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22" r:id="rId3"/>
    <p:sldId id="726" r:id="rId4"/>
    <p:sldId id="727" r:id="rId5"/>
    <p:sldId id="728" r:id="rId6"/>
    <p:sldId id="729" r:id="rId7"/>
    <p:sldId id="730" r:id="rId8"/>
    <p:sldId id="732" r:id="rId9"/>
    <p:sldId id="733" r:id="rId10"/>
    <p:sldId id="734" r:id="rId11"/>
    <p:sldId id="735" r:id="rId12"/>
    <p:sldId id="736" r:id="rId13"/>
    <p:sldId id="737" r:id="rId14"/>
    <p:sldId id="738" r:id="rId15"/>
    <p:sldId id="739" r:id="rId16"/>
    <p:sldId id="539" r:id="rId17"/>
    <p:sldId id="259" r:id="rId18"/>
    <p:sldId id="261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65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Параметру циклу і присвоюється початкове значення.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 algn="just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Якщо значення параметра циклу більше, ніж його кінцеве значення, то цикл завершується (у випадку циклу зі службовим словом </a:t>
          </a:r>
          <a:r>
            <a:rPr lang="uk-UA" sz="2400" b="1" i="1" noProof="0" dirty="0" err="1">
              <a:solidFill>
                <a:schemeClr val="bg1"/>
              </a:solidFill>
            </a:rPr>
            <a:t>downto</a:t>
          </a:r>
          <a:r>
            <a:rPr lang="uk-UA" sz="2400" i="1" noProof="0" dirty="0">
              <a:solidFill>
                <a:schemeClr val="bg1"/>
              </a:solidFill>
            </a:rPr>
            <a:t> мовою програмування </a:t>
          </a:r>
          <a:r>
            <a:rPr lang="en-US" sz="2400" i="1" noProof="0" dirty="0">
              <a:solidFill>
                <a:schemeClr val="bg1"/>
              </a:solidFill>
            </a:rPr>
            <a:t>Lazarus</a:t>
          </a:r>
          <a:r>
            <a:rPr lang="uk-UA" sz="2400" i="1" noProof="0" dirty="0">
              <a:solidFill>
                <a:schemeClr val="bg1"/>
              </a:solidFill>
            </a:rPr>
            <a:t> цикл завершується, коли значення параметра </a:t>
          </a:r>
          <a:r>
            <a:rPr lang="uk-UA" sz="2400" i="1" noProof="0" dirty="0" err="1">
              <a:solidFill>
                <a:schemeClr val="bg1"/>
              </a:solidFill>
            </a:rPr>
            <a:t>цикла</a:t>
          </a:r>
          <a:r>
            <a:rPr lang="uk-UA" sz="2400" i="1" noProof="0" dirty="0">
              <a:solidFill>
                <a:schemeClr val="bg1"/>
              </a:solidFill>
            </a:rPr>
            <a:t> менше, ніж його кінцеве значення). В іншому разі виконується п. 3.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Виконується команда.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Значення параметра циклу </a:t>
          </a:r>
          <a:r>
            <a:rPr lang="uk-UA" sz="2400" b="1" i="1" noProof="0" dirty="0">
              <a:solidFill>
                <a:srgbClr val="FFFF00"/>
              </a:solidFill>
            </a:rPr>
            <a:t>і</a:t>
          </a:r>
          <a:r>
            <a:rPr lang="uk-UA" sz="2400" i="1" noProof="0" dirty="0">
              <a:solidFill>
                <a:schemeClr val="bg1"/>
              </a:solidFill>
            </a:rPr>
            <a:t> змінюється на відповідний крок і здійснюється перехід до п. 2. і </a:t>
          </a:r>
          <a:r>
            <a:rPr lang="uk-UA" sz="2400" i="1" noProof="0" dirty="0" err="1">
              <a:solidFill>
                <a:schemeClr val="bg1"/>
              </a:solidFill>
            </a:rPr>
            <a:t>т.д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73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253465" custLinFactNeighborY="-22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75170" custLinFactNeighborY="16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35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2405" y="165650"/>
          <a:ext cx="1082700" cy="75789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0" y="382190"/>
        <a:ext cx="757890" cy="324810"/>
      </dsp:txXfrm>
    </dsp:sp>
    <dsp:sp modelId="{3F244AEF-BD16-4508-9A5A-9640B519654B}">
      <dsp:nvSpPr>
        <dsp:cNvPr id="0" name=""/>
        <dsp:cNvSpPr/>
      </dsp:nvSpPr>
      <dsp:spPr>
        <a:xfrm rot="5400000">
          <a:off x="6146730" y="-5291002"/>
          <a:ext cx="514571" cy="11292251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Параметру циклу і присвоюється початкове значення.</a:t>
          </a:r>
        </a:p>
      </dsp:txBody>
      <dsp:txXfrm rot="-5400000">
        <a:off x="757891" y="122956"/>
        <a:ext cx="11267132" cy="464333"/>
      </dsp:txXfrm>
    </dsp:sp>
    <dsp:sp modelId="{CA699784-EE11-48B7-BD5B-E6C7811778B0}">
      <dsp:nvSpPr>
        <dsp:cNvPr id="0" name=""/>
        <dsp:cNvSpPr/>
      </dsp:nvSpPr>
      <dsp:spPr>
        <a:xfrm rot="5400000">
          <a:off x="-162405" y="1667505"/>
          <a:ext cx="1082700" cy="757890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0" y="1884045"/>
        <a:ext cx="757890" cy="324810"/>
      </dsp:txXfrm>
    </dsp:sp>
    <dsp:sp modelId="{E5CB376A-E1F5-4E26-86CA-E248F361C893}">
      <dsp:nvSpPr>
        <dsp:cNvPr id="0" name=""/>
        <dsp:cNvSpPr/>
      </dsp:nvSpPr>
      <dsp:spPr>
        <a:xfrm rot="5400000">
          <a:off x="5512129" y="-3944747"/>
          <a:ext cx="1783774" cy="11292251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Якщо значення параметра циклу більше, ніж його кінцеве значення, то цикл завершується (у випадку циклу зі службовим словом </a:t>
          </a:r>
          <a:r>
            <a:rPr lang="uk-UA" sz="2400" b="1" i="1" kern="1200" noProof="0" dirty="0" err="1">
              <a:solidFill>
                <a:schemeClr val="bg1"/>
              </a:solidFill>
            </a:rPr>
            <a:t>downto</a:t>
          </a:r>
          <a:r>
            <a:rPr lang="uk-UA" sz="2400" i="1" kern="1200" noProof="0" dirty="0">
              <a:solidFill>
                <a:schemeClr val="bg1"/>
              </a:solidFill>
            </a:rPr>
            <a:t> мовою програмування </a:t>
          </a:r>
          <a:r>
            <a:rPr lang="en-US" sz="2400" i="1" kern="1200" noProof="0" dirty="0">
              <a:solidFill>
                <a:schemeClr val="bg1"/>
              </a:solidFill>
            </a:rPr>
            <a:t>Lazarus</a:t>
          </a:r>
          <a:r>
            <a:rPr lang="uk-UA" sz="2400" i="1" kern="1200" noProof="0" dirty="0">
              <a:solidFill>
                <a:schemeClr val="bg1"/>
              </a:solidFill>
            </a:rPr>
            <a:t> цикл завершується, коли значення параметра </a:t>
          </a:r>
          <a:r>
            <a:rPr lang="uk-UA" sz="2400" i="1" kern="1200" noProof="0" dirty="0" err="1">
              <a:solidFill>
                <a:schemeClr val="bg1"/>
              </a:solidFill>
            </a:rPr>
            <a:t>цикла</a:t>
          </a:r>
          <a:r>
            <a:rPr lang="uk-UA" sz="2400" i="1" kern="1200" noProof="0" dirty="0">
              <a:solidFill>
                <a:schemeClr val="bg1"/>
              </a:solidFill>
            </a:rPr>
            <a:t> менше, ніж його кінцеве значення). В іншому разі виконується п. 3.</a:t>
          </a:r>
        </a:p>
      </dsp:txBody>
      <dsp:txXfrm rot="-5400000">
        <a:off x="757891" y="896568"/>
        <a:ext cx="11205174" cy="1609620"/>
      </dsp:txXfrm>
    </dsp:sp>
    <dsp:sp modelId="{D547829D-0660-4ECE-8B9B-4DD150AEB617}">
      <dsp:nvSpPr>
        <dsp:cNvPr id="0" name=""/>
        <dsp:cNvSpPr/>
      </dsp:nvSpPr>
      <dsp:spPr>
        <a:xfrm rot="5400000">
          <a:off x="-162405" y="2790416"/>
          <a:ext cx="1082700" cy="75789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3006956"/>
        <a:ext cx="757890" cy="324810"/>
      </dsp:txXfrm>
    </dsp:sp>
    <dsp:sp modelId="{9E04A936-A0BD-4697-B593-D6F4E69814DB}">
      <dsp:nvSpPr>
        <dsp:cNvPr id="0" name=""/>
        <dsp:cNvSpPr/>
      </dsp:nvSpPr>
      <dsp:spPr>
        <a:xfrm rot="5400000">
          <a:off x="6139509" y="-2550961"/>
          <a:ext cx="529013" cy="11292251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Виконується команда.</a:t>
          </a:r>
        </a:p>
      </dsp:txBody>
      <dsp:txXfrm rot="-5400000">
        <a:off x="757890" y="2856482"/>
        <a:ext cx="11266427" cy="477365"/>
      </dsp:txXfrm>
    </dsp:sp>
    <dsp:sp modelId="{52803C1C-157C-4C4C-B9E1-A477114FB6F8}">
      <dsp:nvSpPr>
        <dsp:cNvPr id="0" name=""/>
        <dsp:cNvSpPr/>
      </dsp:nvSpPr>
      <dsp:spPr>
        <a:xfrm rot="5400000">
          <a:off x="-162405" y="3875462"/>
          <a:ext cx="1082700" cy="75789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4</a:t>
          </a:r>
        </a:p>
      </dsp:txBody>
      <dsp:txXfrm rot="-5400000">
        <a:off x="0" y="4092002"/>
        <a:ext cx="757890" cy="324810"/>
      </dsp:txXfrm>
    </dsp:sp>
    <dsp:sp modelId="{2DAD2266-D1F5-4340-BFC3-C47B398908AF}">
      <dsp:nvSpPr>
        <dsp:cNvPr id="0" name=""/>
        <dsp:cNvSpPr/>
      </dsp:nvSpPr>
      <dsp:spPr>
        <a:xfrm rot="5400000">
          <a:off x="5928939" y="-1581191"/>
          <a:ext cx="950154" cy="11292251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Значення параметра циклу </a:t>
          </a:r>
          <a:r>
            <a:rPr lang="uk-UA" sz="2400" b="1" i="1" kern="1200" noProof="0" dirty="0">
              <a:solidFill>
                <a:srgbClr val="FFFF00"/>
              </a:solidFill>
            </a:rPr>
            <a:t>і</a:t>
          </a:r>
          <a:r>
            <a:rPr lang="uk-UA" sz="2400" i="1" kern="1200" noProof="0" dirty="0">
              <a:solidFill>
                <a:schemeClr val="bg1"/>
              </a:solidFill>
            </a:rPr>
            <a:t> змінюється на відповідний крок і здійснюється перехід до п. 2. і </a:t>
          </a:r>
          <a:r>
            <a:rPr lang="uk-UA" sz="2400" i="1" kern="1200" noProof="0" dirty="0" err="1">
              <a:solidFill>
                <a:schemeClr val="bg1"/>
              </a:solidFill>
            </a:rPr>
            <a:t>т.д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57891" y="3636240"/>
        <a:ext cx="11245868" cy="857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-1"/>
            <a:ext cx="4765678" cy="586295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19.02.2017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19.02.2017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19.02.2017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19.02.2017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43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3800" dirty="0"/>
              <a:t>Складання та реалізація алгоритмів із циклом із лічильником у середовищі програмування</a:t>
            </a:r>
          </a:p>
        </p:txBody>
      </p:sp>
      <p:pic>
        <p:nvPicPr>
          <p:cNvPr id="1026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53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клавіатури вводяться п'ять дійсних чисел, серед яких можуть бути як додатні, так і від'ємні числа. Знайти середнє арифметичне додатних чисел.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501563"/>
            <a:ext cx="12050142" cy="529375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 err="1">
                <a:solidFill>
                  <a:srgbClr val="FFFF00"/>
                </a:solidFill>
              </a:rPr>
              <a:t>var</a:t>
            </a:r>
            <a:r>
              <a:rPr lang="en-US" sz="2600" b="1" i="1" kern="0" dirty="0">
                <a:solidFill>
                  <a:schemeClr val="bg1"/>
                </a:solidFill>
              </a:rPr>
              <a:t> </a:t>
            </a:r>
            <a:r>
              <a:rPr lang="uk-UA" sz="2600" b="1" i="1" kern="0" dirty="0">
                <a:solidFill>
                  <a:schemeClr val="bg1"/>
                </a:solidFill>
              </a:rPr>
              <a:t>і, </a:t>
            </a:r>
            <a:r>
              <a:rPr lang="en-US" sz="2600" b="1" i="1" kern="0" dirty="0">
                <a:solidFill>
                  <a:schemeClr val="bg1"/>
                </a:solidFill>
              </a:rPr>
              <a:t>k: Integer; a, </a:t>
            </a: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: Double;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Begin</a:t>
            </a:r>
            <a:endParaRPr lang="uk-UA" sz="2600" b="1" i="1" kern="0" dirty="0">
              <a:solidFill>
                <a:srgbClr val="FFFF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</a:t>
            </a: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 := 0;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к := 0; // лічильник додатних чисел</a:t>
            </a:r>
            <a:endParaRPr lang="en-US" sz="26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</a:t>
            </a:r>
            <a:r>
              <a:rPr lang="en-US" sz="2600" b="1" i="1" kern="0" dirty="0">
                <a:solidFill>
                  <a:schemeClr val="bg1"/>
                </a:solidFill>
              </a:rPr>
              <a:t>For </a:t>
            </a:r>
            <a:r>
              <a:rPr lang="uk-UA" sz="2600" b="1" i="1" kern="0" dirty="0">
                <a:solidFill>
                  <a:schemeClr val="bg1"/>
                </a:solidFill>
              </a:rPr>
              <a:t>і := 1 </a:t>
            </a:r>
            <a:r>
              <a:rPr lang="en-US" sz="2600" b="1" i="1" kern="0" dirty="0">
                <a:solidFill>
                  <a:schemeClr val="bg1"/>
                </a:solidFill>
              </a:rPr>
              <a:t>to 5 do </a:t>
            </a:r>
            <a:r>
              <a:rPr lang="en-US" sz="26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  а := </a:t>
            </a:r>
            <a:r>
              <a:rPr lang="en-US" sz="2600" b="1" i="1" kern="0" dirty="0" err="1">
                <a:solidFill>
                  <a:schemeClr val="bg1"/>
                </a:solidFill>
              </a:rPr>
              <a:t>StrToFloat</a:t>
            </a:r>
            <a:r>
              <a:rPr lang="en-US" sz="2600" b="1" i="1" kern="0" dirty="0">
                <a:solidFill>
                  <a:schemeClr val="bg1"/>
                </a:solidFill>
              </a:rPr>
              <a:t>(</a:t>
            </a:r>
            <a:r>
              <a:rPr lang="en-US" sz="2600" b="1" i="1" kern="0" dirty="0" err="1">
                <a:solidFill>
                  <a:schemeClr val="bg1"/>
                </a:solidFill>
              </a:rPr>
              <a:t>lnputBox</a:t>
            </a:r>
            <a:r>
              <a:rPr lang="en-US" sz="2600" b="1" i="1" kern="0" dirty="0">
                <a:solidFill>
                  <a:schemeClr val="bg1"/>
                </a:solidFill>
              </a:rPr>
              <a:t>('B</a:t>
            </a:r>
            <a:r>
              <a:rPr lang="uk-UA" sz="2600" b="1" i="1" kern="0" dirty="0">
                <a:solidFill>
                  <a:schemeClr val="bg1"/>
                </a:solidFill>
              </a:rPr>
              <a:t>вести </a:t>
            </a:r>
            <a:r>
              <a:rPr lang="en-US" sz="2600" b="1" i="1" kern="0" dirty="0">
                <a:solidFill>
                  <a:schemeClr val="bg1"/>
                </a:solidFill>
              </a:rPr>
              <a:t>5 </a:t>
            </a:r>
            <a:r>
              <a:rPr lang="uk-UA" sz="2600" b="1" i="1" kern="0" dirty="0">
                <a:solidFill>
                  <a:schemeClr val="bg1"/>
                </a:solidFill>
              </a:rPr>
              <a:t>чисел', </a:t>
            </a:r>
            <a:r>
              <a:rPr lang="en-US" sz="26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600" b="1" i="1" kern="0" dirty="0">
                <a:solidFill>
                  <a:schemeClr val="bg1"/>
                </a:solidFill>
              </a:rPr>
              <a:t>(</a:t>
            </a:r>
            <a:r>
              <a:rPr lang="en-US" sz="2600" b="1" i="1" kern="0" dirty="0" err="1">
                <a:solidFill>
                  <a:schemeClr val="bg1"/>
                </a:solidFill>
              </a:rPr>
              <a:t>i</a:t>
            </a:r>
            <a:r>
              <a:rPr lang="en-US" sz="2600" b="1" i="1" kern="0" dirty="0">
                <a:solidFill>
                  <a:schemeClr val="bg1"/>
                </a:solidFill>
              </a:rPr>
              <a:t>), '0'));</a:t>
            </a:r>
            <a:endParaRPr lang="uk-UA" sz="26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  </a:t>
            </a:r>
            <a:r>
              <a:rPr lang="en-US" sz="2600" b="1" i="1" kern="0" dirty="0">
                <a:solidFill>
                  <a:schemeClr val="bg1"/>
                </a:solidFill>
              </a:rPr>
              <a:t>If a &gt; 0 Then </a:t>
            </a:r>
            <a:r>
              <a:rPr lang="en-US" sz="26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      к := к + 1; </a:t>
            </a: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 := </a:t>
            </a: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 + a;</a:t>
            </a:r>
            <a:endParaRPr lang="uk-UA" sz="26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  </a:t>
            </a:r>
            <a:r>
              <a:rPr lang="en-US" sz="2600" b="1" i="1" kern="0" dirty="0">
                <a:solidFill>
                  <a:srgbClr val="FFFF00"/>
                </a:solidFill>
              </a:rPr>
              <a:t>end</a:t>
            </a:r>
            <a:r>
              <a:rPr lang="en-US" sz="2600" b="1" i="1" kern="0" dirty="0">
                <a:solidFill>
                  <a:schemeClr val="bg1"/>
                </a:solidFill>
              </a:rPr>
              <a:t>;</a:t>
            </a:r>
            <a:endParaRPr lang="uk-UA" sz="26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 </a:t>
            </a:r>
            <a:r>
              <a:rPr lang="en-US" sz="2600" b="1" i="1" kern="0" dirty="0">
                <a:solidFill>
                  <a:srgbClr val="FFFF00"/>
                </a:solidFill>
              </a:rPr>
              <a:t>end</a:t>
            </a:r>
            <a:r>
              <a:rPr lang="en-US" sz="26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 := </a:t>
            </a: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 / k;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Edit</a:t>
            </a:r>
            <a:r>
              <a:rPr lang="uk-UA" sz="2600" b="1" i="1" kern="0" dirty="0">
                <a:solidFill>
                  <a:schemeClr val="bg1"/>
                </a:solidFill>
              </a:rPr>
              <a:t>1</a:t>
            </a:r>
            <a:r>
              <a:rPr lang="en-US" sz="2600" b="1" i="1" kern="0" dirty="0">
                <a:solidFill>
                  <a:schemeClr val="bg1"/>
                </a:solidFill>
              </a:rPr>
              <a:t>.text := </a:t>
            </a:r>
            <a:r>
              <a:rPr lang="en-US" sz="2600" b="1" i="1" kern="0" dirty="0" err="1">
                <a:solidFill>
                  <a:schemeClr val="bg1"/>
                </a:solidFill>
              </a:rPr>
              <a:t>FloatToStr</a:t>
            </a:r>
            <a:r>
              <a:rPr lang="en-US" sz="2600" b="1" i="1" kern="0" dirty="0">
                <a:solidFill>
                  <a:schemeClr val="bg1"/>
                </a:solidFill>
              </a:rPr>
              <a:t>(</a:t>
            </a: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);</a:t>
            </a:r>
            <a:endParaRPr lang="uk-UA" sz="26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end</a:t>
            </a:r>
            <a:r>
              <a:rPr lang="en-US" sz="26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91310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ListBox</a:t>
            </a:r>
            <a:r>
              <a:rPr lang="en-US" dirty="0"/>
              <a:t> (</a:t>
            </a:r>
            <a:r>
              <a:rPr lang="uk-UA" dirty="0"/>
              <a:t>Список)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виведення отримуваних у циклі значень змінних у кілька рядків зручно скористатися компонентом </a:t>
            </a:r>
            <a:r>
              <a:rPr lang="en-US" sz="2800" b="1" i="1" kern="0" dirty="0" err="1">
                <a:solidFill>
                  <a:srgbClr val="FFFF00"/>
                </a:solidFill>
              </a:rPr>
              <a:t>ListBox</a:t>
            </a:r>
            <a:r>
              <a:rPr lang="en-US" sz="2800" b="1" i="1" kern="0" dirty="0">
                <a:solidFill>
                  <a:schemeClr val="bg1"/>
                </a:solidFill>
              </a:rPr>
              <a:t> (</a:t>
            </a:r>
            <a:r>
              <a:rPr lang="uk-UA" sz="2800" b="1" i="1" kern="0" dirty="0">
                <a:solidFill>
                  <a:schemeClr val="bg1"/>
                </a:solidFill>
              </a:rPr>
              <a:t>Список).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70552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Компонент </a:t>
            </a:r>
            <a:r>
              <a:rPr lang="en-US" sz="2800" b="1" i="1" kern="0" dirty="0" err="1">
                <a:solidFill>
                  <a:srgbClr val="FFFF00"/>
                </a:solidFill>
              </a:rPr>
              <a:t>Listbox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(вкладка </a:t>
            </a:r>
            <a:r>
              <a:rPr lang="en-US" sz="2800" b="1" i="1" kern="0" dirty="0">
                <a:solidFill>
                  <a:srgbClr val="FFFF00"/>
                </a:solidFill>
              </a:rPr>
              <a:t>Standard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на палітрі компонентів) призначений для зберігання й опрацювання текстових даних. Кожен рядок </a:t>
            </a:r>
            <a:r>
              <a:rPr lang="en-US" sz="2800" b="1" i="1" kern="0" dirty="0" err="1">
                <a:solidFill>
                  <a:srgbClr val="FFFF00"/>
                </a:solidFill>
              </a:rPr>
              <a:t>Listbox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зберігає рядок даних у форматі </a:t>
            </a:r>
            <a:r>
              <a:rPr lang="en-US" sz="2800" b="1" i="1" kern="0" dirty="0">
                <a:solidFill>
                  <a:srgbClr val="FFFF00"/>
                </a:solidFill>
              </a:rPr>
              <a:t>String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82" y="4815190"/>
            <a:ext cx="11579038" cy="141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6449919" y="5394184"/>
            <a:ext cx="598581" cy="6205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9"/>
          <p:cNvSpPr/>
          <p:nvPr/>
        </p:nvSpPr>
        <p:spPr>
          <a:xfrm rot="18900000">
            <a:off x="6795231" y="474394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79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ListBox</a:t>
            </a:r>
            <a:r>
              <a:rPr lang="en-US" dirty="0"/>
              <a:t> (</a:t>
            </a:r>
            <a:r>
              <a:rPr lang="uk-UA" dirty="0"/>
              <a:t>Список)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Доступ до рядків надає властивість </a:t>
            </a:r>
            <a:r>
              <a:rPr lang="uk-UA" sz="2800" b="1" i="1" kern="0" dirty="0" err="1">
                <a:solidFill>
                  <a:srgbClr val="FFFF00"/>
                </a:solidFill>
              </a:rPr>
              <a:t>Items</a:t>
            </a:r>
            <a:r>
              <a:rPr lang="uk-UA" sz="2800" b="1" i="1" kern="0" dirty="0">
                <a:solidFill>
                  <a:schemeClr val="bg1"/>
                </a:solidFill>
              </a:rPr>
              <a:t> цього компонента.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324" y="2272790"/>
            <a:ext cx="8271510" cy="410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2349585" y="3086100"/>
            <a:ext cx="2720890" cy="3860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3637168" y="231863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79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ListBox</a:t>
            </a:r>
            <a:r>
              <a:rPr lang="en-US" dirty="0"/>
              <a:t> (</a:t>
            </a:r>
            <a:r>
              <a:rPr lang="uk-UA" dirty="0"/>
              <a:t>Список)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додавання рядка до списку програмним шляхом призначено метод </a:t>
            </a:r>
            <a:r>
              <a:rPr lang="uk-UA" sz="2800" b="1" i="1" kern="0" dirty="0" err="1">
                <a:solidFill>
                  <a:srgbClr val="FFFF00"/>
                </a:solidFill>
              </a:rPr>
              <a:t>Add</a:t>
            </a:r>
            <a:r>
              <a:rPr lang="uk-UA" sz="2800" b="1" i="1" kern="0" dirty="0">
                <a:solidFill>
                  <a:schemeClr val="bg1"/>
                </a:solidFill>
              </a:rPr>
              <a:t>. Синтаксис його виклику такий: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3207704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kern="0" dirty="0">
                <a:solidFill>
                  <a:schemeClr val="bg1"/>
                </a:solidFill>
              </a:rPr>
              <a:t>ListBox1.</a:t>
            </a:r>
            <a:r>
              <a:rPr lang="en-US" sz="4000" b="1" i="1" kern="0" dirty="0">
                <a:solidFill>
                  <a:schemeClr val="bg1"/>
                </a:solidFill>
              </a:rPr>
              <a:t>I</a:t>
            </a:r>
            <a:r>
              <a:rPr lang="ru-RU" sz="4000" b="1" i="1" kern="0" dirty="0" err="1">
                <a:solidFill>
                  <a:schemeClr val="bg1"/>
                </a:solidFill>
              </a:rPr>
              <a:t>tems.Add</a:t>
            </a:r>
            <a:r>
              <a:rPr lang="ru-RU" sz="4000" b="1" i="1" kern="0" dirty="0">
                <a:solidFill>
                  <a:schemeClr val="bg1"/>
                </a:solidFill>
              </a:rPr>
              <a:t>(‘</a:t>
            </a:r>
            <a:r>
              <a:rPr lang="uk-UA" sz="4000" b="1" i="1" kern="0" dirty="0" err="1">
                <a:solidFill>
                  <a:schemeClr val="bg1"/>
                </a:solidFill>
              </a:rPr>
              <a:t>Новий_рядок</a:t>
            </a:r>
            <a:r>
              <a:rPr lang="ru-RU" sz="4000" b="1" i="1" kern="0" dirty="0">
                <a:solidFill>
                  <a:schemeClr val="bg1"/>
                </a:solidFill>
              </a:rPr>
              <a:t>');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413422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Додати до списку </a:t>
            </a:r>
            <a:r>
              <a:rPr lang="en-US" sz="2800" b="1" i="1" kern="0" dirty="0" err="1">
                <a:solidFill>
                  <a:srgbClr val="FFFF00"/>
                </a:solidFill>
              </a:rPr>
              <a:t>ListBox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значення виразу </a:t>
            </a:r>
            <a:r>
              <a:rPr lang="uk-UA" sz="2800" b="1" i="1" kern="0" dirty="0">
                <a:solidFill>
                  <a:srgbClr val="FFFF00"/>
                </a:solidFill>
              </a:rPr>
              <a:t>2 * х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5764165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ListBox1.ltems.Add (</a:t>
            </a:r>
            <a:r>
              <a:rPr lang="en-US" sz="40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4000" b="1" i="1" kern="0" dirty="0">
                <a:solidFill>
                  <a:schemeClr val="bg1"/>
                </a:solidFill>
              </a:rPr>
              <a:t> (2 * </a:t>
            </a:r>
            <a:r>
              <a:rPr lang="ru-RU" sz="4000" b="1" i="1" kern="0" dirty="0">
                <a:solidFill>
                  <a:schemeClr val="bg1"/>
                </a:solidFill>
              </a:rPr>
              <a:t>х));</a:t>
            </a:r>
          </a:p>
        </p:txBody>
      </p:sp>
      <p:sp>
        <p:nvSpPr>
          <p:cNvPr id="11" name="Стрілка вліво 10"/>
          <p:cNvSpPr/>
          <p:nvPr/>
        </p:nvSpPr>
        <p:spPr>
          <a:xfrm rot="16200000">
            <a:off x="5651934" y="1893858"/>
            <a:ext cx="890291" cy="155452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11"/>
          <p:cNvSpPr/>
          <p:nvPr/>
        </p:nvSpPr>
        <p:spPr>
          <a:xfrm rot="16200000">
            <a:off x="5651934" y="4458527"/>
            <a:ext cx="890291" cy="155452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27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ListBox</a:t>
            </a:r>
            <a:r>
              <a:rPr lang="en-US" dirty="0"/>
              <a:t> (</a:t>
            </a:r>
            <a:r>
              <a:rPr lang="uk-UA" dirty="0"/>
              <a:t>Список)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очистити вміст списку, для елемента керування </a:t>
            </a:r>
            <a:r>
              <a:rPr lang="en-US" sz="2800" b="1" i="1" kern="0" dirty="0" err="1">
                <a:solidFill>
                  <a:srgbClr val="FFFF00"/>
                </a:solidFill>
              </a:rPr>
              <a:t>ListBox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викликають метод </a:t>
            </a:r>
            <a:r>
              <a:rPr lang="en-US" sz="2800" b="1" i="1" kern="0" dirty="0">
                <a:solidFill>
                  <a:srgbClr val="FFFF00"/>
                </a:solidFill>
              </a:rPr>
              <a:t>Clear</a:t>
            </a:r>
            <a:r>
              <a:rPr lang="en-US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2278064"/>
            <a:ext cx="1205014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 err="1">
                <a:solidFill>
                  <a:schemeClr val="bg1"/>
                </a:solidFill>
              </a:rPr>
              <a:t>ListBox</a:t>
            </a:r>
            <a:r>
              <a:rPr lang="uk-UA" sz="5400" b="1" i="1" kern="0" dirty="0">
                <a:solidFill>
                  <a:schemeClr val="bg1"/>
                </a:solidFill>
              </a:rPr>
              <a:t>1</a:t>
            </a:r>
            <a:r>
              <a:rPr lang="en-US" sz="5400" b="1" i="1" kern="0" dirty="0">
                <a:solidFill>
                  <a:schemeClr val="bg1"/>
                </a:solidFill>
              </a:rPr>
              <a:t>.Clear;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3347622"/>
            <a:ext cx="706031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Властивість </a:t>
            </a:r>
            <a:r>
              <a:rPr lang="en-US" sz="2800" b="1" i="1" kern="0" dirty="0">
                <a:solidFill>
                  <a:srgbClr val="FFFF00"/>
                </a:solidFill>
              </a:rPr>
              <a:t>Count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зберігає кількість рядків, доданих до списку.</a:t>
            </a:r>
          </a:p>
        </p:txBody>
      </p:sp>
      <p:pic>
        <p:nvPicPr>
          <p:cNvPr id="3074" name="Picture 2" descr="http://thumb1.shutterstock.com/display_pic_with_logo/1096643/234317434/stock-vector-vector-illustration-coding-flat-computing-background-programming-and-coding-web-development-and-2343174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37" t="15061" r="5496" b="27568"/>
          <a:stretch/>
        </p:blipFill>
        <p:spPr bwMode="auto">
          <a:xfrm>
            <a:off x="7345681" y="3347621"/>
            <a:ext cx="4776470" cy="339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64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ListBox</a:t>
            </a:r>
            <a:r>
              <a:rPr lang="en-US" dirty="0"/>
              <a:t> (</a:t>
            </a:r>
            <a:r>
              <a:rPr lang="uk-UA" dirty="0"/>
              <a:t>Список)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Додати до списку </a:t>
            </a:r>
            <a:r>
              <a:rPr lang="en-US" sz="2800" b="1" i="1" kern="0" dirty="0" err="1">
                <a:solidFill>
                  <a:srgbClr val="FFFF00"/>
                </a:solidFill>
              </a:rPr>
              <a:t>ListBox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літери із заданого діапазону: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947624"/>
            <a:ext cx="12050142" cy="332398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 err="1">
                <a:solidFill>
                  <a:srgbClr val="FFFF00"/>
                </a:solidFill>
              </a:rPr>
              <a:t>var</a:t>
            </a:r>
            <a:r>
              <a:rPr lang="en-US" sz="3500" b="1" i="1" kern="0" dirty="0">
                <a:solidFill>
                  <a:schemeClr val="bg1"/>
                </a:solidFill>
              </a:rPr>
              <a:t> </a:t>
            </a:r>
            <a:r>
              <a:rPr lang="en-US" sz="3500" b="1" i="1" kern="0" dirty="0" err="1">
                <a:solidFill>
                  <a:schemeClr val="bg1"/>
                </a:solidFill>
              </a:rPr>
              <a:t>i</a:t>
            </a:r>
            <a:r>
              <a:rPr lang="uk-UA" sz="3500" b="1" i="1" kern="0" dirty="0">
                <a:solidFill>
                  <a:schemeClr val="bg1"/>
                </a:solidFill>
              </a:rPr>
              <a:t>, </a:t>
            </a:r>
            <a:r>
              <a:rPr lang="en-US" sz="3500" b="1" i="1" kern="0" dirty="0" err="1">
                <a:solidFill>
                  <a:schemeClr val="bg1"/>
                </a:solidFill>
              </a:rPr>
              <a:t>nv</a:t>
            </a:r>
            <a:r>
              <a:rPr lang="en-US" sz="3500" b="1" i="1" kern="0" dirty="0">
                <a:solidFill>
                  <a:schemeClr val="bg1"/>
                </a:solidFill>
              </a:rPr>
              <a:t>, </a:t>
            </a:r>
            <a:r>
              <a:rPr lang="en-US" sz="3500" b="1" i="1" kern="0" dirty="0" err="1">
                <a:solidFill>
                  <a:schemeClr val="bg1"/>
                </a:solidFill>
              </a:rPr>
              <a:t>kv</a:t>
            </a:r>
            <a:r>
              <a:rPr lang="en-US" sz="3500" b="1" i="1" kern="0" dirty="0">
                <a:solidFill>
                  <a:schemeClr val="bg1"/>
                </a:solidFill>
              </a:rPr>
              <a:t>: Char;</a:t>
            </a:r>
            <a:endParaRPr lang="uk-UA" sz="35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 err="1">
                <a:solidFill>
                  <a:schemeClr val="bg1"/>
                </a:solidFill>
              </a:rPr>
              <a:t>nv</a:t>
            </a:r>
            <a:r>
              <a:rPr lang="en-US" sz="3500" b="1" i="1" kern="0" dirty="0">
                <a:solidFill>
                  <a:schemeClr val="bg1"/>
                </a:solidFill>
              </a:rPr>
              <a:t> := Edit</a:t>
            </a:r>
            <a:r>
              <a:rPr lang="uk-UA" sz="3500" b="1" i="1" kern="0" dirty="0">
                <a:solidFill>
                  <a:schemeClr val="bg1"/>
                </a:solidFill>
              </a:rPr>
              <a:t>1.</a:t>
            </a:r>
            <a:r>
              <a:rPr lang="en-US" sz="3500" b="1" i="1" kern="0" dirty="0">
                <a:solidFill>
                  <a:schemeClr val="bg1"/>
                </a:solidFill>
              </a:rPr>
              <a:t>Text[1];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 err="1">
                <a:solidFill>
                  <a:schemeClr val="bg1"/>
                </a:solidFill>
              </a:rPr>
              <a:t>kv</a:t>
            </a:r>
            <a:r>
              <a:rPr lang="en-US" sz="3500" b="1" i="1" kern="0" dirty="0">
                <a:solidFill>
                  <a:schemeClr val="bg1"/>
                </a:solidFill>
              </a:rPr>
              <a:t> := Edit2.Text[1];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>
                <a:solidFill>
                  <a:schemeClr val="bg1"/>
                </a:solidFill>
              </a:rPr>
              <a:t>For i</a:t>
            </a:r>
            <a:r>
              <a:rPr lang="uk-UA" sz="3500" b="1" i="1" kern="0" dirty="0">
                <a:solidFill>
                  <a:schemeClr val="bg1"/>
                </a:solidFill>
              </a:rPr>
              <a:t> := </a:t>
            </a:r>
            <a:r>
              <a:rPr lang="en-US" sz="3500" b="1" i="1" kern="0" dirty="0" err="1">
                <a:solidFill>
                  <a:schemeClr val="bg1"/>
                </a:solidFill>
              </a:rPr>
              <a:t>nv</a:t>
            </a:r>
            <a:r>
              <a:rPr lang="en-US" sz="3500" b="1" i="1" kern="0" dirty="0">
                <a:solidFill>
                  <a:schemeClr val="bg1"/>
                </a:solidFill>
              </a:rPr>
              <a:t> to </a:t>
            </a:r>
            <a:r>
              <a:rPr lang="en-US" sz="3500" b="1" i="1" kern="0" dirty="0" err="1">
                <a:solidFill>
                  <a:schemeClr val="bg1"/>
                </a:solidFill>
              </a:rPr>
              <a:t>kv</a:t>
            </a:r>
            <a:r>
              <a:rPr lang="en-US" sz="3500" b="1" i="1" kern="0" dirty="0">
                <a:solidFill>
                  <a:schemeClr val="bg1"/>
                </a:solidFill>
              </a:rPr>
              <a:t> Do ListBox1.Items.Add (</a:t>
            </a:r>
            <a:r>
              <a:rPr lang="en-US" sz="3500" b="1" i="1" kern="0" dirty="0" err="1">
                <a:solidFill>
                  <a:schemeClr val="bg1"/>
                </a:solidFill>
              </a:rPr>
              <a:t>i</a:t>
            </a:r>
            <a:r>
              <a:rPr lang="en-US" sz="3500" b="1" i="1" kern="0" dirty="0">
                <a:solidFill>
                  <a:schemeClr val="bg1"/>
                </a:solidFill>
              </a:rPr>
              <a:t>);</a:t>
            </a:r>
            <a:endParaRPr lang="uk-UA" sz="35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>
                <a:solidFill>
                  <a:srgbClr val="FFFF00"/>
                </a:solidFill>
              </a:rPr>
              <a:t>end</a:t>
            </a:r>
            <a:r>
              <a:rPr lang="en-US" sz="35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b="24039"/>
          <a:stretch/>
        </p:blipFill>
        <p:spPr>
          <a:xfrm>
            <a:off x="7193280" y="1841132"/>
            <a:ext cx="4928870" cy="3182427"/>
          </a:xfrm>
          <a:prstGeom prst="rect">
            <a:avLst/>
          </a:prstGeom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19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Лічильник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202958" y="2052544"/>
            <a:ext cx="11787482" cy="2693650"/>
            <a:chOff x="247202" y="1801824"/>
            <a:chExt cx="9211644" cy="210502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202" y="1801824"/>
              <a:ext cx="6962775" cy="19812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3371" y="1801824"/>
              <a:ext cx="1895475" cy="2105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0880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172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-174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710"/>
              <a:gd name="adj2" fmla="val 9841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173-174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en-US" sz="3600" b="1" i="1" kern="0" noProof="0" dirty="0">
                <a:solidFill>
                  <a:srgbClr val="002060"/>
                </a:solidFill>
                <a:latin typeface="Verdana"/>
              </a:rPr>
              <a:t>4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описати повторення визначену кількість разів, використовують оператор </a:t>
            </a:r>
            <a:r>
              <a:rPr lang="uk-UA" sz="2800" b="1" i="1" kern="0" dirty="0">
                <a:solidFill>
                  <a:srgbClr val="FFFF00"/>
                </a:solidFill>
              </a:rPr>
              <a:t>циклу 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368" y="3104825"/>
            <a:ext cx="4100513" cy="2340293"/>
          </a:xfrm>
          <a:prstGeom prst="rect">
            <a:avLst/>
          </a:prstGeom>
        </p:spPr>
      </p:pic>
      <p:sp>
        <p:nvSpPr>
          <p:cNvPr id="20" name="Прямокутник 19"/>
          <p:cNvSpPr/>
          <p:nvPr/>
        </p:nvSpPr>
        <p:spPr>
          <a:xfrm>
            <a:off x="4150328" y="3208564"/>
            <a:ext cx="2673382" cy="7855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1139218" y="2552294"/>
            <a:ext cx="2678988" cy="954107"/>
          </a:xfrm>
          <a:prstGeom prst="wedgeRectCallout">
            <a:avLst>
              <a:gd name="adj1" fmla="val 70126"/>
              <a:gd name="adj2" fmla="val 4934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Заголовок циклу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6823710" y="3208564"/>
            <a:ext cx="1101725" cy="7855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8461043" y="2552293"/>
            <a:ext cx="2678988" cy="954107"/>
          </a:xfrm>
          <a:prstGeom prst="wedgeRectCallout">
            <a:avLst>
              <a:gd name="adj1" fmla="val -80056"/>
              <a:gd name="adj2" fmla="val 4775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 циклу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4728177" y="3994149"/>
            <a:ext cx="3197258" cy="4000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1139218" y="4974003"/>
            <a:ext cx="2678988" cy="523220"/>
          </a:xfrm>
          <a:prstGeom prst="wedgeRectCallout">
            <a:avLst>
              <a:gd name="adj1" fmla="val 97432"/>
              <a:gd name="adj2" fmla="val -17784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Тіло циклу</a:t>
            </a:r>
          </a:p>
        </p:txBody>
      </p:sp>
    </p:spTree>
    <p:extLst>
      <p:ext uri="{BB962C8B-B14F-4D97-AF65-F5344CB8AC3E}">
        <p14:creationId xmlns:p14="http://schemas.microsoft.com/office/powerpoint/2010/main" xmlns="" val="120234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мові програмування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Lazarus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цикл із лічильником </a:t>
            </a:r>
            <a:r>
              <a:rPr lang="uk-UA" sz="2800" b="1" i="1" kern="0" dirty="0">
                <a:solidFill>
                  <a:srgbClr val="FFFFFF"/>
                </a:solidFill>
              </a:rPr>
              <a:t>описується оператором </a:t>
            </a:r>
            <a:r>
              <a:rPr lang="uk-UA" sz="2800" b="1" i="1" kern="0" dirty="0" err="1">
                <a:solidFill>
                  <a:srgbClr val="FFFF00"/>
                </a:solidFill>
              </a:rPr>
              <a:t>for</a:t>
            </a:r>
            <a:r>
              <a:rPr lang="uk-UA" sz="2800" b="1" i="1" kern="0" dirty="0">
                <a:solidFill>
                  <a:srgbClr val="FFFFFF"/>
                </a:solidFill>
              </a:rPr>
              <a:t>...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3162945"/>
            <a:ext cx="1205014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en-US" sz="3200" b="1" i="1" kern="0" dirty="0" err="1">
                <a:solidFill>
                  <a:srgbClr val="FFFFFF"/>
                </a:solidFill>
              </a:rPr>
              <a:t>i</a:t>
            </a:r>
            <a:r>
              <a:rPr lang="uk-UA" sz="3200" b="1" i="1" kern="0" dirty="0">
                <a:solidFill>
                  <a:srgbClr val="FFFFFF"/>
                </a:solidFill>
              </a:rPr>
              <a:t> </a:t>
            </a:r>
            <a:r>
              <a:rPr lang="en-US" sz="3200" b="1" i="1" kern="0" dirty="0">
                <a:solidFill>
                  <a:srgbClr val="FFFFFF"/>
                </a:solidFill>
              </a:rPr>
              <a:t>:= &lt;in&gt; </a:t>
            </a:r>
            <a:r>
              <a:rPr lang="en-US" sz="3200" b="1" i="1" kern="0" dirty="0">
                <a:solidFill>
                  <a:srgbClr val="FFFF00"/>
                </a:solidFill>
              </a:rPr>
              <a:t>to</a:t>
            </a:r>
            <a:r>
              <a:rPr lang="en-US" sz="3200" b="1" i="1" kern="0" dirty="0">
                <a:solidFill>
                  <a:srgbClr val="FFFFFF"/>
                </a:solidFill>
              </a:rPr>
              <a:t> &lt;</a:t>
            </a:r>
            <a:r>
              <a:rPr lang="en-US" sz="3200" b="1" i="1" kern="0" dirty="0" err="1">
                <a:solidFill>
                  <a:srgbClr val="FFFFFF"/>
                </a:solidFill>
              </a:rPr>
              <a:t>ik</a:t>
            </a:r>
            <a:r>
              <a:rPr lang="en-US" sz="3200" b="1" i="1" kern="0" dirty="0">
                <a:solidFill>
                  <a:srgbClr val="FFFFFF"/>
                </a:solidFill>
              </a:rPr>
              <a:t>&gt; </a:t>
            </a:r>
            <a:r>
              <a:rPr lang="en-US" sz="32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&lt;</a:t>
            </a:r>
            <a:r>
              <a:rPr lang="uk-UA" sz="3200" b="1" i="1" kern="0" dirty="0">
                <a:solidFill>
                  <a:srgbClr val="FFFFFF"/>
                </a:solidFill>
              </a:rPr>
              <a:t>команда</a:t>
            </a:r>
            <a:r>
              <a:rPr lang="en-US" sz="3200" b="1" i="1" kern="0" dirty="0">
                <a:solidFill>
                  <a:srgbClr val="FFFFFF"/>
                </a:solidFill>
              </a:rPr>
              <a:t>&gt;;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367213" y="3187755"/>
            <a:ext cx="357187" cy="526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72008" y="2217104"/>
            <a:ext cx="1954912" cy="830997"/>
          </a:xfrm>
          <a:prstGeom prst="wedgeRectCallout">
            <a:avLst>
              <a:gd name="adj1" fmla="val 176148"/>
              <a:gd name="adj2" fmla="val 89695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Параметр циклу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5669330" y="3187755"/>
            <a:ext cx="540970" cy="526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3440241" y="2217103"/>
            <a:ext cx="3863718" cy="830997"/>
          </a:xfrm>
          <a:prstGeom prst="wedgeRectCallout">
            <a:avLst>
              <a:gd name="adj1" fmla="val 16447"/>
              <a:gd name="adj2" fmla="val 81835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Початкове значення параметра циклу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7569991" y="3187755"/>
            <a:ext cx="540970" cy="526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8258432" y="2217104"/>
            <a:ext cx="3863718" cy="830997"/>
          </a:xfrm>
          <a:prstGeom prst="wedgeRectCallout">
            <a:avLst>
              <a:gd name="adj1" fmla="val -58496"/>
              <a:gd name="adj2" fmla="val 84892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Кінцеве значення параметра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5226633" y="3713959"/>
            <a:ext cx="2067800" cy="526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2950176" y="4336909"/>
            <a:ext cx="2421924" cy="461665"/>
          </a:xfrm>
          <a:prstGeom prst="wedgeRectCallout">
            <a:avLst>
              <a:gd name="adj1" fmla="val 46819"/>
              <a:gd name="adj2" fmla="val -12707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Тіло циклу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4560" y="4336909"/>
            <a:ext cx="6117590" cy="461665"/>
          </a:xfrm>
          <a:prstGeom prst="wedgeRectCallout">
            <a:avLst>
              <a:gd name="adj1" fmla="val 170"/>
              <a:gd name="adj2" fmla="val -130378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Крок зміни параметра циклу =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008" y="5037465"/>
            <a:ext cx="1205014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For</a:t>
            </a:r>
            <a:r>
              <a:rPr lang="en-US" sz="3200" b="1" i="1" kern="0" dirty="0">
                <a:solidFill>
                  <a:srgbClr val="FFFFFF"/>
                </a:solidFill>
              </a:rPr>
              <a:t> </a:t>
            </a:r>
            <a:r>
              <a:rPr lang="en-US" sz="3200" b="1" i="1" kern="0" dirty="0" err="1">
                <a:solidFill>
                  <a:srgbClr val="FFFFFF"/>
                </a:solidFill>
              </a:rPr>
              <a:t>i</a:t>
            </a:r>
            <a:r>
              <a:rPr lang="uk-UA" sz="3200" b="1" i="1" kern="0" dirty="0">
                <a:solidFill>
                  <a:srgbClr val="FFFFFF"/>
                </a:solidFill>
              </a:rPr>
              <a:t> </a:t>
            </a:r>
            <a:r>
              <a:rPr lang="en-US" sz="3200" b="1" i="1" kern="0" dirty="0">
                <a:solidFill>
                  <a:srgbClr val="FFFFFF"/>
                </a:solidFill>
              </a:rPr>
              <a:t>:= &lt;in&gt; </a:t>
            </a:r>
            <a:r>
              <a:rPr lang="en-US" sz="3200" b="1" i="1" kern="0" dirty="0" err="1">
                <a:solidFill>
                  <a:srgbClr val="FFFF00"/>
                </a:solidFill>
              </a:rPr>
              <a:t>downto</a:t>
            </a:r>
            <a:r>
              <a:rPr lang="en-US" sz="3200" b="1" i="1" kern="0" dirty="0">
                <a:solidFill>
                  <a:srgbClr val="FFFFFF"/>
                </a:solidFill>
              </a:rPr>
              <a:t> &lt;</a:t>
            </a:r>
            <a:r>
              <a:rPr lang="en-US" sz="3200" b="1" i="1" kern="0" dirty="0" err="1">
                <a:solidFill>
                  <a:srgbClr val="FFFFFF"/>
                </a:solidFill>
              </a:rPr>
              <a:t>ik</a:t>
            </a:r>
            <a:r>
              <a:rPr lang="en-US" sz="3200" b="1" i="1" kern="0" dirty="0">
                <a:solidFill>
                  <a:srgbClr val="FFFFFF"/>
                </a:solidFill>
              </a:rPr>
              <a:t>&gt; do</a:t>
            </a:r>
          </a:p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&lt;</a:t>
            </a:r>
            <a:r>
              <a:rPr lang="uk-UA" sz="3200" b="1" i="1" kern="0" dirty="0">
                <a:solidFill>
                  <a:srgbClr val="FFFFFF"/>
                </a:solidFill>
              </a:rPr>
              <a:t>команда</a:t>
            </a:r>
            <a:r>
              <a:rPr lang="en-US" sz="3200" b="1" i="1" kern="0" dirty="0">
                <a:solidFill>
                  <a:srgbClr val="FFFFFF"/>
                </a:solidFill>
              </a:rPr>
              <a:t>&gt;;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4560" y="6206011"/>
            <a:ext cx="6117590" cy="461665"/>
          </a:xfrm>
          <a:prstGeom prst="wedgeRectCallout">
            <a:avLst>
              <a:gd name="adj1" fmla="val 170"/>
              <a:gd name="adj2" fmla="val -130378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Крок зміни параметра циклу = </a:t>
            </a:r>
            <a:r>
              <a:rPr lang="en-US" sz="2400" b="1" i="1" kern="0" dirty="0">
                <a:solidFill>
                  <a:srgbClr val="FFFFFF"/>
                </a:solidFill>
              </a:rPr>
              <a:t>-</a:t>
            </a:r>
            <a:r>
              <a:rPr lang="uk-UA" sz="2400" b="1" i="1" kern="0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5320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Величина параметра циклу, його початкового та кінцевого значень можуть бути: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3634652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Крок зміни циклу завжди однаковий і дорівнює інтервалу між двома найближчими значеннями типу параметра (при </a:t>
            </a:r>
            <a:r>
              <a:rPr lang="uk-UA" sz="2800" b="1" i="1" kern="0" dirty="0" err="1">
                <a:solidFill>
                  <a:srgbClr val="FFFFFF"/>
                </a:solidFill>
              </a:rPr>
              <a:t>цілочисельному</a:t>
            </a:r>
            <a:r>
              <a:rPr lang="uk-UA" sz="2800" b="1" i="1" kern="0" dirty="0">
                <a:solidFill>
                  <a:srgbClr val="FFFFFF"/>
                </a:solidFill>
              </a:rPr>
              <a:t> значенні параметра крок дорівнює 1).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9" y="2337104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Цілими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числами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4478" y="2337104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Належати до деякого списку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2264" y="2583325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46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скористатись величиною перелічуваного типу. Наприклад: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260904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Списком непарних чисел першого десятка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819" y="2243784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Списком голосних літер українського алфавіту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3342944"/>
            <a:ext cx="5972331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1, 3, 5, 7, 9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9819" y="3325824"/>
            <a:ext cx="5972331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‘</a:t>
            </a:r>
            <a:r>
              <a:rPr lang="uk-UA" sz="2800" b="1" i="1" kern="0" dirty="0">
                <a:solidFill>
                  <a:schemeClr val="bg1"/>
                </a:solidFill>
              </a:rPr>
              <a:t>а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о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у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е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и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і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ї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ю</a:t>
            </a:r>
            <a:r>
              <a:rPr lang="en-US" sz="2800" b="1" i="1" kern="0" dirty="0">
                <a:solidFill>
                  <a:schemeClr val="bg1"/>
                </a:solidFill>
              </a:rPr>
              <a:t>’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4149594"/>
            <a:ext cx="79594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Список значень у мові програмування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Lazarus </a:t>
            </a:r>
            <a:r>
              <a:rPr lang="uk-UA" sz="2800" b="1" i="1" kern="0" dirty="0">
                <a:solidFill>
                  <a:srgbClr val="FFFFFF"/>
                </a:solidFill>
              </a:rPr>
              <a:t>обмежують круглими дужками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0080" y="4149594"/>
            <a:ext cx="3862070" cy="221599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3800" b="1" kern="0" dirty="0">
                <a:solidFill>
                  <a:srgbClr val="FFFF00"/>
                </a:solidFill>
              </a:rPr>
              <a:t>( )</a:t>
            </a:r>
            <a:endParaRPr lang="uk-UA" sz="138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09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тіло циклу складається більш ніж з однієї команди, як і в циклі з передумовою, у мові програмування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Lazarus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оператори: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704339"/>
            <a:ext cx="6210805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00"/>
                </a:solidFill>
              </a:rPr>
              <a:t>begin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3769739"/>
            <a:ext cx="6210805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00"/>
                </a:solidFill>
              </a:rPr>
              <a:t>end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savvycomsoftware.com/wp-content/uploads/2015/08/software-developer-vs-software-engine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5" r="15056"/>
          <a:stretch/>
        </p:blipFill>
        <p:spPr bwMode="auto">
          <a:xfrm>
            <a:off x="6489290" y="2704339"/>
            <a:ext cx="5632860" cy="401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320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</a:t>
            </a: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rgbClr val="FFFFFF"/>
                </a:solidFill>
              </a:rPr>
              <a:t>... </a:t>
            </a:r>
            <a:r>
              <a:rPr lang="uk-UA" sz="2800" b="1" i="1" kern="0" dirty="0">
                <a:solidFill>
                  <a:srgbClr val="FFFFFF"/>
                </a:solidFill>
              </a:rPr>
              <a:t>виконується за таким алгоритмом: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762839967"/>
              </p:ext>
            </p:extLst>
          </p:nvPr>
        </p:nvGraphicFramePr>
        <p:xfrm>
          <a:off x="72008" y="1892084"/>
          <a:ext cx="12050142" cy="479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7393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 чином, на відміну від оператора циклу </a:t>
            </a:r>
            <a:r>
              <a:rPr lang="uk-UA" sz="2800" b="1" i="1" kern="0" dirty="0" err="1">
                <a:solidFill>
                  <a:srgbClr val="FFFF00"/>
                </a:solidFill>
              </a:rPr>
              <a:t>while</a:t>
            </a:r>
            <a:r>
              <a:rPr lang="uk-UA" sz="2800" b="1" i="1" kern="0" dirty="0">
                <a:solidFill>
                  <a:srgbClr val="FFFFFF"/>
                </a:solidFill>
              </a:rPr>
              <a:t>, в операторі циклу з лічильником зміна значення лічильника здійснюється </a:t>
            </a:r>
            <a:r>
              <a:rPr lang="uk-UA" sz="2800" b="1" i="1" kern="0" dirty="0">
                <a:solidFill>
                  <a:srgbClr val="FFFF00"/>
                </a:solidFill>
              </a:rPr>
              <a:t>автоматично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6" name="Picture 2" descr="http://diwo.bq.com/wp-content/uploads/2015/01/El-bucle-while-y-el-pulsad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77" b="8512"/>
          <a:stretch/>
        </p:blipFill>
        <p:spPr bwMode="auto">
          <a:xfrm>
            <a:off x="2745977" y="2689268"/>
            <a:ext cx="6702203" cy="38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34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Синтаксис і правила</a:t>
            </a:r>
            <a:br>
              <a:rPr lang="uk-UA" dirty="0"/>
            </a:br>
            <a:r>
              <a:rPr lang="uk-UA" dirty="0"/>
              <a:t>застосування циклу </a:t>
            </a:r>
            <a:r>
              <a:rPr lang="uk-UA" dirty="0" err="1"/>
              <a:t>For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Обчислити факторіал числа </a:t>
            </a: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 за формулою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! = 1х2хЗх...х</a:t>
            </a: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227055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 err="1">
                <a:solidFill>
                  <a:srgbClr val="FFFF00"/>
                </a:solidFill>
              </a:rPr>
              <a:t>var</a:t>
            </a:r>
            <a:r>
              <a:rPr lang="en-US" sz="3600" b="1" i="1" kern="0" dirty="0">
                <a:solidFill>
                  <a:schemeClr val="bg1"/>
                </a:solidFill>
              </a:rPr>
              <a:t> i</a:t>
            </a:r>
            <a:r>
              <a:rPr lang="uk-UA" sz="3600" b="1" i="1" kern="0" dirty="0">
                <a:solidFill>
                  <a:schemeClr val="bg1"/>
                </a:solidFill>
              </a:rPr>
              <a:t>, </a:t>
            </a:r>
            <a:r>
              <a:rPr lang="en-US" sz="3600" b="1" i="1" kern="0" dirty="0">
                <a:solidFill>
                  <a:schemeClr val="bg1"/>
                </a:solidFill>
              </a:rPr>
              <a:t>n</a:t>
            </a:r>
            <a:r>
              <a:rPr lang="uk-UA" sz="3600" b="1" i="1" kern="0" dirty="0">
                <a:solidFill>
                  <a:schemeClr val="bg1"/>
                </a:solidFill>
              </a:rPr>
              <a:t>, </a:t>
            </a:r>
            <a:r>
              <a:rPr lang="en-US" sz="3600" b="1" i="1" kern="0" dirty="0">
                <a:solidFill>
                  <a:schemeClr val="bg1"/>
                </a:solidFill>
              </a:rPr>
              <a:t>f: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n := </a:t>
            </a:r>
            <a:r>
              <a:rPr lang="en-US" sz="36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3600" b="1" i="1" kern="0" dirty="0">
                <a:solidFill>
                  <a:schemeClr val="bg1"/>
                </a:solidFill>
              </a:rPr>
              <a:t> (Edit1.text);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f:= 1;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For i</a:t>
            </a:r>
            <a:r>
              <a:rPr lang="uk-UA" sz="3600" b="1" i="1" kern="0" dirty="0">
                <a:solidFill>
                  <a:schemeClr val="bg1"/>
                </a:solidFill>
              </a:rPr>
              <a:t> := 2 </a:t>
            </a:r>
            <a:r>
              <a:rPr lang="en-US" sz="3600" b="1" i="1" kern="0" dirty="0">
                <a:solidFill>
                  <a:schemeClr val="bg1"/>
                </a:solidFill>
              </a:rPr>
              <a:t>to n Do f := f * </a:t>
            </a:r>
            <a:r>
              <a:rPr lang="en-US" sz="3600" b="1" i="1" kern="0" dirty="0" err="1">
                <a:solidFill>
                  <a:schemeClr val="bg1"/>
                </a:solidFill>
              </a:rPr>
              <a:t>i</a:t>
            </a:r>
            <a:r>
              <a:rPr lang="en-US" sz="3600" b="1" i="1" kern="0" dirty="0">
                <a:solidFill>
                  <a:schemeClr val="bg1"/>
                </a:solidFill>
              </a:rPr>
              <a:t>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Edit2.text := </a:t>
            </a:r>
            <a:r>
              <a:rPr lang="en-US" sz="36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600" b="1" i="1" kern="0" dirty="0">
                <a:solidFill>
                  <a:schemeClr val="bg1"/>
                </a:solidFill>
              </a:rPr>
              <a:t>(f);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end</a:t>
            </a:r>
            <a:r>
              <a:rPr lang="en-US" sz="36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44881" b="45008"/>
          <a:stretch/>
        </p:blipFill>
        <p:spPr>
          <a:xfrm>
            <a:off x="7894320" y="2227055"/>
            <a:ext cx="4227830" cy="3563126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35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14031</TotalTime>
  <Words>830</Words>
  <Application>Microsoft Office PowerPoint</Application>
  <PresentationFormat>Произвольный</PresentationFormat>
  <Paragraphs>125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Складання та реалізація алгоритмів із циклом із лічильником у середовищі програмування</vt:lpstr>
      <vt:lpstr>Як мовами програмування описують цикл із лічильником?</vt:lpstr>
      <vt:lpstr>Як мовами програмування описують цикл із лічильником?</vt:lpstr>
      <vt:lpstr>Як мовами програмування описують цикл із лічильником?</vt:lpstr>
      <vt:lpstr>Як мовами програмування описують цикл із лічильником?</vt:lpstr>
      <vt:lpstr>Як мовами програмування описують цикл із лічильником?</vt:lpstr>
      <vt:lpstr>Як мовами програмування описують цикл із лічильником?</vt:lpstr>
      <vt:lpstr>Як мовами програмування описують цикл із лічильником?</vt:lpstr>
      <vt:lpstr>Синтаксис і правила застосування циклу For</vt:lpstr>
      <vt:lpstr>Слайд 10</vt:lpstr>
      <vt:lpstr>Компонент ListBox (Список)</vt:lpstr>
      <vt:lpstr>Компонент ListBox (Список)</vt:lpstr>
      <vt:lpstr>Компонент ListBox (Список)</vt:lpstr>
      <vt:lpstr>Компонент ListBox (Список)</vt:lpstr>
      <vt:lpstr>Компонент ListBox (Список)</vt:lpstr>
      <vt:lpstr>Розгадайте ребус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Windows User</cp:lastModifiedBy>
  <cp:revision>582</cp:revision>
  <dcterms:created xsi:type="dcterms:W3CDTF">2016-06-06T19:48:43Z</dcterms:created>
  <dcterms:modified xsi:type="dcterms:W3CDTF">2017-02-19T09:57:47Z</dcterms:modified>
</cp:coreProperties>
</file>