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6" r:id="rId3"/>
    <p:sldId id="683" r:id="rId4"/>
    <p:sldId id="722" r:id="rId5"/>
    <p:sldId id="723" r:id="rId6"/>
    <p:sldId id="724" r:id="rId7"/>
    <p:sldId id="725" r:id="rId8"/>
    <p:sldId id="726" r:id="rId9"/>
    <p:sldId id="727" r:id="rId10"/>
    <p:sldId id="728" r:id="rId11"/>
    <p:sldId id="729" r:id="rId12"/>
    <p:sldId id="539" r:id="rId13"/>
    <p:sldId id="25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задаються початкові значення </a:t>
          </a:r>
          <a:r>
            <a:rPr lang="uk-UA" sz="2400" b="1" i="1" noProof="0" dirty="0">
              <a:solidFill>
                <a:schemeClr val="bg1"/>
              </a:solidFill>
            </a:rPr>
            <a:t>А</a:t>
          </a:r>
          <a:r>
            <a:rPr lang="uk-UA" sz="2400" i="1" noProof="0" dirty="0">
              <a:solidFill>
                <a:schemeClr val="bg1"/>
              </a:solidFill>
            </a:rPr>
            <a:t>, — першого члена послідовності,</a:t>
          </a:r>
          <a:r>
            <a:rPr lang="en-US" sz="2400" i="1" noProof="0" dirty="0">
              <a:solidFill>
                <a:schemeClr val="bg1"/>
              </a:solidFill>
            </a:rPr>
            <a:t/>
          </a:r>
          <a:br>
            <a:rPr lang="en-US" sz="2400" i="1" noProof="0" dirty="0">
              <a:solidFill>
                <a:schemeClr val="bg1"/>
              </a:solidFill>
            </a:rPr>
          </a:br>
          <a:r>
            <a:rPr lang="uk-UA" sz="2400" b="1" i="1" noProof="0" dirty="0">
              <a:solidFill>
                <a:schemeClr val="bg1"/>
              </a:solidFill>
            </a:rPr>
            <a:t>n</a:t>
          </a:r>
          <a:r>
            <a:rPr lang="uk-UA" sz="2400" i="1" noProof="0" dirty="0">
              <a:solidFill>
                <a:schemeClr val="bg1"/>
              </a:solidFill>
            </a:rPr>
            <a:t> — кількості членів, які потрібно обчислити;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задаються початкові значення лічильника членів послідовності</a:t>
          </a:r>
          <a:r>
            <a:rPr lang="en-US" sz="2400" i="1" noProof="0" dirty="0">
              <a:solidFill>
                <a:schemeClr val="bg1"/>
              </a:solidFill>
            </a:rPr>
            <a:t/>
          </a:r>
          <a:br>
            <a:rPr lang="en-US" sz="2400" i="1" noProof="0" dirty="0">
              <a:solidFill>
                <a:schemeClr val="bg1"/>
              </a:solidFill>
            </a:rPr>
          </a:br>
          <a:r>
            <a:rPr lang="uk-UA" sz="2400" i="1" noProof="0" dirty="0">
              <a:solidFill>
                <a:schemeClr val="bg1"/>
              </a:solidFill>
            </a:rPr>
            <a:t>(і := 0) і суми (S := 0);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поки номер </a:t>
          </a:r>
          <a:r>
            <a:rPr lang="uk-UA" sz="2400" b="1" i="1" noProof="0" dirty="0">
              <a:solidFill>
                <a:srgbClr val="002060"/>
              </a:solidFill>
            </a:rPr>
            <a:t>і</a:t>
          </a:r>
          <a:r>
            <a:rPr lang="uk-UA" sz="2400" i="1" noProof="0" dirty="0">
              <a:solidFill>
                <a:srgbClr val="002060"/>
              </a:solidFill>
            </a:rPr>
            <a:t>-то члена послідовності, який обчислено, не досягне значення </a:t>
          </a:r>
          <a:r>
            <a:rPr lang="en-US" sz="2400" b="1" i="1" noProof="0" dirty="0">
              <a:solidFill>
                <a:srgbClr val="002060"/>
              </a:solidFill>
            </a:rPr>
            <a:t>n</a:t>
          </a:r>
          <a:r>
            <a:rPr lang="uk-UA" sz="2400" i="1" noProof="0" dirty="0">
              <a:solidFill>
                <a:srgbClr val="00206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91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94479" custLinFactNeighborY="-1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206462" custLinFactNeighborY="-1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94216" y="197533"/>
          <a:ext cx="1294779" cy="9063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2" y="456489"/>
        <a:ext cx="906345" cy="388434"/>
      </dsp:txXfrm>
    </dsp:sp>
    <dsp:sp modelId="{3F244AEF-BD16-4508-9A5A-9640B519654B}">
      <dsp:nvSpPr>
        <dsp:cNvPr id="0" name=""/>
        <dsp:cNvSpPr/>
      </dsp:nvSpPr>
      <dsp:spPr>
        <a:xfrm rot="5400000">
          <a:off x="6091521" y="-5147777"/>
          <a:ext cx="773445" cy="11143796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задаються початкові значення </a:t>
          </a:r>
          <a:r>
            <a:rPr lang="uk-UA" sz="2400" b="1" i="1" kern="1200" noProof="0" dirty="0">
              <a:solidFill>
                <a:schemeClr val="bg1"/>
              </a:solidFill>
            </a:rPr>
            <a:t>А</a:t>
          </a:r>
          <a:r>
            <a:rPr lang="uk-UA" sz="2400" i="1" kern="1200" noProof="0" dirty="0">
              <a:solidFill>
                <a:schemeClr val="bg1"/>
              </a:solidFill>
            </a:rPr>
            <a:t>, — першого члена послідовності,</a:t>
          </a:r>
          <a:r>
            <a:rPr lang="en-US" sz="2400" i="1" kern="1200" noProof="0" dirty="0">
              <a:solidFill>
                <a:schemeClr val="bg1"/>
              </a:solidFill>
            </a:rPr>
            <a:t/>
          </a:r>
          <a:br>
            <a:rPr lang="en-US" sz="2400" i="1" kern="1200" noProof="0" dirty="0">
              <a:solidFill>
                <a:schemeClr val="bg1"/>
              </a:solidFill>
            </a:rPr>
          </a:br>
          <a:r>
            <a:rPr lang="uk-UA" sz="2400" b="1" i="1" kern="1200" noProof="0" dirty="0">
              <a:solidFill>
                <a:schemeClr val="bg1"/>
              </a:solidFill>
            </a:rPr>
            <a:t>n</a:t>
          </a:r>
          <a:r>
            <a:rPr lang="uk-UA" sz="2400" i="1" kern="1200" noProof="0" dirty="0">
              <a:solidFill>
                <a:schemeClr val="bg1"/>
              </a:solidFill>
            </a:rPr>
            <a:t> — кількості членів, які потрібно обчислити;</a:t>
          </a:r>
        </a:p>
      </dsp:txBody>
      <dsp:txXfrm rot="-5400000">
        <a:off x="906346" y="75154"/>
        <a:ext cx="11106040" cy="697933"/>
      </dsp:txXfrm>
    </dsp:sp>
    <dsp:sp modelId="{CA699784-EE11-48B7-BD5B-E6C7811778B0}">
      <dsp:nvSpPr>
        <dsp:cNvPr id="0" name=""/>
        <dsp:cNvSpPr/>
      </dsp:nvSpPr>
      <dsp:spPr>
        <a:xfrm rot="5400000">
          <a:off x="-194216" y="1318544"/>
          <a:ext cx="1294779" cy="906345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2" y="1577500"/>
        <a:ext cx="906345" cy="388434"/>
      </dsp:txXfrm>
    </dsp:sp>
    <dsp:sp modelId="{E5CB376A-E1F5-4E26-86CA-E248F361C893}">
      <dsp:nvSpPr>
        <dsp:cNvPr id="0" name=""/>
        <dsp:cNvSpPr/>
      </dsp:nvSpPr>
      <dsp:spPr>
        <a:xfrm rot="5400000">
          <a:off x="6080673" y="-4118216"/>
          <a:ext cx="795141" cy="11143796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задаються початкові значення лічильника членів послідовності</a:t>
          </a:r>
          <a:r>
            <a:rPr lang="en-US" sz="2400" i="1" kern="1200" noProof="0" dirty="0">
              <a:solidFill>
                <a:schemeClr val="bg1"/>
              </a:solidFill>
            </a:rPr>
            <a:t/>
          </a:r>
          <a:br>
            <a:rPr lang="en-US" sz="2400" i="1" kern="1200" noProof="0" dirty="0">
              <a:solidFill>
                <a:schemeClr val="bg1"/>
              </a:solidFill>
            </a:rPr>
          </a:br>
          <a:r>
            <a:rPr lang="uk-UA" sz="2400" i="1" kern="1200" noProof="0" dirty="0">
              <a:solidFill>
                <a:schemeClr val="bg1"/>
              </a:solidFill>
            </a:rPr>
            <a:t>(і := 0) і суми (S := 0);</a:t>
          </a:r>
        </a:p>
      </dsp:txBody>
      <dsp:txXfrm rot="-5400000">
        <a:off x="906346" y="1094927"/>
        <a:ext cx="11104980" cy="717509"/>
      </dsp:txXfrm>
    </dsp:sp>
    <dsp:sp modelId="{D547829D-0660-4ECE-8B9B-4DD150AEB617}">
      <dsp:nvSpPr>
        <dsp:cNvPr id="0" name=""/>
        <dsp:cNvSpPr/>
      </dsp:nvSpPr>
      <dsp:spPr>
        <a:xfrm rot="5400000">
          <a:off x="-194216" y="2887550"/>
          <a:ext cx="1294779" cy="90634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3146506"/>
        <a:ext cx="906345" cy="388434"/>
      </dsp:txXfrm>
    </dsp:sp>
    <dsp:sp modelId="{9E04A936-A0BD-4697-B593-D6F4E69814DB}">
      <dsp:nvSpPr>
        <dsp:cNvPr id="0" name=""/>
        <dsp:cNvSpPr/>
      </dsp:nvSpPr>
      <dsp:spPr>
        <a:xfrm rot="5400000">
          <a:off x="5609444" y="-2549210"/>
          <a:ext cx="1737598" cy="11143796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поки номер </a:t>
          </a:r>
          <a:r>
            <a:rPr lang="uk-UA" sz="2400" b="1" i="1" kern="1200" noProof="0" dirty="0">
              <a:solidFill>
                <a:srgbClr val="002060"/>
              </a:solidFill>
            </a:rPr>
            <a:t>і</a:t>
          </a:r>
          <a:r>
            <a:rPr lang="uk-UA" sz="2400" i="1" kern="1200" noProof="0" dirty="0">
              <a:solidFill>
                <a:srgbClr val="002060"/>
              </a:solidFill>
            </a:rPr>
            <a:t>-то члена послідовності, який обчислено, не досягне значення </a:t>
          </a:r>
          <a:r>
            <a:rPr lang="en-US" sz="2400" b="1" i="1" kern="1200" noProof="0" dirty="0">
              <a:solidFill>
                <a:srgbClr val="002060"/>
              </a:solidFill>
            </a:rPr>
            <a:t>n</a:t>
          </a:r>
          <a:r>
            <a:rPr lang="uk-UA" sz="2400" i="1" kern="1200" noProof="0" dirty="0">
              <a:solidFill>
                <a:srgbClr val="00206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sp:txBody>
      <dsp:txXfrm rot="-5400000">
        <a:off x="906346" y="2238711"/>
        <a:ext cx="11058973" cy="156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Алгоритми з повтореннями для опрацювання </a:t>
            </a:r>
            <a:r>
              <a:rPr lang="uk-UA" sz="4800" dirty="0" smtClean="0"/>
              <a:t>величин</a:t>
            </a:r>
            <a:endParaRPr lang="uk-UA" sz="4800" dirty="0"/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20 елементів послідовності чисел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2,5; 3,0; 3,5; 4,0...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	// Задаються початкові значення: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S := 0;		//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:= 0;		// лічильника доданків 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:= 2.5;	</a:t>
            </a: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uk-UA" sz="2800" b="1" i="1" kern="0" dirty="0">
                <a:solidFill>
                  <a:schemeClr val="bg1"/>
                </a:solidFill>
              </a:rPr>
              <a:t>// доданка 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chemeClr val="bg1"/>
                </a:solidFill>
              </a:rPr>
              <a:t> і &lt; 20 </a:t>
            </a:r>
            <a:r>
              <a:rPr lang="uk-UA" sz="2800" b="1" i="1" kern="0" dirty="0" err="1">
                <a:solidFill>
                  <a:schemeClr val="bg1"/>
                </a:solidFill>
              </a:rPr>
              <a:t>do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S := S + A;</a:t>
            </a:r>
            <a:r>
              <a:rPr lang="en-US" sz="2800" b="1" i="1" kern="0" dirty="0">
                <a:solidFill>
                  <a:schemeClr val="bg1"/>
                </a:solidFill>
              </a:rPr>
              <a:t>	//</a:t>
            </a:r>
            <a:r>
              <a:rPr lang="uk-UA" sz="2800" b="1" i="1" kern="0" dirty="0">
                <a:solidFill>
                  <a:schemeClr val="bg1"/>
                </a:solidFill>
              </a:rPr>
              <a:t> додається до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+ 0.5;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//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обчислюється наступне значення доданка А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і := і + 1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end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8520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 err="1">
                <a:solidFill>
                  <a:srgbClr val="FFFF00"/>
                </a:solidFill>
              </a:rPr>
              <a:t>var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uk-UA" sz="2200" b="1" i="1" kern="0" dirty="0">
                <a:solidFill>
                  <a:schemeClr val="bg1"/>
                </a:solidFill>
              </a:rPr>
              <a:t>і: </a:t>
            </a:r>
            <a:r>
              <a:rPr lang="en-US" sz="2200" b="1" i="1" kern="0" dirty="0">
                <a:solidFill>
                  <a:schemeClr val="bg1"/>
                </a:solidFill>
              </a:rPr>
              <a:t>Integer;  A, S: Double;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	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Задаються: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S:=1; </a:t>
            </a:r>
            <a:r>
              <a:rPr lang="uk-UA" sz="2200" b="1" i="1" kern="0" dirty="0">
                <a:solidFill>
                  <a:schemeClr val="bg1"/>
                </a:solidFill>
              </a:rPr>
              <a:t>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початкове значення суми </a:t>
            </a:r>
            <a:r>
              <a:rPr lang="en-US" sz="2200" b="1" i="1" kern="0" dirty="0">
                <a:solidFill>
                  <a:schemeClr val="bg1"/>
                </a:solidFill>
              </a:rPr>
              <a:t>S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А:=1;    	// значення першого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і:=1;     	// номер першого доданка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While</a:t>
            </a:r>
            <a:r>
              <a:rPr lang="en-US" sz="2200" b="1" i="1" kern="0" dirty="0">
                <a:solidFill>
                  <a:schemeClr val="bg1"/>
                </a:solidFill>
              </a:rPr>
              <a:t> A&gt;0.01 </a:t>
            </a:r>
            <a:r>
              <a:rPr lang="en-US" sz="2200" b="1" i="1" kern="0" dirty="0">
                <a:solidFill>
                  <a:srgbClr val="FFFF00"/>
                </a:solidFill>
              </a:rPr>
              <a:t>do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 := і + 1;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 := 1/і; 	// Обчислення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 := S + </a:t>
            </a:r>
            <a:r>
              <a:rPr lang="uk-UA" sz="2200" b="1" i="1" kern="0" dirty="0">
                <a:solidFill>
                  <a:schemeClr val="bg1"/>
                </a:solidFill>
              </a:rPr>
              <a:t>А;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Label2.Caption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('0.####', A);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Edit1</a:t>
            </a:r>
            <a:r>
              <a:rPr lang="uk-UA" sz="2200" b="1" i="1" kern="0" dirty="0">
                <a:solidFill>
                  <a:schemeClr val="bg1"/>
                </a:solidFill>
              </a:rPr>
              <a:t>.</a:t>
            </a:r>
            <a:r>
              <a:rPr lang="en-US" sz="2200" b="1" i="1" kern="0" dirty="0">
                <a:solidFill>
                  <a:schemeClr val="bg1"/>
                </a:solidFill>
              </a:rPr>
              <a:t>Text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('0.###', S);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1852083"/>
            <a:ext cx="3770630" cy="392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Знайти суму всіх елементів послідовності 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…, значення яких не менше за 0,01.</a:t>
                </a:r>
              </a:p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Під час складання програми будемо вважати, що точність досягнуто, якщо черговий доданок менший за значення точності.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Повторення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/>
          <p:cNvGrpSpPr/>
          <p:nvPr/>
        </p:nvGrpSpPr>
        <p:grpSpPr>
          <a:xfrm>
            <a:off x="216722" y="1988995"/>
            <a:ext cx="11792398" cy="2804711"/>
            <a:chOff x="247202" y="2278064"/>
            <a:chExt cx="9811719" cy="23336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278064"/>
              <a:ext cx="6953250" cy="233362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3371" y="2454276"/>
              <a:ext cx="249555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170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-172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Реалізація алгоритмів повторення мовами програмування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10" y="1196763"/>
            <a:ext cx="6115431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320" y="1196763"/>
            <a:ext cx="5737489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0320" y="1814417"/>
            <a:ext cx="5737489" cy="452431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мовами програмування описують цикл із передумовою;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мовами програмування описують цикл із лічильником;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які особливості використання циклів у програмах, описаних мовами програмування </a:t>
            </a:r>
            <a:r>
              <a:rPr lang="en-US" sz="2400" b="1" i="1" kern="0" dirty="0">
                <a:solidFill>
                  <a:srgbClr val="FFFFFF"/>
                </a:solidFill>
              </a:rPr>
              <a:t>Free Pascal </a:t>
            </a:r>
            <a:r>
              <a:rPr lang="uk-UA" sz="2400" b="1" i="1" kern="0" dirty="0">
                <a:solidFill>
                  <a:srgbClr val="FFFFFF"/>
                </a:solidFill>
              </a:rPr>
              <a:t>та </a:t>
            </a:r>
            <a:r>
              <a:rPr lang="en-US" sz="2400" b="1" i="1" kern="0" dirty="0">
                <a:solidFill>
                  <a:srgbClr val="FFFFFF"/>
                </a:solidFill>
              </a:rPr>
              <a:t>Python;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задати випадкове число.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9" y="1814418"/>
            <a:ext cx="6115431" cy="452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з якою метою в алгоритмах використовують структуру повторення;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подання алгоритмічної структури повторення графічним способом;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опис алгоритмів із визначеною кількістю повторень у середовищі </a:t>
            </a:r>
            <a:r>
              <a:rPr lang="uk-UA" sz="24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400" b="1" i="1" kern="0" dirty="0">
                <a:solidFill>
                  <a:srgbClr val="002060"/>
                </a:solidFill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опис алгоритмів повторення з умовою в середовищі </a:t>
            </a:r>
            <a:r>
              <a:rPr lang="uk-UA" sz="24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400" b="1" i="1" kern="0" dirty="0">
                <a:solidFill>
                  <a:srgbClr val="002060"/>
                </a:solidFill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що таке вкладені повторення.</a:t>
            </a:r>
          </a:p>
        </p:txBody>
      </p:sp>
    </p:spTree>
    <p:extLst>
      <p:ext uri="{BB962C8B-B14F-4D97-AF65-F5344CB8AC3E}">
        <p14:creationId xmlns:p14="http://schemas.microsoft.com/office/powerpoint/2010/main" val="16360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базова алгоритмічна структура, призначена для організації багаторазового виконання набору команд.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7921235" y="2751243"/>
            <a:ext cx="3711653" cy="34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008" y="2751243"/>
            <a:ext cx="739559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</a:t>
            </a:r>
            <a:r>
              <a:rPr lang="uk-UA" sz="26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6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4635909"/>
            <a:ext cx="6063952" cy="169277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мовах програмування для опису структури повторення використовують </a:t>
            </a:r>
            <a:r>
              <a:rPr lang="uk-UA" sz="2600" b="1" i="1" kern="0" dirty="0">
                <a:solidFill>
                  <a:srgbClr val="FFFF00"/>
                </a:solidFill>
              </a:rPr>
              <a:t>оператори циклу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" y="467263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Будь-який оператор циклу складається з двох частин: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788464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Заголовка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1771344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Тіла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547324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заголовку циклу записуються умови, за яких виконання циклу триватиме або завершиться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2530204"/>
            <a:ext cx="5972331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тілі циклу містяться команди, виконання яких потрібно повторювати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5041307"/>
            <a:ext cx="2861310" cy="1627020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628445" y="5089001"/>
            <a:ext cx="1136085" cy="5709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605636" y="4900710"/>
            <a:ext cx="2678988" cy="954107"/>
          </a:xfrm>
          <a:prstGeom prst="wedgeRectCallout">
            <a:avLst>
              <a:gd name="adj1" fmla="val 67756"/>
              <a:gd name="adj2" fmla="val -92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 циклу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764530" y="5089001"/>
            <a:ext cx="863979" cy="5709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489755" y="4919982"/>
            <a:ext cx="2678988" cy="523220"/>
          </a:xfrm>
          <a:prstGeom prst="wedgeRectCallout">
            <a:avLst>
              <a:gd name="adj1" fmla="val -97217"/>
              <a:gd name="adj2" fmla="val 402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Умова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023210" y="5659937"/>
            <a:ext cx="2184358" cy="3141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7489755" y="5712471"/>
            <a:ext cx="2678988" cy="523220"/>
          </a:xfrm>
          <a:prstGeom prst="wedgeRectCallout">
            <a:avLst>
              <a:gd name="adj1" fmla="val -92002"/>
              <a:gd name="adj2" fmla="val -203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val="12023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3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chemeClr val="bg1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цикл із передумовою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описується оператором </a:t>
            </a:r>
            <a:r>
              <a:rPr lang="en-US" sz="2800" b="1" i="1" kern="0" dirty="0">
                <a:solidFill>
                  <a:srgbClr val="FFFF00"/>
                </a:solidFill>
              </a:rPr>
              <a:t>while...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60904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Скорочена форма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819" y="2243784"/>
            <a:ext cx="5972331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Повна форма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943788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00"/>
                </a:solidFill>
              </a:rPr>
              <a:t>while</a:t>
            </a:r>
            <a:r>
              <a:rPr lang="ru-RU" sz="2800" b="1" i="1" kern="0" dirty="0">
                <a:solidFill>
                  <a:schemeClr val="bg1"/>
                </a:solidFill>
              </a:rPr>
              <a:t> &lt;</a:t>
            </a:r>
            <a:r>
              <a:rPr lang="ru-RU" sz="2800" b="1" i="1" kern="0" dirty="0" err="1">
                <a:solidFill>
                  <a:schemeClr val="bg1"/>
                </a:solidFill>
              </a:rPr>
              <a:t>логічний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ru-RU" sz="2800" b="1" i="1" kern="0" dirty="0" err="1">
                <a:solidFill>
                  <a:schemeClr val="bg1"/>
                </a:solidFill>
              </a:rPr>
              <a:t>вираз</a:t>
            </a:r>
            <a:r>
              <a:rPr lang="ru-RU" sz="2800" b="1" i="1" kern="0" dirty="0">
                <a:solidFill>
                  <a:schemeClr val="bg1"/>
                </a:solidFill>
              </a:rPr>
              <a:t>&gt; </a:t>
            </a:r>
            <a:r>
              <a:rPr lang="ru-RU" sz="2800" b="1" i="1" kern="0" dirty="0" err="1">
                <a:solidFill>
                  <a:srgbClr val="FFFF00"/>
                </a:solidFill>
              </a:rPr>
              <a:t>do</a:t>
            </a:r>
            <a:r>
              <a:rPr lang="ru-RU" sz="2800" b="1" i="1" kern="0" dirty="0">
                <a:solidFill>
                  <a:schemeClr val="bg1"/>
                </a:solidFill>
              </a:rPr>
              <a:t> &lt;команда&gt;;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819" y="2926668"/>
            <a:ext cx="597233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00"/>
                </a:solidFill>
              </a:rPr>
              <a:t>while</a:t>
            </a:r>
            <a:r>
              <a:rPr lang="ru-RU" sz="2800" b="1" i="1" kern="0" dirty="0">
                <a:solidFill>
                  <a:schemeClr val="bg1"/>
                </a:solidFill>
              </a:rPr>
              <a:t> &lt;</a:t>
            </a:r>
            <a:r>
              <a:rPr lang="ru-RU" sz="2800" b="1" i="1" kern="0" dirty="0" err="1">
                <a:solidFill>
                  <a:schemeClr val="bg1"/>
                </a:solidFill>
              </a:rPr>
              <a:t>логічний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ru-RU" sz="2800" b="1" i="1" kern="0" dirty="0" err="1">
                <a:solidFill>
                  <a:schemeClr val="bg1"/>
                </a:solidFill>
              </a:rPr>
              <a:t>вираз</a:t>
            </a:r>
            <a:r>
              <a:rPr lang="ru-RU" sz="2800" b="1" i="1" kern="0" dirty="0">
                <a:solidFill>
                  <a:schemeClr val="bg1"/>
                </a:solidFill>
              </a:rPr>
              <a:t>&gt; </a:t>
            </a:r>
            <a:r>
              <a:rPr lang="ru-RU" sz="2800" b="1" i="1" kern="0" dirty="0" err="1">
                <a:solidFill>
                  <a:srgbClr val="FFFF00"/>
                </a:solidFill>
              </a:rPr>
              <a:t>do</a:t>
            </a:r>
            <a:endParaRPr lang="ru-RU" sz="2800" b="1" i="1" kern="0" dirty="0">
              <a:solidFill>
                <a:srgbClr val="FFFF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    </a:t>
            </a:r>
            <a:r>
              <a:rPr lang="ru-RU" sz="2800" b="1" i="1" kern="0" dirty="0" err="1">
                <a:solidFill>
                  <a:schemeClr val="bg1"/>
                </a:solidFill>
              </a:rPr>
              <a:t>begin</a:t>
            </a:r>
            <a:endParaRPr lang="ru-RU" sz="28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	&lt;команда1&gt;;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	&lt;команда2&gt;;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		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chemeClr val="bg1"/>
                </a:solidFill>
              </a:rPr>
              <a:t>	&lt;команда 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ru-RU" sz="2800" b="1" i="1" kern="0" dirty="0">
                <a:solidFill>
                  <a:schemeClr val="bg1"/>
                </a:solidFill>
              </a:rPr>
              <a:t>&gt;;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ru-RU" sz="2800" b="1" i="1" kern="0" dirty="0" err="1">
                <a:solidFill>
                  <a:schemeClr val="bg1"/>
                </a:solidFill>
              </a:rPr>
              <a:t>end</a:t>
            </a:r>
            <a:r>
              <a:rPr lang="ru-RU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26" name="Picture 2" descr="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36" y="3897895"/>
            <a:ext cx="2685873" cy="26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Скорочена форма </a:t>
            </a:r>
            <a:r>
              <a:rPr lang="uk-UA" sz="2800" b="1" i="1" kern="0" dirty="0">
                <a:solidFill>
                  <a:srgbClr val="FFFFFF"/>
                </a:solidFill>
              </a:rPr>
              <a:t>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працює таким чином. Визначається значення логічного виразу. Якщо це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виконується команда, записана після службового слова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uk-UA" sz="2800" b="1" i="1" kern="0" dirty="0">
                <a:solidFill>
                  <a:srgbClr val="FFFFFF"/>
                </a:solidFill>
              </a:rPr>
              <a:t>. Якщо значення логічного виразу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цикл завершується й управління передається команді, записаній у програмному коді після тіла циклу.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6" descr="http://thumbs.dreamstime.com/z/algorithm-3d-man-23460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3884" b="16454"/>
          <a:stretch/>
        </p:blipFill>
        <p:spPr bwMode="auto">
          <a:xfrm>
            <a:off x="9174481" y="4440558"/>
            <a:ext cx="2947669" cy="23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4440558"/>
            <a:ext cx="888911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тілі циклу обов'язково використовують команду, яка змінюватиме значення величини, що використовується в логічному виразі.</a:t>
            </a:r>
          </a:p>
        </p:txBody>
      </p:sp>
    </p:spTree>
    <p:extLst>
      <p:ext uri="{BB962C8B-B14F-4D97-AF65-F5344CB8AC3E}">
        <p14:creationId xmlns:p14="http://schemas.microsoft.com/office/powerpoint/2010/main" val="26997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 описують цикл із передумовою?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67250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Повна форма </a:t>
            </a:r>
            <a:r>
              <a:rPr lang="uk-UA" sz="2800" b="1" i="1" kern="0" dirty="0">
                <a:solidFill>
                  <a:srgbClr val="FFFFFF"/>
                </a:solidFill>
              </a:rPr>
              <a:t>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мовою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передбачає, що після службового слова </a:t>
            </a:r>
            <a:r>
              <a:rPr lang="en-US" sz="2800" b="1" i="1" kern="0" dirty="0">
                <a:solidFill>
                  <a:srgbClr val="FFFF00"/>
                </a:solidFill>
              </a:rPr>
              <a:t>do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будуть виконуватись команди, які містяться між операторними дужками: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Picture 2" descr="http://savvycomsoftware.com/wp-content/uploads/2015/08/software-developer-vs-software-engine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r="23634"/>
          <a:stretch/>
        </p:blipFill>
        <p:spPr bwMode="auto">
          <a:xfrm>
            <a:off x="6918960" y="1196763"/>
            <a:ext cx="5187822" cy="55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4411219"/>
            <a:ext cx="672503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00"/>
                </a:solidFill>
              </a:rPr>
              <a:t>begin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5476619"/>
            <a:ext cx="672503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00"/>
                </a:solidFill>
              </a:rPr>
              <a:t>end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6996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A: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uk-UA" sz="2800" b="1" i="1" kern="0" dirty="0">
                <a:solidFill>
                  <a:schemeClr val="bg1"/>
                </a:solidFill>
              </a:rPr>
              <a:t>А := 1; // Початкове значення А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While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 о 100 </a:t>
            </a:r>
            <a:r>
              <a:rPr lang="en-US" sz="2800" b="1" i="1" kern="0" dirty="0">
                <a:solidFill>
                  <a:schemeClr val="bg1"/>
                </a:solidFill>
              </a:rPr>
              <a:t>do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begin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+ 1;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Label1.Caption :=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(A);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en-US" sz="2800" b="1" i="1" kern="0" dirty="0" err="1">
                <a:solidFill>
                  <a:schemeClr val="bg1"/>
                </a:solidFill>
              </a:rPr>
              <a:t>Application.ProcessMessages</a:t>
            </a:r>
            <a:r>
              <a:rPr lang="en-US" sz="2800" b="1" i="1" kern="0" dirty="0">
                <a:solidFill>
                  <a:schemeClr val="bg1"/>
                </a:solidFill>
              </a:rPr>
              <a:t>; // </a:t>
            </a:r>
            <a:r>
              <a:rPr lang="uk-UA" sz="2800" b="1" i="1" kern="0" dirty="0">
                <a:solidFill>
                  <a:schemeClr val="bg1"/>
                </a:solidFill>
              </a:rPr>
              <a:t>обробка повідомлень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Sleep(100); // </a:t>
            </a:r>
            <a:r>
              <a:rPr lang="uk-UA" sz="2800" b="1" i="1" kern="0" dirty="0">
                <a:solidFill>
                  <a:schemeClr val="bg1"/>
                </a:solidFill>
              </a:rPr>
              <a:t>зупинка на 0,1 с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1699683"/>
            <a:ext cx="3740150" cy="2925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8523"/>
            <a:ext cx="1205014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Поки А менше за 100, збільшувати значення А на одиницю і виводити значення змінної у </a:t>
            </a:r>
            <a:r>
              <a:rPr lang="en-US" sz="2400" b="1" i="1" kern="0" dirty="0">
                <a:solidFill>
                  <a:schemeClr val="bg1"/>
                </a:solidFill>
              </a:rPr>
              <a:t>Label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призупинення роботи програми на 100 </a:t>
            </a:r>
            <a:r>
              <a:rPr lang="uk-UA" sz="2400" b="1" i="1" kern="0" dirty="0" err="1">
                <a:solidFill>
                  <a:schemeClr val="bg1"/>
                </a:solidFill>
              </a:rPr>
              <a:t>мілісекунд</a:t>
            </a:r>
            <a:r>
              <a:rPr lang="uk-UA" sz="2400" b="1" i="1" kern="0" dirty="0">
                <a:solidFill>
                  <a:schemeClr val="bg1"/>
                </a:solidFill>
              </a:rPr>
              <a:t> використано процедуру </a:t>
            </a:r>
            <a:r>
              <a:rPr lang="en-US" sz="2400" b="1" i="1" kern="0" dirty="0">
                <a:solidFill>
                  <a:srgbClr val="FFFF00"/>
                </a:solidFill>
              </a:rPr>
              <a:t>Sleep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84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обчислення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-го члена послідовності натуральних чисел і суми п членів складається з таких дій: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72008" y="2699657"/>
          <a:ext cx="12050142" cy="39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13943</TotalTime>
  <Words>658</Words>
  <Application>Microsoft Office PowerPoint</Application>
  <PresentationFormat>Произвольный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Алгоритми з повтореннями для опрацювання величин</vt:lpstr>
      <vt:lpstr>Реалізація алгоритмів повторення мовами програмування</vt:lpstr>
      <vt:lpstr>Повторюємо</vt:lpstr>
      <vt:lpstr>Як мовами програмування описують цикл із передумовою?</vt:lpstr>
      <vt:lpstr>Як мовами програмування описують цикл із передумовою?</vt:lpstr>
      <vt:lpstr>Як мовами програмування описують цикл із передумовою?</vt:lpstr>
      <vt:lpstr>Як мовами програмування описують цикл із передумовою?</vt:lpstr>
      <vt:lpstr>Презентация PowerPoint</vt:lpstr>
      <vt:lpstr>Алгоритм обчислення суми n членів числової послідовності</vt:lpstr>
      <vt:lpstr>Алгоритм обчислення суми n членів числової послідовності</vt:lpstr>
      <vt:lpstr>Презентация PowerPoint</vt:lpstr>
      <vt:lpstr>Розгадайте ребус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Windows User</cp:lastModifiedBy>
  <cp:revision>574</cp:revision>
  <dcterms:created xsi:type="dcterms:W3CDTF">2016-06-06T19:48:43Z</dcterms:created>
  <dcterms:modified xsi:type="dcterms:W3CDTF">2020-03-31T16:41:18Z</dcterms:modified>
</cp:coreProperties>
</file>