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83" r:id="rId3"/>
    <p:sldId id="742" r:id="rId4"/>
    <p:sldId id="738" r:id="rId5"/>
    <p:sldId id="739" r:id="rId6"/>
    <p:sldId id="740" r:id="rId7"/>
    <p:sldId id="741" r:id="rId8"/>
    <p:sldId id="539" r:id="rId9"/>
    <p:sldId id="259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8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8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8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на вкладці </a:t>
          </a:r>
          <a:r>
            <a:rPr lang="uk-UA" sz="2800" b="1" i="1" noProof="0" dirty="0">
              <a:solidFill>
                <a:schemeClr val="bg1"/>
              </a:solidFill>
            </a:rPr>
            <a:t>Властивості</a:t>
          </a:r>
          <a:r>
            <a:rPr lang="uk-UA" sz="2800" i="1" noProof="0" dirty="0">
              <a:solidFill>
                <a:schemeClr val="bg1"/>
              </a:solidFill>
            </a:rPr>
            <a:t> вікна </a:t>
          </a:r>
          <a:r>
            <a:rPr lang="uk-UA" sz="2800" b="1" i="1" noProof="0" dirty="0">
              <a:solidFill>
                <a:schemeClr val="bg1"/>
              </a:solidFill>
            </a:rPr>
            <a:t>Інспектор об'єктів </a:t>
          </a:r>
          <a:r>
            <a:rPr lang="uk-UA" sz="2800" i="1" noProof="0" dirty="0">
              <a:solidFill>
                <a:schemeClr val="bg1"/>
              </a:solidFill>
            </a:rPr>
            <a:t>в рядку </a:t>
          </a:r>
          <a:r>
            <a:rPr lang="uk-UA" sz="2800" b="1" i="1" noProof="0" dirty="0" err="1">
              <a:solidFill>
                <a:schemeClr val="bg1"/>
              </a:solidFill>
            </a:rPr>
            <a:t>Items</a:t>
          </a:r>
          <a:r>
            <a:rPr lang="uk-UA" sz="2800" i="1" noProof="0" dirty="0">
              <a:solidFill>
                <a:schemeClr val="bg1"/>
              </a:solidFill>
            </a:rPr>
            <a:t> клацнути кнопку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8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8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8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8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ввести потрібну інформацію у вікні редактора вмісту </a:t>
          </a:r>
          <a:r>
            <a:rPr lang="uk-UA" sz="2800" b="1" i="1" noProof="0" dirty="0">
              <a:solidFill>
                <a:schemeClr val="bg1"/>
              </a:solidFill>
            </a:rPr>
            <a:t>Редактор рядків</a:t>
          </a:r>
          <a:r>
            <a:rPr lang="uk-UA" sz="2800" i="1" noProof="0" dirty="0">
              <a:solidFill>
                <a:schemeClr val="bg1"/>
              </a:solidFill>
            </a:rPr>
            <a:t>;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8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8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8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8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клацнути кнопку </a:t>
          </a:r>
          <a:r>
            <a:rPr lang="uk-UA" sz="2800" b="1" i="1" noProof="0" dirty="0">
              <a:solidFill>
                <a:srgbClr val="002060"/>
              </a:solidFill>
            </a:rPr>
            <a:t>ОК</a:t>
          </a:r>
          <a:r>
            <a:rPr lang="uk-UA" sz="2800" i="1" noProof="0" dirty="0">
              <a:solidFill>
                <a:srgbClr val="002060"/>
              </a:solidFill>
            </a:rPr>
            <a:t>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8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8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3" custScaleY="1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3" custScaleY="137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3" custScaleY="137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213505" y="318288"/>
          <a:ext cx="1423368" cy="99635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1</a:t>
          </a:r>
        </a:p>
      </dsp:txBody>
      <dsp:txXfrm rot="-5400000">
        <a:off x="1" y="602962"/>
        <a:ext cx="996357" cy="427011"/>
      </dsp:txXfrm>
    </dsp:sp>
    <dsp:sp modelId="{3F244AEF-BD16-4508-9A5A-9640B519654B}">
      <dsp:nvSpPr>
        <dsp:cNvPr id="0" name=""/>
        <dsp:cNvSpPr/>
      </dsp:nvSpPr>
      <dsp:spPr>
        <a:xfrm rot="5400000">
          <a:off x="3452137" y="-2442215"/>
          <a:ext cx="1107627" cy="6019186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на вкладці </a:t>
          </a:r>
          <a:r>
            <a:rPr lang="uk-UA" sz="2800" b="1" i="1" kern="1200" noProof="0" dirty="0">
              <a:solidFill>
                <a:schemeClr val="bg1"/>
              </a:solidFill>
            </a:rPr>
            <a:t>Властивості</a:t>
          </a:r>
          <a:r>
            <a:rPr lang="uk-UA" sz="2800" i="1" kern="1200" noProof="0" dirty="0">
              <a:solidFill>
                <a:schemeClr val="bg1"/>
              </a:solidFill>
            </a:rPr>
            <a:t> вікна </a:t>
          </a:r>
          <a:r>
            <a:rPr lang="uk-UA" sz="2800" b="1" i="1" kern="1200" noProof="0" dirty="0">
              <a:solidFill>
                <a:schemeClr val="bg1"/>
              </a:solidFill>
            </a:rPr>
            <a:t>Інспектор об'єктів </a:t>
          </a:r>
          <a:r>
            <a:rPr lang="uk-UA" sz="2800" i="1" kern="1200" noProof="0" dirty="0">
              <a:solidFill>
                <a:schemeClr val="bg1"/>
              </a:solidFill>
            </a:rPr>
            <a:t>в рядку </a:t>
          </a:r>
          <a:r>
            <a:rPr lang="uk-UA" sz="2800" b="1" i="1" kern="1200" noProof="0" dirty="0" err="1">
              <a:solidFill>
                <a:schemeClr val="bg1"/>
              </a:solidFill>
            </a:rPr>
            <a:t>Items</a:t>
          </a:r>
          <a:r>
            <a:rPr lang="uk-UA" sz="2800" i="1" kern="1200" noProof="0" dirty="0">
              <a:solidFill>
                <a:schemeClr val="bg1"/>
              </a:solidFill>
            </a:rPr>
            <a:t> клацнути кнопку</a:t>
          </a:r>
        </a:p>
      </dsp:txBody>
      <dsp:txXfrm rot="-5400000">
        <a:off x="996358" y="67634"/>
        <a:ext cx="5965116" cy="999487"/>
      </dsp:txXfrm>
    </dsp:sp>
    <dsp:sp modelId="{CA699784-EE11-48B7-BD5B-E6C7811778B0}">
      <dsp:nvSpPr>
        <dsp:cNvPr id="0" name=""/>
        <dsp:cNvSpPr/>
      </dsp:nvSpPr>
      <dsp:spPr>
        <a:xfrm rot="5400000">
          <a:off x="-213505" y="1741346"/>
          <a:ext cx="1423368" cy="996357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2</a:t>
          </a:r>
        </a:p>
      </dsp:txBody>
      <dsp:txXfrm rot="-5400000">
        <a:off x="1" y="2026020"/>
        <a:ext cx="996357" cy="427011"/>
      </dsp:txXfrm>
    </dsp:sp>
    <dsp:sp modelId="{E5CB376A-E1F5-4E26-86CA-E248F361C893}">
      <dsp:nvSpPr>
        <dsp:cNvPr id="0" name=""/>
        <dsp:cNvSpPr/>
      </dsp:nvSpPr>
      <dsp:spPr>
        <a:xfrm rot="5400000">
          <a:off x="3369897" y="-1019156"/>
          <a:ext cx="1272107" cy="6019186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ввести потрібну інформацію у вікні редактора вмісту </a:t>
          </a:r>
          <a:r>
            <a:rPr lang="uk-UA" sz="2800" b="1" i="1" kern="1200" noProof="0" dirty="0">
              <a:solidFill>
                <a:schemeClr val="bg1"/>
              </a:solidFill>
            </a:rPr>
            <a:t>Редактор рядків</a:t>
          </a:r>
          <a:r>
            <a:rPr lang="uk-UA" sz="2800" i="1" kern="1200" noProof="0" dirty="0">
              <a:solidFill>
                <a:schemeClr val="bg1"/>
              </a:solidFill>
            </a:rPr>
            <a:t>;</a:t>
          </a:r>
        </a:p>
      </dsp:txBody>
      <dsp:txXfrm rot="-5400000">
        <a:off x="996358" y="1416482"/>
        <a:ext cx="5957087" cy="1147909"/>
      </dsp:txXfrm>
    </dsp:sp>
    <dsp:sp modelId="{D547829D-0660-4ECE-8B9B-4DD150AEB617}">
      <dsp:nvSpPr>
        <dsp:cNvPr id="0" name=""/>
        <dsp:cNvSpPr/>
      </dsp:nvSpPr>
      <dsp:spPr>
        <a:xfrm rot="5400000">
          <a:off x="-213505" y="3164405"/>
          <a:ext cx="1423368" cy="99635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3449079"/>
        <a:ext cx="996357" cy="427011"/>
      </dsp:txXfrm>
    </dsp:sp>
    <dsp:sp modelId="{9E04A936-A0BD-4697-B593-D6F4E69814DB}">
      <dsp:nvSpPr>
        <dsp:cNvPr id="0" name=""/>
        <dsp:cNvSpPr/>
      </dsp:nvSpPr>
      <dsp:spPr>
        <a:xfrm rot="5400000">
          <a:off x="3369897" y="403901"/>
          <a:ext cx="1272107" cy="6019186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i="1" kern="1200" noProof="0" dirty="0">
              <a:solidFill>
                <a:srgbClr val="002060"/>
              </a:solidFill>
            </a:rPr>
            <a:t>клацнути кнопку </a:t>
          </a:r>
          <a:r>
            <a:rPr lang="uk-UA" sz="2800" b="1" i="1" kern="1200" noProof="0" dirty="0">
              <a:solidFill>
                <a:srgbClr val="002060"/>
              </a:solidFill>
            </a:rPr>
            <a:t>ОК</a:t>
          </a:r>
          <a:r>
            <a:rPr lang="uk-UA" sz="2800" i="1" kern="1200" noProof="0" dirty="0">
              <a:solidFill>
                <a:srgbClr val="002060"/>
              </a:solidFill>
            </a:rPr>
            <a:t>.</a:t>
          </a:r>
        </a:p>
      </dsp:txBody>
      <dsp:txXfrm rot="-5400000">
        <a:off x="996358" y="2839540"/>
        <a:ext cx="5957087" cy="1147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4765678" cy="586295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41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5538"/>
            <a:ext cx="7137066" cy="1801607"/>
          </a:xfrm>
        </p:spPr>
        <p:txBody>
          <a:bodyPr>
            <a:noAutofit/>
          </a:bodyPr>
          <a:lstStyle/>
          <a:p>
            <a:r>
              <a:rPr lang="uk-UA" sz="4000" dirty="0"/>
              <a:t>Складання та виконання алгоритмів з елементом управління «список, що розкривається»</a:t>
            </a:r>
          </a:p>
        </p:txBody>
      </p:sp>
      <p:pic>
        <p:nvPicPr>
          <p:cNvPr id="1026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devexpress.com/Products/NET/Controls/WPF/Editors/i/features/combo-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585" y="3834393"/>
            <a:ext cx="2922252" cy="21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700" dirty="0"/>
              <a:t>Для чого на формі використовують елемент управління список, що розкривається?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Окрім текстового поля, яке може містити тільки одне значення, на екранних формах розміщують також елемент управління список, який дає змогу обрати одне значення із запропонованого переліку.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Lazarus</a:t>
            </a:r>
            <a:r>
              <a:rPr lang="uk-UA" sz="2800" b="1" i="1" kern="0" dirty="0">
                <a:solidFill>
                  <a:srgbClr val="FFFFFF"/>
                </a:solidFill>
              </a:rPr>
              <a:t> створити список, що розкривається, можна за допомогою компонента </a:t>
            </a:r>
            <a:r>
              <a:rPr lang="uk-UA" sz="2800" b="1" i="1" kern="0" dirty="0" err="1">
                <a:solidFill>
                  <a:srgbClr val="FFFF00"/>
                </a:solidFill>
              </a:rPr>
              <a:t>ComboBox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82" y="4175110"/>
            <a:ext cx="11579038" cy="141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/>
          <p:cNvSpPr/>
          <p:nvPr/>
        </p:nvSpPr>
        <p:spPr>
          <a:xfrm>
            <a:off x="7059519" y="4754104"/>
            <a:ext cx="598581" cy="6205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13"/>
          <p:cNvSpPr/>
          <p:nvPr/>
        </p:nvSpPr>
        <p:spPr>
          <a:xfrm rot="18900000">
            <a:off x="7404831" y="410386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7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700" dirty="0"/>
              <a:t>Для чого на формі використовують елемент управління список, що розкривається?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відміну від інших елементів управління, які ви уже вивчали, список </a:t>
            </a:r>
            <a:r>
              <a:rPr lang="en-US" sz="2800" b="1" i="1" kern="0" dirty="0" err="1">
                <a:solidFill>
                  <a:srgbClr val="FFFF00"/>
                </a:solidFill>
              </a:rPr>
              <a:t>ComboBox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має особливі властивості: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2774" y="2233107"/>
            <a:ext cx="8966649" cy="43088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Елементи списку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72008" y="2233107"/>
            <a:ext cx="3006472" cy="43088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Items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52773" y="2720270"/>
            <a:ext cx="8966649" cy="43088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Кількість елементів списку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72008" y="2730970"/>
            <a:ext cx="3006472" cy="4201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Count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2774" y="3210060"/>
            <a:ext cx="8966649" cy="110799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Ознака необхідного сортування (якщо ця властивість має значення </a:t>
            </a:r>
            <a:r>
              <a:rPr lang="en-US" sz="2200" b="1" i="1" kern="0" dirty="0">
                <a:solidFill>
                  <a:srgbClr val="FFFFFF"/>
                </a:solidFill>
              </a:rPr>
              <a:t>True) </a:t>
            </a:r>
            <a:r>
              <a:rPr lang="uk-UA" sz="2200" b="1" i="1" kern="0" dirty="0">
                <a:solidFill>
                  <a:srgbClr val="FFFFFF"/>
                </a:solidFill>
              </a:rPr>
              <a:t>після додавання чергового елемента списку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72008" y="3218134"/>
            <a:ext cx="3006472" cy="109992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Sorted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52774" y="4376415"/>
            <a:ext cx="8966649" cy="110799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Номер вибраного елемента (нумерація розпочинається з нуля. Якщо жоден Із елементів не вибраний — то значення дорівнює -1)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72008" y="4385031"/>
            <a:ext cx="3006472" cy="10993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 err="1">
                <a:solidFill>
                  <a:srgbClr val="FFFFFF"/>
                </a:solidFill>
              </a:rPr>
              <a:t>ItemIndex</a:t>
            </a:r>
            <a:endParaRPr lang="en-US" sz="2400" b="1" i="1" kern="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2774" y="5548707"/>
            <a:ext cx="8966649" cy="110799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Кількість елементів, які відображаються у списку. Щоб відобразити решту — використовують смугу прокручування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72008" y="5548707"/>
            <a:ext cx="3006472" cy="11079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 err="1">
                <a:solidFill>
                  <a:srgbClr val="FFFFFF"/>
                </a:solidFill>
              </a:rPr>
              <a:t>DropDownCount</a:t>
            </a:r>
            <a:endParaRPr lang="en-US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C</a:t>
            </a:r>
            <a:r>
              <a:rPr lang="uk-UA" sz="2800" b="1" i="1" kern="0" dirty="0">
                <a:solidFill>
                  <a:schemeClr val="bg1"/>
                </a:solidFill>
              </a:rPr>
              <a:t>писок рядків елемента керування </a:t>
            </a:r>
            <a:r>
              <a:rPr lang="uk-UA" sz="2800" b="1" i="1" kern="0" dirty="0" err="1">
                <a:solidFill>
                  <a:srgbClr val="FFFF00"/>
                </a:solidFill>
              </a:rPr>
              <a:t>ComboBox</a:t>
            </a:r>
            <a:r>
              <a:rPr lang="uk-UA" sz="2800" b="1" i="1" kern="0" dirty="0">
                <a:solidFill>
                  <a:schemeClr val="bg1"/>
                </a:solidFill>
              </a:rPr>
              <a:t> спочатку прихований і розкривається при натисканні  мишею  трикутничка  розкриття,  який знаходиться праворуч у рядку введення.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812" y="3180285"/>
            <a:ext cx="5784533" cy="3120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6422614" y="4575996"/>
            <a:ext cx="694466" cy="86468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8"/>
          <p:cNvSpPr/>
          <p:nvPr/>
        </p:nvSpPr>
        <p:spPr>
          <a:xfrm rot="18900000">
            <a:off x="6666891" y="416814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700" dirty="0"/>
              <a:t>Для чого на формі використовують елемент управління список, що розкривається?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4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додавання рядків на етапі розробки інтерфейсу потрібно: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89188960"/>
              </p:ext>
            </p:extLst>
          </p:nvPr>
        </p:nvGraphicFramePr>
        <p:xfrm>
          <a:off x="72008" y="2303255"/>
          <a:ext cx="7015544" cy="438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7995" y="3075433"/>
            <a:ext cx="501365" cy="554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3173" y="2303254"/>
            <a:ext cx="4785034" cy="397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700" dirty="0"/>
              <a:t>Для чого на формі використовують елемент управління список, що розкривається?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7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Компонент </a:t>
            </a:r>
            <a:r>
              <a:rPr lang="en-US" dirty="0" err="1"/>
              <a:t>ComboBox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Вміст редактора з'явиться в списку елемента </a:t>
            </a:r>
            <a:r>
              <a:rPr lang="uk-UA" sz="2800" b="1" i="1" kern="0" dirty="0" err="1">
                <a:solidFill>
                  <a:srgbClr val="FFFF00"/>
                </a:solidFill>
              </a:rPr>
              <a:t>ComboBox</a:t>
            </a:r>
            <a:r>
              <a:rPr lang="uk-UA" sz="2800" b="1" i="1" kern="0" dirty="0">
                <a:solidFill>
                  <a:schemeClr val="bg1"/>
                </a:solidFill>
              </a:rPr>
              <a:t> на формі.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308544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Вивести до текстового поля номер вибраного рядка списку </a:t>
            </a:r>
            <a:r>
              <a:rPr lang="en-US" sz="2800" b="1" i="1" kern="0" dirty="0" err="1">
                <a:solidFill>
                  <a:srgbClr val="FFFF00"/>
                </a:solidFill>
              </a:rPr>
              <a:t>ComboBox</a:t>
            </a:r>
            <a:endParaRPr lang="en-US" sz="2800" b="1" i="1" kern="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3435565"/>
            <a:ext cx="693839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S: String;   N: 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N := ComboBox1.ItemIndex; 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Edit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.Text := </a:t>
            </a:r>
            <a:r>
              <a:rPr lang="en-US" sz="28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800" b="1" i="1" kern="0" dirty="0">
                <a:solidFill>
                  <a:schemeClr val="bg1"/>
                </a:solidFill>
              </a:rPr>
              <a:t>(N);</a:t>
            </a:r>
          </a:p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  <a:endParaRPr lang="en-US" sz="2800" b="1" i="1" kern="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" b="47570"/>
          <a:stretch/>
        </p:blipFill>
        <p:spPr>
          <a:xfrm>
            <a:off x="7049047" y="3435564"/>
            <a:ext cx="5073103" cy="2246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8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Компонент </a:t>
            </a:r>
            <a:r>
              <a:rPr lang="en-US" dirty="0" err="1"/>
              <a:t>ComboBox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08" y="11205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Вивести до  текстового  поля  текст із  вибраного  рядка  списку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 err="1">
                <a:solidFill>
                  <a:srgbClr val="FFFF00"/>
                </a:solidFill>
              </a:rPr>
              <a:t>ComboBox</a:t>
            </a:r>
            <a:r>
              <a:rPr lang="en-US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140904"/>
            <a:ext cx="692315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S: String;  N: 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N := ComboBox1.ItemIndex;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S := ComboBox1.Items[N];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Edit1.Text := S;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36859"/>
          <a:stretch/>
        </p:blipFill>
        <p:spPr>
          <a:xfrm>
            <a:off x="7101840" y="2140903"/>
            <a:ext cx="5020310" cy="2677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2008" y="4915323"/>
            <a:ext cx="12050142" cy="120032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У ході виконання програми можна вводити значення в текстове поле </a:t>
            </a:r>
            <a:r>
              <a:rPr lang="en-US" sz="2400" b="1" i="1" kern="0" dirty="0" err="1">
                <a:solidFill>
                  <a:srgbClr val="FFFF00"/>
                </a:solidFill>
              </a:rPr>
              <a:t>ComboBox</a:t>
            </a:r>
            <a:r>
              <a:rPr lang="en-US" sz="2400" b="1" i="1" kern="0" dirty="0">
                <a:solidFill>
                  <a:schemeClr val="bg1"/>
                </a:solidFill>
              </a:rPr>
              <a:t> (</a:t>
            </a:r>
            <a:r>
              <a:rPr lang="uk-UA" sz="2400" b="1" i="1" kern="0" dirty="0">
                <a:solidFill>
                  <a:schemeClr val="bg1"/>
                </a:solidFill>
              </a:rPr>
              <a:t>властивість </a:t>
            </a:r>
            <a:r>
              <a:rPr lang="en-US" sz="2400" b="1" i="1" kern="0" dirty="0">
                <a:solidFill>
                  <a:srgbClr val="FFFF00"/>
                </a:solidFill>
              </a:rPr>
              <a:t>Text</a:t>
            </a:r>
            <a:r>
              <a:rPr lang="en-US" sz="2400" b="1" i="1" kern="0" dirty="0">
                <a:solidFill>
                  <a:schemeClr val="bg1"/>
                </a:solidFill>
              </a:rPr>
              <a:t>) </a:t>
            </a:r>
            <a:r>
              <a:rPr lang="uk-UA" sz="2400" b="1" i="1" kern="0" dirty="0">
                <a:solidFill>
                  <a:schemeClr val="bg1"/>
                </a:solidFill>
              </a:rPr>
              <a:t>і додавати введене значення до списку </a:t>
            </a:r>
            <a:r>
              <a:rPr lang="en-US" sz="2400" b="1" i="1" kern="0" dirty="0" err="1">
                <a:solidFill>
                  <a:srgbClr val="FFFF00"/>
                </a:solidFill>
              </a:rPr>
              <a:t>ComboBox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за допомогою методу </a:t>
            </a:r>
            <a:r>
              <a:rPr lang="en-US" sz="2400" b="1" i="1" kern="0" dirty="0">
                <a:solidFill>
                  <a:srgbClr val="FFFF00"/>
                </a:solidFill>
              </a:rPr>
              <a:t>Add</a:t>
            </a:r>
            <a:r>
              <a:rPr lang="en-US" sz="24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6165003"/>
            <a:ext cx="1205014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ComboBox1.Items.Add(ComboBox1.Text);</a:t>
            </a:r>
          </a:p>
        </p:txBody>
      </p:sp>
    </p:spTree>
    <p:extLst>
      <p:ext uri="{BB962C8B-B14F-4D97-AF65-F5344CB8AC3E}">
        <p14:creationId xmlns:p14="http://schemas.microsoft.com/office/powerpoint/2010/main" val="258669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Список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36" y="1536382"/>
            <a:ext cx="11271364" cy="35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166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-169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14159</TotalTime>
  <Words>411</Words>
  <Application>Microsoft Office PowerPoint</Application>
  <PresentationFormat>Произвольный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Складання та виконання алгоритмів з елементом управління «список, що розкривається»</vt:lpstr>
      <vt:lpstr>Для чого на формі використовують елемент управління список, що розкривається?</vt:lpstr>
      <vt:lpstr>Для чого на формі використовують елемент управління список, що розкривається?</vt:lpstr>
      <vt:lpstr>Для чого на формі використовують елемент управління список, що розкривається?</vt:lpstr>
      <vt:lpstr>Для чого на формі використовують елемент управління список, що розкривається?</vt:lpstr>
      <vt:lpstr>Компонент ComboBox</vt:lpstr>
      <vt:lpstr>Компонент ComboBox</vt:lpstr>
      <vt:lpstr>Розгадайте ребус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Windows User</cp:lastModifiedBy>
  <cp:revision>590</cp:revision>
  <dcterms:created xsi:type="dcterms:W3CDTF">2016-06-06T19:48:43Z</dcterms:created>
  <dcterms:modified xsi:type="dcterms:W3CDTF">2020-03-31T16:22:55Z</dcterms:modified>
</cp:coreProperties>
</file>