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875" r:id="rId3"/>
    <p:sldId id="909" r:id="rId4"/>
    <p:sldId id="911" r:id="rId5"/>
    <p:sldId id="912" r:id="rId6"/>
    <p:sldId id="913" r:id="rId7"/>
    <p:sldId id="916" r:id="rId8"/>
    <p:sldId id="917" r:id="rId9"/>
    <p:sldId id="918" r:id="rId10"/>
    <p:sldId id="919" r:id="rId11"/>
    <p:sldId id="920" r:id="rId12"/>
    <p:sldId id="921" r:id="rId13"/>
    <p:sldId id="922" r:id="rId14"/>
    <p:sldId id="927" r:id="rId15"/>
    <p:sldId id="928" r:id="rId16"/>
    <p:sldId id="926" r:id="rId17"/>
    <p:sldId id="861" r:id="rId18"/>
    <p:sldId id="64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4" autoAdjust="0"/>
    <p:restoredTop sz="94660"/>
  </p:normalViewPr>
  <p:slideViewPr>
    <p:cSldViewPr snapToGrid="0">
      <p:cViewPr>
        <p:scale>
          <a:sx n="79" d="100"/>
          <a:sy n="79" d="100"/>
        </p:scale>
        <p:origin x="-26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у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 описують циклічні алгоритми;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/>
            <a:t>Ти дізнаєшся</a:t>
          </a:r>
          <a:endParaRPr lang="uk-UA" b="1" i="1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описати алгоритми із вкладеними розгалуженнями;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4867B490-44CD-4D39-AE32-AE1AC14805A2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у середовищі </a:t>
          </a:r>
          <a:r>
            <a:rPr lang="uk-UA" i="1" noProof="0" dirty="0" err="1"/>
            <a:t>Скретч</a:t>
          </a:r>
          <a:r>
            <a:rPr lang="uk-UA" i="1" noProof="0" dirty="0"/>
            <a:t> описують алгоритми з розгалуженням.</a:t>
          </a:r>
        </a:p>
      </dgm:t>
    </dgm:pt>
    <dgm:pt modelId="{8547358E-4617-40FB-8CC4-26D63E49FA41}" type="parTrans" cxnId="{8807DC02-ED0E-4F4D-9211-1F8D1685AA9C}">
      <dgm:prSet/>
      <dgm:spPr/>
      <dgm:t>
        <a:bodyPr/>
        <a:lstStyle/>
        <a:p>
          <a:endParaRPr lang="uk-UA"/>
        </a:p>
      </dgm:t>
    </dgm:pt>
    <dgm:pt modelId="{3D09D4C2-3892-4D1B-AA62-2056D66FFB83}" type="sibTrans" cxnId="{8807DC02-ED0E-4F4D-9211-1F8D1685AA9C}">
      <dgm:prSet/>
      <dgm:spPr/>
      <dgm:t>
        <a:bodyPr/>
        <a:lstStyle/>
        <a:p>
          <a:endParaRPr lang="uk-UA"/>
        </a:p>
      </dgm:t>
    </dgm:pt>
    <dgm:pt modelId="{08999C63-F5B3-4C40-AABB-330517722840}">
      <dgm:prSet phldrT="[Текст]"/>
      <dgm:spPr>
        <a:solidFill>
          <a:srgbClr val="7030A0"/>
        </a:solidFill>
      </dgm:spPr>
      <dgm:t>
        <a:bodyPr/>
        <a:lstStyle/>
        <a:p>
          <a:pPr algn="l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описувати алгоритми із вкладеними розгалуженнями та циклами</a:t>
          </a:r>
        </a:p>
      </dgm:t>
    </dgm:pt>
    <dgm:pt modelId="{CB4D7CAF-2B33-478D-B442-B43AB609E9A6}" type="parTrans" cxnId="{A34A0BC5-2B76-4DFE-A576-D9159A4766C3}">
      <dgm:prSet/>
      <dgm:spPr/>
      <dgm:t>
        <a:bodyPr/>
        <a:lstStyle/>
        <a:p>
          <a:endParaRPr lang="uk-UA"/>
        </a:p>
      </dgm:t>
    </dgm:pt>
    <dgm:pt modelId="{EA9425B6-2D1B-4970-9D72-143662150CCC}" type="sibTrans" cxnId="{A34A0BC5-2B76-4DFE-A576-D9159A4766C3}">
      <dgm:prSet/>
      <dgm:spPr/>
      <dgm:t>
        <a:bodyPr/>
        <a:lstStyle/>
        <a:p>
          <a:endParaRPr lang="uk-UA"/>
        </a:p>
      </dgm:t>
    </dgm:pt>
    <dgm:pt modelId="{C8E292AD-D3BA-4E42-A8C2-9A27D9377F9E}">
      <dgm:prSet phldrT="[Текст]"/>
      <dgm:spPr>
        <a:solidFill>
          <a:srgbClr val="7030A0"/>
        </a:solidFill>
      </dgm:spPr>
      <dgm:t>
        <a:bodyPr/>
        <a:lstStyle/>
        <a:p>
          <a:pPr algn="just"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описати алгоритми із вкладеними циклами;</a:t>
          </a:r>
        </a:p>
      </dgm:t>
    </dgm:pt>
    <dgm:pt modelId="{104C02C1-4C50-40CB-9F7C-76F02326F30C}" type="parTrans" cxnId="{CB5E7E64-23A2-486F-91DB-FFB7D654EAA2}">
      <dgm:prSet/>
      <dgm:spPr/>
      <dgm:t>
        <a:bodyPr/>
        <a:lstStyle/>
        <a:p>
          <a:endParaRPr lang="uk-UA"/>
        </a:p>
      </dgm:t>
    </dgm:pt>
    <dgm:pt modelId="{6CA4C473-AAB9-46A7-B27E-A2BFEED77CCE}" type="sibTrans" cxnId="{CB5E7E64-23A2-486F-91DB-FFB7D654EAA2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8807DC02-ED0E-4F4D-9211-1F8D1685AA9C}" srcId="{60CDE318-31FA-4F04-9607-291D96EE6197}" destId="{4867B490-44CD-4D39-AE32-AE1AC14805A2}" srcOrd="1" destOrd="0" parTransId="{8547358E-4617-40FB-8CC4-26D63E49FA41}" sibTransId="{3D09D4C2-3892-4D1B-AA62-2056D66FFB83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5F1A5A4A-8F91-4ABE-A563-C79139BE3070}" type="presOf" srcId="{08999C63-F5B3-4C40-AABB-330517722840}" destId="{FAB089FA-E62B-4CA2-81E6-4269C82BD344}" srcOrd="0" destOrd="2" presId="urn:microsoft.com/office/officeart/2005/8/layout/vList2"/>
    <dgm:cxn modelId="{CB5E7E64-23A2-486F-91DB-FFB7D654EAA2}" srcId="{03BE68DC-2A40-40DE-8DA8-DFADED8E1DB4}" destId="{C8E292AD-D3BA-4E42-A8C2-9A27D9377F9E}" srcOrd="1" destOrd="0" parTransId="{104C02C1-4C50-40CB-9F7C-76F02326F30C}" sibTransId="{6CA4C473-AAB9-46A7-B27E-A2BFEED77CCE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A34A0BC5-2B76-4DFE-A576-D9159A4766C3}" srcId="{03BE68DC-2A40-40DE-8DA8-DFADED8E1DB4}" destId="{08999C63-F5B3-4C40-AABB-330517722840}" srcOrd="2" destOrd="0" parTransId="{CB4D7CAF-2B33-478D-B442-B43AB609E9A6}" sibTransId="{EA9425B6-2D1B-4970-9D72-143662150CCC}"/>
    <dgm:cxn modelId="{1975069E-557E-4F8E-9403-56C648406D1D}" type="presOf" srcId="{C8E292AD-D3BA-4E42-A8C2-9A27D9377F9E}" destId="{FAB089FA-E62B-4CA2-81E6-4269C82BD344}" srcOrd="0" destOrd="1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F74F3F40-5474-4182-BB75-652FFB143D4C}" type="presOf" srcId="{4867B490-44CD-4D39-AE32-AE1AC14805A2}" destId="{025CB6B8-CA2B-431B-8414-06FEB88A9357}" srcOrd="0" destOrd="1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91143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dirty="0"/>
            <a:t>Пригадай</a:t>
          </a:r>
        </a:p>
      </dsp:txBody>
      <dsp:txXfrm>
        <a:off x="44492" y="44492"/>
        <a:ext cx="11961157" cy="822446"/>
      </dsp:txXfrm>
    </dsp:sp>
    <dsp:sp modelId="{025CB6B8-CA2B-431B-8414-06FEB88A9357}">
      <dsp:nvSpPr>
        <dsp:cNvPr id="0" name=""/>
        <dsp:cNvSpPr/>
      </dsp:nvSpPr>
      <dsp:spPr>
        <a:xfrm>
          <a:off x="0" y="937922"/>
          <a:ext cx="12050141" cy="145521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/>
            <a:t>як у середовищі </a:t>
          </a:r>
          <a:r>
            <a:rPr lang="uk-UA" sz="3000" i="1" kern="1200" noProof="0" dirty="0" err="1"/>
            <a:t>Скретч</a:t>
          </a:r>
          <a:r>
            <a:rPr lang="uk-UA" sz="3000" i="1" kern="1200" noProof="0" dirty="0"/>
            <a:t> описують циклічні алгоритми;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/>
            <a:t>як у середовищі </a:t>
          </a:r>
          <a:r>
            <a:rPr lang="uk-UA" sz="3000" i="1" kern="1200" noProof="0" dirty="0" err="1"/>
            <a:t>Скретч</a:t>
          </a:r>
          <a:r>
            <a:rPr lang="uk-UA" sz="3000" i="1" kern="1200" noProof="0" dirty="0"/>
            <a:t> описують алгоритми з розгалуженням.</a:t>
          </a:r>
        </a:p>
      </dsp:txBody>
      <dsp:txXfrm>
        <a:off x="0" y="937922"/>
        <a:ext cx="12050141" cy="1455210"/>
      </dsp:txXfrm>
    </dsp:sp>
    <dsp:sp modelId="{79A6FD81-FCF4-4CE0-8871-588E983C05B5}">
      <dsp:nvSpPr>
        <dsp:cNvPr id="0" name=""/>
        <dsp:cNvSpPr/>
      </dsp:nvSpPr>
      <dsp:spPr>
        <a:xfrm>
          <a:off x="0" y="2393132"/>
          <a:ext cx="12050141" cy="91143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/>
            <a:t>Ти дізнаєшся</a:t>
          </a:r>
          <a:endParaRPr lang="uk-UA" sz="3800" b="1" i="1" kern="1200" dirty="0"/>
        </a:p>
      </dsp:txBody>
      <dsp:txXfrm>
        <a:off x="44492" y="2437624"/>
        <a:ext cx="11961157" cy="822446"/>
      </dsp:txXfrm>
    </dsp:sp>
    <dsp:sp modelId="{FAB089FA-E62B-4CA2-81E6-4269C82BD344}">
      <dsp:nvSpPr>
        <dsp:cNvPr id="0" name=""/>
        <dsp:cNvSpPr/>
      </dsp:nvSpPr>
      <dsp:spPr>
        <a:xfrm>
          <a:off x="0" y="3304562"/>
          <a:ext cx="12050141" cy="196650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48260" rIns="270256" bIns="4826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>
              <a:solidFill>
                <a:schemeClr val="bg1"/>
              </a:solidFill>
            </a:rPr>
            <a:t>як описати алгоритми із вкладеними розгалуженнями;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>
              <a:solidFill>
                <a:schemeClr val="bg1"/>
              </a:solidFill>
            </a:rPr>
            <a:t>як описати алгоритми із вкладеними циклами;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000" i="1" kern="1200" noProof="0" dirty="0">
              <a:solidFill>
                <a:schemeClr val="bg1"/>
              </a:solidFill>
            </a:rPr>
            <a:t>як описувати алгоритми із вкладеними розгалуженнями та циклами</a:t>
          </a:r>
        </a:p>
      </dsp:txBody>
      <dsp:txXfrm>
        <a:off x="0" y="3304562"/>
        <a:ext cx="12050141" cy="196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9E43B9CB-76C8-4132-9124-6FFC852FE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A1E3CFB3-BD9B-4178-B6EB-4CE9EDFB6E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E3A9-5263-4C80-9796-ED76191F90EC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C31BA4C6-A53A-4006-9B82-1BC5FD704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598B9FC1-B2C6-4AFE-8F02-D7F6BC87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6217-2C49-47C2-A289-D332435746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86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FE43-77A1-4A3C-B288-2A71C923E908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3261-87EF-4172-93C0-D2393ADEAA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1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4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3261-87EF-4172-93C0-D2393ADEAA44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7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 структури повторення та розгалуження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3A3364-5E9F-406D-8323-8593CD9CC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, flow diagram, flowchart, usability, workflow icon">
            <a:extLst>
              <a:ext uri="{FF2B5EF4-FFF2-40B4-BE49-F238E27FC236}">
                <a16:creationId xmlns:a16="http://schemas.microsoft.com/office/drawing/2014/main" xmlns="" id="{200F019A-6334-4B4B-B0DB-1786D2F4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описувати алгоритми</a:t>
            </a:r>
            <a:br>
              <a:rPr lang="uk-UA" sz="3000" dirty="0"/>
            </a:br>
            <a:r>
              <a:rPr lang="uk-UA" sz="3000" dirty="0"/>
              <a:t>із вкладеними циклами?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розв'язування задач часто деякі дії, що повторюються, необхідно повторювати кілька разів. Один зі способів створення такого алгоритму — включити повторення в набір команд, що повторюються, всередині іншого циклу.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BEF004-C594-402D-A16F-1D24B3B7619E}"/>
              </a:ext>
            </a:extLst>
          </p:cNvPr>
          <p:cNvSpPr txBox="1"/>
          <p:nvPr/>
        </p:nvSpPr>
        <p:spPr>
          <a:xfrm>
            <a:off x="1403648" y="3594512"/>
            <a:ext cx="702915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Структура, що складається із циклу в циклі,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вкладеними циклами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218D8015-72E0-45FC-A840-1C8D52FB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6328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igitalmanagers.ru/uploads/images/00/00/02/2014/03/17/265216938a.jpg">
            <a:extLst>
              <a:ext uri="{FF2B5EF4-FFF2-40B4-BE49-F238E27FC236}">
                <a16:creationId xmlns:a16="http://schemas.microsoft.com/office/drawing/2014/main" xmlns="" id="{D38AEC32-00B5-4CE8-B613-A6B69583F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8646160" y="3594512"/>
            <a:ext cx="3242310" cy="30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описувати алгоритми</a:t>
            </a:r>
            <a:br>
              <a:rPr lang="uk-UA" sz="3000" dirty="0"/>
            </a:br>
            <a:r>
              <a:rPr lang="uk-UA" sz="3000" dirty="0"/>
              <a:t>із вкладеними циклами?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702983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побудуємо зображення, яке складається з 15 різнокольорових квадратів, розміщення та колір яких задається випадковим чином з деякого діапазону. Алгоритм, який реалізує дану задачу, можна подати графічно: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C26E43-7734-4D09-B195-3B0B65998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847" y="0"/>
            <a:ext cx="496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описувати алгоритми</a:t>
            </a:r>
            <a:br>
              <a:rPr lang="uk-UA" sz="3000" dirty="0"/>
            </a:br>
            <a:r>
              <a:rPr lang="uk-UA" sz="3000" dirty="0"/>
              <a:t>із вкладеними циклами?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який реалізує дану задачу, можна подати за допомогою команд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026CEB-8A94-4095-BD51-EE0A29940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38" y="2724968"/>
            <a:ext cx="8096428" cy="4002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F18936-A253-450A-8963-2BAB2C1B9AE7}"/>
              </a:ext>
            </a:extLst>
          </p:cNvPr>
          <p:cNvSpPr txBox="1"/>
          <p:nvPr/>
        </p:nvSpPr>
        <p:spPr>
          <a:xfrm>
            <a:off x="3287054" y="2214040"/>
            <a:ext cx="5881262" cy="783193"/>
          </a:xfrm>
          <a:prstGeom prst="wedgeRoundRectCallout">
            <a:avLst>
              <a:gd name="adj1" fmla="val -55877"/>
              <a:gd name="adj2" fmla="val 34702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15 разів забезпечує побудову об'єкта різними кольорами в деякому місці</a:t>
            </a:r>
          </a:p>
        </p:txBody>
      </p:sp>
      <p:sp>
        <p:nvSpPr>
          <p:cNvPr id="8" name="Округлений прямокутник 7">
            <a:extLst>
              <a:ext uri="{FF2B5EF4-FFF2-40B4-BE49-F238E27FC236}">
                <a16:creationId xmlns:a16="http://schemas.microsoft.com/office/drawing/2014/main" xmlns="" id="{CC71CBAF-B142-4D1D-A48A-23ECB739B9D3}"/>
              </a:ext>
            </a:extLst>
          </p:cNvPr>
          <p:cNvSpPr/>
          <p:nvPr/>
        </p:nvSpPr>
        <p:spPr>
          <a:xfrm>
            <a:off x="1843396" y="4293377"/>
            <a:ext cx="3099842" cy="129614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F4161C-3EAE-4E46-BE64-CA4BB83FE466}"/>
              </a:ext>
            </a:extLst>
          </p:cNvPr>
          <p:cNvSpPr txBox="1"/>
          <p:nvPr/>
        </p:nvSpPr>
        <p:spPr>
          <a:xfrm>
            <a:off x="5307918" y="4158256"/>
            <a:ext cx="3860398" cy="783193"/>
          </a:xfrm>
          <a:prstGeom prst="wedgeRoundRectCallout">
            <a:avLst>
              <a:gd name="adj1" fmla="val -61141"/>
              <a:gd name="adj2" fmla="val 53234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Забезпечує побудову сторін квадрата</a:t>
            </a:r>
          </a:p>
        </p:txBody>
      </p:sp>
    </p:spTree>
    <p:extLst>
      <p:ext uri="{BB962C8B-B14F-4D97-AF65-F5344CB8AC3E}">
        <p14:creationId xmlns:p14="http://schemas.microsoft.com/office/powerpoint/2010/main" val="33220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описувати алгоритми</a:t>
            </a:r>
            <a:br>
              <a:rPr lang="uk-UA" sz="3000" dirty="0"/>
            </a:br>
            <a:r>
              <a:rPr lang="uk-UA" sz="3000" dirty="0"/>
              <a:t>із вкладеними циклами?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C52800-72E6-432E-AD44-2D9A18D9F59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програмі, що містить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вкладені цикли</a:t>
            </a:r>
            <a:r>
              <a:rPr lang="uk-UA" sz="2800" b="1" i="1" kern="0" dirty="0">
                <a:solidFill>
                  <a:srgbClr val="FFFFFF"/>
                </a:solidFill>
              </a:rPr>
              <a:t>, обов'язково спочатку виконується «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» цикл, а потім — «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зовнішній</a:t>
            </a:r>
            <a:r>
              <a:rPr lang="uk-UA" sz="2800" b="1" i="1" kern="0" dirty="0">
                <a:solidFill>
                  <a:srgbClr val="FFFFFF"/>
                </a:solidFill>
              </a:rPr>
              <a:t>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DDD9D2-8FBB-4BCF-B811-A885B377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557255"/>
            <a:ext cx="4498221" cy="428782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CCD133E-B1E0-497B-AA42-81E029944FB5}"/>
              </a:ext>
            </a:extLst>
          </p:cNvPr>
          <p:cNvSpPr/>
          <p:nvPr/>
        </p:nvSpPr>
        <p:spPr>
          <a:xfrm>
            <a:off x="472273" y="4022132"/>
            <a:ext cx="4200210" cy="17283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85E7FF6-9D5A-4874-8499-0FD4D5209825}"/>
              </a:ext>
            </a:extLst>
          </p:cNvPr>
          <p:cNvSpPr/>
          <p:nvPr/>
        </p:nvSpPr>
        <p:spPr>
          <a:xfrm>
            <a:off x="173242" y="3547479"/>
            <a:ext cx="4750450" cy="32178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1C76E1-2957-45BB-A9DC-3BCB82805F39}"/>
              </a:ext>
            </a:extLst>
          </p:cNvPr>
          <p:cNvSpPr txBox="1"/>
          <p:nvPr/>
        </p:nvSpPr>
        <p:spPr>
          <a:xfrm>
            <a:off x="5281992" y="2637137"/>
            <a:ext cx="6840157" cy="1384995"/>
          </a:xfrm>
          <a:prstGeom prst="wedgeRectCallout">
            <a:avLst>
              <a:gd name="adj1" fmla="val -82678"/>
              <a:gd name="adj2" fmla="val 329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Цикл, у тілі якого розміщено інший цикл,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ED8FB7-B99F-45BA-8412-0B94F643DEDE}"/>
              </a:ext>
            </a:extLst>
          </p:cNvPr>
          <p:cNvSpPr txBox="1"/>
          <p:nvPr/>
        </p:nvSpPr>
        <p:spPr>
          <a:xfrm>
            <a:off x="5281991" y="4254399"/>
            <a:ext cx="6840157" cy="1384995"/>
          </a:xfrm>
          <a:prstGeom prst="wedgeRectCallout">
            <a:avLst>
              <a:gd name="adj1" fmla="val -65050"/>
              <a:gd name="adj2" fmla="val 118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Цикл, який міститься в тілі іншого циклу,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описувати алгоритми із вкладеними розгалуженнями та циклами?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тільки розгалуження або цикли можуть бути вкладеними. Проекти, які реалізують складну поведінку виконавців, передбачають вкладення одних структур в інші. Наприклад, у програмі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9629D2F1-D0CA-4EFD-8EFF-AE1182154720}"/>
              </a:ext>
            </a:extLst>
          </p:cNvPr>
          <p:cNvSpPr/>
          <p:nvPr/>
        </p:nvSpPr>
        <p:spPr>
          <a:xfrm>
            <a:off x="82167" y="314537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звучатиме мелодія із 4 нот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7AA039E-30E9-415E-B650-FCD4B6C97D61}"/>
              </a:ext>
            </a:extLst>
          </p:cNvPr>
          <p:cNvSpPr/>
          <p:nvPr/>
        </p:nvSpPr>
        <p:spPr>
          <a:xfrm>
            <a:off x="6159979" y="314537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звучатиме мелодія із 6 нот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7BF761F-B037-4EA8-A9C0-66D473713C58}"/>
              </a:ext>
            </a:extLst>
          </p:cNvPr>
          <p:cNvSpPr/>
          <p:nvPr/>
        </p:nvSpPr>
        <p:spPr>
          <a:xfrm>
            <a:off x="82167" y="453585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запуску програми на виконання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51E53E5-7489-47D3-83C6-6FF8FDF1AD7B}"/>
              </a:ext>
            </a:extLst>
          </p:cNvPr>
          <p:cNvSpPr/>
          <p:nvPr/>
        </p:nvSpPr>
        <p:spPr>
          <a:xfrm>
            <a:off x="6159979" y="453585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буде натиснута стрілка вгору</a:t>
            </a:r>
          </a:p>
        </p:txBody>
      </p:sp>
    </p:spTree>
    <p:extLst>
      <p:ext uri="{BB962C8B-B14F-4D97-AF65-F5344CB8AC3E}">
        <p14:creationId xmlns:p14="http://schemas.microsoft.com/office/powerpoint/2010/main" val="198654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описувати</a:t>
            </a:r>
            <a:br>
              <a:rPr lang="uk-UA" sz="3000" dirty="0"/>
            </a:br>
            <a:r>
              <a:rPr lang="uk-UA" sz="3000" dirty="0"/>
              <a:t>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7801AB-6DDD-4EAD-8222-31AD3D63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043" y="0"/>
            <a:ext cx="6100948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0080BF-EFB0-4620-A0C5-D7AD1AC0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8" y="4647181"/>
            <a:ext cx="2666414" cy="22108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A0C043-3608-45A8-93D3-DEB44DB49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" y="3099457"/>
            <a:ext cx="2681352" cy="1478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6BB2BF-33B8-4469-85E1-AFC08CA9A347}"/>
              </a:ext>
            </a:extLst>
          </p:cNvPr>
          <p:cNvSpPr txBox="1"/>
          <p:nvPr/>
        </p:nvSpPr>
        <p:spPr>
          <a:xfrm>
            <a:off x="2839853" y="3099457"/>
            <a:ext cx="3164706" cy="1815882"/>
          </a:xfrm>
          <a:prstGeom prst="wedgeRectCallout">
            <a:avLst>
              <a:gd name="adj1" fmla="val -58716"/>
              <a:gd name="adj2" fmla="val 87118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повну форму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розгалужен</a:t>
            </a:r>
            <a:r>
              <a:rPr lang="uk-UA" sz="2800" b="1" i="1" kern="0" dirty="0">
                <a:solidFill>
                  <a:srgbClr val="FFFFFF"/>
                </a:solidFill>
              </a:rPr>
              <a:t>-ня.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932552" cy="1815882"/>
          </a:xfrm>
          <a:prstGeom prst="wedgeRectCallout">
            <a:avLst>
              <a:gd name="adj1" fmla="val -32136"/>
              <a:gd name="adj2" fmla="val 6417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 при цьому використано в загальному циклі два вкладених повторення</a:t>
            </a:r>
          </a:p>
        </p:txBody>
      </p:sp>
    </p:spTree>
    <p:extLst>
      <p:ext uri="{BB962C8B-B14F-4D97-AF65-F5344CB8AC3E}">
        <p14:creationId xmlns:p14="http://schemas.microsoft.com/office/powerpoint/2010/main" val="42109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Цикл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pic>
        <p:nvPicPr>
          <p:cNvPr id="1026" name="Picture 2" descr="circus, tent icon">
            <a:extLst>
              <a:ext uri="{FF2B5EF4-FFF2-40B4-BE49-F238E27FC236}">
                <a16:creationId xmlns:a16="http://schemas.microsoft.com/office/drawing/2014/main" xmlns="" id="{887CF582-C835-4597-BA7A-9EAF1E58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3" y="1244820"/>
            <a:ext cx="3956450" cy="39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F13A3E-9DEC-41FE-919D-76329C18C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665" y="1457266"/>
            <a:ext cx="432048" cy="6891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4142307-0959-40BB-9F24-9881913C8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044" y="1449759"/>
            <a:ext cx="432048" cy="689116"/>
          </a:xfrm>
          <a:prstGeom prst="rect">
            <a:avLst/>
          </a:prstGeom>
        </p:spPr>
      </p:pic>
      <p:pic>
        <p:nvPicPr>
          <p:cNvPr id="1028" name="Picture 4" descr="building, class, interior, room, teacher icon">
            <a:extLst>
              <a:ext uri="{FF2B5EF4-FFF2-40B4-BE49-F238E27FC236}">
                <a16:creationId xmlns:a16="http://schemas.microsoft.com/office/drawing/2014/main" xmlns="" id="{D9F2AF3C-F1D1-488D-B03A-D8653DA28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7"/>
          <a:stretch/>
        </p:blipFill>
        <p:spPr bwMode="auto">
          <a:xfrm>
            <a:off x="5656190" y="1428753"/>
            <a:ext cx="4197344" cy="37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AAFC49B-CD9D-42AA-9FE4-B71FE0844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534" y="1464773"/>
            <a:ext cx="432048" cy="6891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92DCFBA-7C3E-4047-9005-368BE8F6A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913" y="1457266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вкладені розгалуження? Чим вони відрізняються від послідовності розгалужень?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FDFCEB-3268-4D08-BE3E-7582968CD7F5}"/>
              </a:ext>
            </a:extLst>
          </p:cNvPr>
          <p:cNvSpPr txBox="1"/>
          <p:nvPr/>
        </p:nvSpPr>
        <p:spPr>
          <a:xfrm>
            <a:off x="66384" y="2237424"/>
            <a:ext cx="12055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вкладені цикли?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5260DE-22C0-4669-80E1-1B4258363C4E}"/>
              </a:ext>
            </a:extLst>
          </p:cNvPr>
          <p:cNvSpPr txBox="1"/>
          <p:nvPr/>
        </p:nvSpPr>
        <p:spPr>
          <a:xfrm>
            <a:off x="69196" y="286417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Чим може бути корисним використання вкладених розгалужень чи циклів при складанні програми?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E5310C-DFC6-4F3B-9823-BC1C32F7BFAE}"/>
              </a:ext>
            </a:extLst>
          </p:cNvPr>
          <p:cNvSpPr txBox="1"/>
          <p:nvPr/>
        </p:nvSpPr>
        <p:spPr>
          <a:xfrm>
            <a:off x="72095" y="3919709"/>
            <a:ext cx="10459390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можна поєднати алгоритмічні структури повторення та розгалуження в одному проекті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? Поясни, навіщо це може бути потрібно.</a:t>
            </a:r>
          </a:p>
        </p:txBody>
      </p:sp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178-179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 структури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D108AA3B-AE82-4BDB-A905-82C23EFAD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952712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1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алгоритми із вкладеними розгалуженнями?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уже знаєш, що алгоритми можуть складатись із трьох базових структур:</a:t>
            </a:r>
          </a:p>
        </p:txBody>
      </p:sp>
      <p:sp>
        <p:nvSpPr>
          <p:cNvPr id="18" name="Стрілка вліво 8">
            <a:extLst>
              <a:ext uri="{FF2B5EF4-FFF2-40B4-BE49-F238E27FC236}">
                <a16:creationId xmlns:a16="http://schemas.microsoft.com/office/drawing/2014/main" xmlns="" id="{D5E6D7C6-8FAE-4D66-ACF7-614ECBCA6FB2}"/>
              </a:ext>
            </a:extLst>
          </p:cNvPr>
          <p:cNvSpPr/>
          <p:nvPr/>
        </p:nvSpPr>
        <p:spPr bwMode="auto">
          <a:xfrm rot="19650813">
            <a:off x="2153654" y="2245813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Стрілка вліво 9">
            <a:extLst>
              <a:ext uri="{FF2B5EF4-FFF2-40B4-BE49-F238E27FC236}">
                <a16:creationId xmlns:a16="http://schemas.microsoft.com/office/drawing/2014/main" xmlns="" id="{F1F53BA1-6FCB-42D7-AB00-21CBC486E5E1}"/>
              </a:ext>
            </a:extLst>
          </p:cNvPr>
          <p:cNvSpPr/>
          <p:nvPr/>
        </p:nvSpPr>
        <p:spPr bwMode="auto">
          <a:xfrm rot="1949187" flipH="1">
            <a:off x="8752878" y="2245813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Стрілка вліво 10">
            <a:extLst>
              <a:ext uri="{FF2B5EF4-FFF2-40B4-BE49-F238E27FC236}">
                <a16:creationId xmlns:a16="http://schemas.microsoft.com/office/drawing/2014/main" xmlns="" id="{FE880C47-460F-4453-9295-5713D7C3A51B}"/>
              </a:ext>
            </a:extLst>
          </p:cNvPr>
          <p:cNvSpPr/>
          <p:nvPr/>
        </p:nvSpPr>
        <p:spPr bwMode="auto">
          <a:xfrm rot="16200000">
            <a:off x="5453266" y="2357986"/>
            <a:ext cx="1008112" cy="684317"/>
          </a:xfrm>
          <a:prstGeom prst="leftArrow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4807C6F-4AB4-481A-A6ED-9888E779C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46" y="3715463"/>
            <a:ext cx="3063675" cy="2340648"/>
          </a:xfrm>
          <a:prstGeom prst="rect">
            <a:avLst/>
          </a:prstGeom>
        </p:spPr>
      </p:pic>
      <p:pic>
        <p:nvPicPr>
          <p:cNvPr id="22" name="Picture 4" descr="http://tic.uis.edu.co/ava/pluginfile.php/169759/course/section/36985/Decisi%C3%B3n.jpg">
            <a:extLst>
              <a:ext uri="{FF2B5EF4-FFF2-40B4-BE49-F238E27FC236}">
                <a16:creationId xmlns:a16="http://schemas.microsoft.com/office/drawing/2014/main" xmlns="" id="{EF0F4FFB-D77F-4A63-A22E-D6D63E4C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81" y="3929654"/>
            <a:ext cx="2926690" cy="21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C0A6DB6-E05D-4955-ABAC-9F8B68A56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5" y="3715463"/>
            <a:ext cx="2938947" cy="21692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3C70BDA-6461-4A08-A492-586FC7E2B27F}"/>
              </a:ext>
            </a:extLst>
          </p:cNvPr>
          <p:cNvSpPr txBox="1"/>
          <p:nvPr/>
        </p:nvSpPr>
        <p:spPr>
          <a:xfrm>
            <a:off x="72007" y="2994324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D34F1AC-FD2C-425F-A059-A6618790801D}"/>
              </a:ext>
            </a:extLst>
          </p:cNvPr>
          <p:cNvSpPr txBox="1"/>
          <p:nvPr/>
        </p:nvSpPr>
        <p:spPr>
          <a:xfrm>
            <a:off x="4110553" y="3274540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CFB12C-7ECF-41BB-B683-91C3EC92A556}"/>
              </a:ext>
            </a:extLst>
          </p:cNvPr>
          <p:cNvSpPr txBox="1"/>
          <p:nvPr/>
        </p:nvSpPr>
        <p:spPr>
          <a:xfrm>
            <a:off x="8149099" y="2994324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</p:spTree>
    <p:extLst>
      <p:ext uri="{BB962C8B-B14F-4D97-AF65-F5344CB8AC3E}">
        <p14:creationId xmlns:p14="http://schemas.microsoft.com/office/powerpoint/2010/main" val="27447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алгоритми із вкладеними розгалуженнями?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333384-E5EC-48FB-A671-58747FE17B9D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Складні алгоритми часто поєднують декілька алгоритмічних структур, які можуть бути вкладеними одна в іншу.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98D694-3187-47B8-9653-4358AF99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26" y="2642869"/>
            <a:ext cx="8488878" cy="41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алгоритми із вкладеними розгалуженнями?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C6C4DF-FF01-41CE-B51C-0FBE5A3C2BD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приклад. Нехай напрямок руху виконавця </a:t>
            </a:r>
            <a:r>
              <a:rPr lang="uk-UA" sz="2800" b="1" i="1" kern="0" dirty="0">
                <a:solidFill>
                  <a:srgbClr val="FFFF00"/>
                </a:solidFill>
              </a:rPr>
              <a:t>Кіт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переміщується, можна змінити за допомогою відповідних </a:t>
            </a:r>
            <a:r>
              <a:rPr lang="uk-UA" sz="2800" b="1" i="1" kern="0" dirty="0">
                <a:solidFill>
                  <a:srgbClr val="FFFF00"/>
                </a:solidFill>
              </a:rPr>
              <a:t>клавіш клавіатури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482A46-9F60-47D8-A050-A1DBD2BE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88" y="3164469"/>
            <a:ext cx="4410316" cy="26951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6017CC-46E6-4218-A2B3-B2E2E7E57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363" y="2704671"/>
            <a:ext cx="5119667" cy="39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</a:t>
            </a:r>
            <a:br>
              <a:rPr lang="uk-UA" sz="3000" dirty="0"/>
            </a:br>
            <a:r>
              <a:rPr lang="uk-UA" sz="3000" dirty="0"/>
              <a:t>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90207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вмієш будувати алгоритм виконання даного завдання з використанням чотирьох послідовних структур неповного розгалуження.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9EC8FD-C98C-40AF-83AC-C0302BF3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77" y="0"/>
            <a:ext cx="6141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алгоритми із вкладеними розгалуженнями?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64807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Напрямок руху виконавця буде змінено за умови натиснення однієї із чотирьох клавіш.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70D420-FBFC-4C96-BB6B-8C4BBCC06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27" y="1196762"/>
            <a:ext cx="6144865" cy="5397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F9D35F-412F-4D39-A7D2-AE53E0EA8E53}"/>
              </a:ext>
            </a:extLst>
          </p:cNvPr>
          <p:cNvSpPr txBox="1"/>
          <p:nvPr/>
        </p:nvSpPr>
        <p:spPr>
          <a:xfrm>
            <a:off x="72008" y="3106843"/>
            <a:ext cx="564807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Даний алгоритм реалізується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у вигляді фрагмента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16791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алгоритми із вкладеними розгалуженнями?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42455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Умову задачі можна реалізувати й за допомогою меншої кількості команд, а саме: команди руху та трьох команд розгалуження повної форми, у яких тричі перевіряється, яка клавіша натиснута.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805977-1E64-447D-95D0-C8D518F69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48" y="1196763"/>
            <a:ext cx="6001644" cy="4093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E617E0-8766-4A77-8553-647ECF211105}"/>
              </a:ext>
            </a:extLst>
          </p:cNvPr>
          <p:cNvSpPr txBox="1"/>
          <p:nvPr/>
        </p:nvSpPr>
        <p:spPr>
          <a:xfrm>
            <a:off x="72008" y="5376757"/>
            <a:ext cx="1204798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зауважити, що рух виконавця за замовчуванням здійснюватиметься праворуч без натиснення клавіші </a:t>
            </a:r>
            <a:r>
              <a:rPr lang="uk-UA" sz="2800" b="1" i="1" kern="0" dirty="0">
                <a:solidFill>
                  <a:srgbClr val="FFFF00"/>
                </a:solidFill>
              </a:rPr>
              <a:t>Стрілка праворуч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0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описати алгоритми із вкладеними розгалуженнями?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2111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Відповідний фрагмент програми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матиме вигляд, як на малюнку.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E4AA23-C100-411C-98C1-4548E1760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089" y="1196763"/>
            <a:ext cx="6718903" cy="5498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EA51A8-A1B2-4BEB-B3AE-930831E10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67" y="3628043"/>
            <a:ext cx="2527552" cy="27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149326</TotalTime>
  <Words>638</Words>
  <Application>Microsoft Office PowerPoint</Application>
  <PresentationFormat>Произвольный</PresentationFormat>
  <Paragraphs>81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Вкладені алгоритмічні структури повторення та розгалуження</vt:lpstr>
      <vt:lpstr>Вкладені алгоритмічні структури</vt:lpstr>
      <vt:lpstr>Як описати алгоритми із вкладеними розгалуженнями?</vt:lpstr>
      <vt:lpstr>Як описати алгоритми із вкладеними розгалуженнями?</vt:lpstr>
      <vt:lpstr>Як описати алгоритми із вкладеними розгалуженнями?</vt:lpstr>
      <vt:lpstr>Як описати алгоритми?</vt:lpstr>
      <vt:lpstr>Як описати алгоритми із вкладеними розгалуженнями?</vt:lpstr>
      <vt:lpstr>Як описати алгоритми із вкладеними розгалуженнями?</vt:lpstr>
      <vt:lpstr>Як описати алгоритми із вкладеними розгалуженнями?</vt:lpstr>
      <vt:lpstr>Як описувати алгоритми із вкладеними циклами?</vt:lpstr>
      <vt:lpstr>Як описувати алгоритми із вкладеними циклами?</vt:lpstr>
      <vt:lpstr>Як описувати алгоритми із вкладеними циклами?</vt:lpstr>
      <vt:lpstr>Як описувати алгоритми із вкладеними циклами?</vt:lpstr>
      <vt:lpstr>Як описувати алгоритми із вкладеними розгалуженнями та циклами?</vt:lpstr>
      <vt:lpstr>Як описувати алгоритми?</vt:lpstr>
      <vt:lpstr>Розгадайте ребус</vt:lpstr>
      <vt:lpstr>Дайте відповіді на запитання</vt:lpstr>
      <vt:lpstr>Працюємо за комп’ютером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Windows User</cp:lastModifiedBy>
  <cp:revision>711</cp:revision>
  <dcterms:created xsi:type="dcterms:W3CDTF">2016-06-06T19:48:43Z</dcterms:created>
  <dcterms:modified xsi:type="dcterms:W3CDTF">2020-04-17T16:11:50Z</dcterms:modified>
</cp:coreProperties>
</file>