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07" r:id="rId3"/>
    <p:sldId id="1279" r:id="rId4"/>
    <p:sldId id="1305" r:id="rId5"/>
    <p:sldId id="1306" r:id="rId6"/>
    <p:sldId id="1300" r:id="rId7"/>
    <p:sldId id="1301" r:id="rId8"/>
    <p:sldId id="1302" r:id="rId9"/>
    <p:sldId id="1303" r:id="rId10"/>
    <p:sldId id="1307" r:id="rId11"/>
    <p:sldId id="1308" r:id="rId12"/>
    <p:sldId id="1309" r:id="rId13"/>
    <p:sldId id="1310" r:id="rId14"/>
    <p:sldId id="1311" r:id="rId15"/>
    <p:sldId id="1312" r:id="rId16"/>
    <p:sldId id="1314" r:id="rId17"/>
    <p:sldId id="1315" r:id="rId18"/>
    <p:sldId id="1316" r:id="rId19"/>
    <p:sldId id="1313" r:id="rId20"/>
    <p:sldId id="650" r:id="rId21"/>
    <p:sldId id="671" r:id="rId22"/>
    <p:sldId id="672" r:id="rId23"/>
    <p:sldId id="644"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EB711D"/>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7" autoAdjust="0"/>
    <p:restoredTop sz="95078" autoAdjust="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F1693-88B3-48D2-839A-3ABD9F34B88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27894F7D-489A-491A-A4D9-7E2A96161BB1}">
      <dgm:prSet phldrT="[Текст]"/>
      <dgm:spPr>
        <a:solidFill>
          <a:srgbClr val="FFFF00"/>
        </a:solidFill>
      </dgm:spPr>
      <dgm:t>
        <a:bodyPr/>
        <a:lstStyle/>
        <a:p>
          <a:pPr>
            <a:buClr>
              <a:srgbClr val="FF0000"/>
            </a:buClr>
            <a:buFont typeface="Wingdings" panose="05000000000000000000" pitchFamily="2" charset="2"/>
            <a:buChar char="Ø"/>
          </a:pPr>
          <a:r>
            <a:rPr lang="uk-UA" i="1" noProof="0" dirty="0"/>
            <a:t>коли ти використовуєш висловлювання і якими вони бувають;</a:t>
          </a:r>
        </a:p>
      </dgm:t>
    </dgm:pt>
    <dgm:pt modelId="{0E3331D7-917F-4415-A66A-5116B9A030C1}" type="parTrans" cxnId="{0B464557-2226-40BC-9039-20ECBA5EE4B3}">
      <dgm:prSet/>
      <dgm:spPr/>
      <dgm:t>
        <a:bodyPr/>
        <a:lstStyle/>
        <a:p>
          <a:endParaRPr lang="uk-UA"/>
        </a:p>
      </dgm:t>
    </dgm:pt>
    <dgm:pt modelId="{85FE0179-AAAE-4640-BA50-F7E8D5A88857}" type="sibTrans" cxnId="{0B464557-2226-40BC-9039-20ECBA5EE4B3}">
      <dgm:prSet/>
      <dgm:spPr/>
      <dgm:t>
        <a:bodyPr/>
        <a:lstStyle/>
        <a:p>
          <a:endParaRPr lang="uk-UA"/>
        </a:p>
      </dgm:t>
    </dgm:pt>
    <dgm:pt modelId="{03BE68DC-2A40-40DE-8DA8-DFADED8E1DB4}">
      <dgm:prSet phldrT="[Текст]"/>
      <dgm:spPr>
        <a:solidFill>
          <a:srgbClr val="008000"/>
        </a:solidFill>
      </dgm:spPr>
      <dgm:t>
        <a:bodyPr/>
        <a:lstStyle/>
        <a:p>
          <a:r>
            <a:rPr lang="uk-UA" b="1" i="1" dirty="0"/>
            <a:t>Ти дізнаєшся</a:t>
          </a:r>
        </a:p>
      </dgm:t>
    </dgm:pt>
    <dgm:pt modelId="{AB4FEA9B-B264-464F-8D41-18A7A6A6A845}" type="parTrans" cxnId="{155760B5-9C14-408E-B21D-DF1A32DEFB7E}">
      <dgm:prSet/>
      <dgm:spPr/>
      <dgm:t>
        <a:bodyPr/>
        <a:lstStyle/>
        <a:p>
          <a:endParaRPr lang="uk-UA"/>
        </a:p>
      </dgm:t>
    </dgm:pt>
    <dgm:pt modelId="{5F40C798-F8B4-488E-8022-DE0E6F6377DE}" type="sibTrans" cxnId="{155760B5-9C14-408E-B21D-DF1A32DEFB7E}">
      <dgm:prSet/>
      <dgm:spPr/>
      <dgm:t>
        <a:bodyPr/>
        <a:lstStyle/>
        <a:p>
          <a:endParaRPr lang="uk-UA"/>
        </a:p>
      </dgm:t>
    </dgm:pt>
    <dgm:pt modelId="{4FD549B4-63BE-48ED-B6C4-B260DFA83C84}">
      <dgm:prSet phldrT="[Текст]"/>
      <dgm:spPr>
        <a:solidFill>
          <a:srgbClr val="7030A0"/>
        </a:solidFill>
      </dgm:spPr>
      <dgm:t>
        <a:bodyPr/>
        <a:lstStyle/>
        <a:p>
          <a:pPr>
            <a:buClr>
              <a:schemeClr val="bg1"/>
            </a:buClr>
            <a:buFont typeface="Wingdings" panose="05000000000000000000" pitchFamily="2" charset="2"/>
            <a:buChar char="Ø"/>
          </a:pPr>
          <a:r>
            <a:rPr lang="uk-UA" i="1" noProof="0" dirty="0">
              <a:solidFill>
                <a:schemeClr val="bg1"/>
              </a:solidFill>
            </a:rPr>
            <a:t>як створити циклічний алгоритм з умовою в середовищі </a:t>
          </a:r>
          <a:r>
            <a:rPr lang="uk-UA" i="1" noProof="0" dirty="0" err="1">
              <a:solidFill>
                <a:schemeClr val="bg1"/>
              </a:solidFill>
            </a:rPr>
            <a:t>Скретч</a:t>
          </a:r>
          <a:r>
            <a:rPr lang="uk-UA" i="1" noProof="0" dirty="0">
              <a:solidFill>
                <a:schemeClr val="bg1"/>
              </a:solidFill>
            </a:rPr>
            <a:t>;</a:t>
          </a:r>
        </a:p>
      </dgm:t>
    </dgm:pt>
    <dgm:pt modelId="{B016E491-BAB2-4450-88EC-83719AE108E5}" type="parTrans" cxnId="{22FA991D-5525-4940-8698-7804562BE1D6}">
      <dgm:prSet/>
      <dgm:spPr/>
      <dgm:t>
        <a:bodyPr/>
        <a:lstStyle/>
        <a:p>
          <a:endParaRPr lang="uk-UA"/>
        </a:p>
      </dgm:t>
    </dgm:pt>
    <dgm:pt modelId="{F47800CE-A14F-48D9-9555-AF97E3B26CD6}" type="sibTrans" cxnId="{22FA991D-5525-4940-8698-7804562BE1D6}">
      <dgm:prSet/>
      <dgm:spPr/>
      <dgm:t>
        <a:bodyPr/>
        <a:lstStyle/>
        <a:p>
          <a:endParaRPr lang="uk-UA"/>
        </a:p>
      </dgm:t>
    </dgm:pt>
    <dgm:pt modelId="{60CDE318-31FA-4F04-9607-291D96EE6197}">
      <dgm:prSet phldrT="[Текст]"/>
      <dgm:spPr>
        <a:solidFill>
          <a:srgbClr val="0070C0"/>
        </a:solidFill>
      </dgm:spPr>
      <dgm:t>
        <a:bodyPr/>
        <a:lstStyle/>
        <a:p>
          <a:r>
            <a:rPr lang="uk-UA" b="1" i="1" dirty="0"/>
            <a:t>Пригадай</a:t>
          </a:r>
        </a:p>
      </dgm:t>
    </dgm:pt>
    <dgm:pt modelId="{D740E33A-5E5D-4AC8-BAA7-1A64676A5275}" type="sibTrans" cxnId="{01568588-BF96-4A5E-A193-60DFE26CE4E5}">
      <dgm:prSet/>
      <dgm:spPr/>
      <dgm:t>
        <a:bodyPr/>
        <a:lstStyle/>
        <a:p>
          <a:endParaRPr lang="uk-UA"/>
        </a:p>
      </dgm:t>
    </dgm:pt>
    <dgm:pt modelId="{3DB9B9DF-C1CE-4D8D-B32C-C3B42C7D6483}" type="parTrans" cxnId="{01568588-BF96-4A5E-A193-60DFE26CE4E5}">
      <dgm:prSet/>
      <dgm:spPr/>
      <dgm:t>
        <a:bodyPr/>
        <a:lstStyle/>
        <a:p>
          <a:endParaRPr lang="uk-UA"/>
        </a:p>
      </dgm:t>
    </dgm:pt>
    <dgm:pt modelId="{86B81744-4444-40CE-BC12-6108EAEE0CE8}">
      <dgm:prSet phldrT="[Текст]"/>
      <dgm:spPr>
        <a:solidFill>
          <a:srgbClr val="FFFF00"/>
        </a:solidFill>
      </dgm:spPr>
      <dgm:t>
        <a:bodyPr/>
        <a:lstStyle/>
        <a:p>
          <a:pPr>
            <a:buClr>
              <a:srgbClr val="FF0000"/>
            </a:buClr>
            <a:buFont typeface="Wingdings" panose="05000000000000000000" pitchFamily="2" charset="2"/>
            <a:buChar char="Ø"/>
          </a:pPr>
          <a:r>
            <a:rPr lang="uk-UA" i="1" noProof="0" dirty="0"/>
            <a:t>які програми тобі доводилося використовувати для навчання друку на клавіатурі.</a:t>
          </a:r>
        </a:p>
      </dgm:t>
    </dgm:pt>
    <dgm:pt modelId="{12AD6B17-4E1E-4D16-90C6-99C285B0C448}" type="parTrans" cxnId="{9CFD671C-6097-4E29-ACE7-50D76D7EE207}">
      <dgm:prSet/>
      <dgm:spPr/>
    </dgm:pt>
    <dgm:pt modelId="{A41C943C-831C-4EBD-99FE-AB0CECA92A46}" type="sibTrans" cxnId="{9CFD671C-6097-4E29-ACE7-50D76D7EE207}">
      <dgm:prSet/>
      <dgm:spPr/>
    </dgm:pt>
    <dgm:pt modelId="{9E3A4EF6-33A1-4971-9D8E-3E92DC49C353}">
      <dgm:prSet/>
      <dgm:spPr/>
      <dgm:t>
        <a:bodyPr/>
        <a:lstStyle/>
        <a:p>
          <a:pPr>
            <a:buClr>
              <a:schemeClr val="bg1"/>
            </a:buClr>
            <a:buFont typeface="Wingdings" panose="05000000000000000000" pitchFamily="2" charset="2"/>
            <a:buChar char="Ø"/>
          </a:pPr>
          <a:r>
            <a:rPr lang="uk-UA" i="1" noProof="0" dirty="0">
              <a:solidFill>
                <a:schemeClr val="bg1"/>
              </a:solidFill>
            </a:rPr>
            <a:t>як описуються умови в командах у середовищі </a:t>
          </a:r>
          <a:r>
            <a:rPr lang="uk-UA" i="1" noProof="0" dirty="0" err="1">
              <a:solidFill>
                <a:schemeClr val="bg1"/>
              </a:solidFill>
            </a:rPr>
            <a:t>Скретч</a:t>
          </a:r>
          <a:r>
            <a:rPr lang="uk-UA" i="1" noProof="0" dirty="0">
              <a:solidFill>
                <a:schemeClr val="bg1"/>
              </a:solidFill>
            </a:rPr>
            <a:t>;</a:t>
          </a:r>
        </a:p>
      </dgm:t>
    </dgm:pt>
    <dgm:pt modelId="{83A6A49F-2FA0-49E6-AFE4-9DF709927074}" type="parTrans" cxnId="{B2881FCF-9421-4FD7-9FC6-2DCCA0781C92}">
      <dgm:prSet/>
      <dgm:spPr/>
      <dgm:t>
        <a:bodyPr/>
        <a:lstStyle/>
        <a:p>
          <a:endParaRPr lang="uk-UA"/>
        </a:p>
      </dgm:t>
    </dgm:pt>
    <dgm:pt modelId="{F2375919-68EF-4C3E-B90B-EB79BB7158EB}" type="sibTrans" cxnId="{B2881FCF-9421-4FD7-9FC6-2DCCA0781C92}">
      <dgm:prSet/>
      <dgm:spPr/>
      <dgm:t>
        <a:bodyPr/>
        <a:lstStyle/>
        <a:p>
          <a:endParaRPr lang="uk-UA"/>
        </a:p>
      </dgm:t>
    </dgm:pt>
    <dgm:pt modelId="{6E7EC608-00A9-4E14-95C4-B9330EC7E2E1}">
      <dgm:prSet/>
      <dgm:spPr/>
      <dgm:t>
        <a:bodyPr/>
        <a:lstStyle/>
        <a:p>
          <a:pPr>
            <a:buClr>
              <a:schemeClr val="bg1"/>
            </a:buClr>
            <a:buFont typeface="Wingdings" panose="05000000000000000000" pitchFamily="2" charset="2"/>
            <a:buChar char="Ø"/>
          </a:pPr>
          <a:r>
            <a:rPr lang="uk-UA" i="1" noProof="0" dirty="0">
              <a:solidFill>
                <a:schemeClr val="bg1"/>
              </a:solidFill>
            </a:rPr>
            <a:t>як призупинити виконання програми в середовищі </a:t>
          </a:r>
          <a:r>
            <a:rPr lang="uk-UA" i="1" noProof="0" dirty="0" err="1">
              <a:solidFill>
                <a:schemeClr val="bg1"/>
              </a:solidFill>
            </a:rPr>
            <a:t>Скретч</a:t>
          </a:r>
          <a:r>
            <a:rPr lang="uk-UA" i="1" noProof="0" dirty="0">
              <a:solidFill>
                <a:schemeClr val="bg1"/>
              </a:solidFill>
            </a:rPr>
            <a:t>.</a:t>
          </a:r>
        </a:p>
      </dgm:t>
    </dgm:pt>
    <dgm:pt modelId="{186A659C-8AB3-468F-B3A0-2F059C1A54F1}" type="parTrans" cxnId="{01352386-B1AA-4E6A-AF28-97B6B6DB8A25}">
      <dgm:prSet/>
      <dgm:spPr/>
    </dgm:pt>
    <dgm:pt modelId="{81A4545D-AA37-430F-9A96-6CB022EDE2D4}" type="sibTrans" cxnId="{01352386-B1AA-4E6A-AF28-97B6B6DB8A25}">
      <dgm:prSet/>
      <dgm:spPr/>
    </dgm:pt>
    <dgm:pt modelId="{AB93E71C-524C-4C12-95D1-307F94E1DED3}" type="pres">
      <dgm:prSet presAssocID="{037F1693-88B3-48D2-839A-3ABD9F34B888}" presName="linear" presStyleCnt="0">
        <dgm:presLayoutVars>
          <dgm:animLvl val="lvl"/>
          <dgm:resizeHandles val="exact"/>
        </dgm:presLayoutVars>
      </dgm:prSet>
      <dgm:spPr/>
      <dgm:t>
        <a:bodyPr/>
        <a:lstStyle/>
        <a:p>
          <a:endParaRPr lang="ru-RU"/>
        </a:p>
      </dgm:t>
    </dgm:pt>
    <dgm:pt modelId="{FDAEBB61-C5ED-4133-A2F7-DAB9B333103F}" type="pres">
      <dgm:prSet presAssocID="{60CDE318-31FA-4F04-9607-291D96EE6197}" presName="parentText" presStyleLbl="node1" presStyleIdx="0" presStyleCnt="2" custLinFactNeighborY="-1840">
        <dgm:presLayoutVars>
          <dgm:chMax val="0"/>
          <dgm:bulletEnabled val="1"/>
        </dgm:presLayoutVars>
      </dgm:prSet>
      <dgm:spPr/>
      <dgm:t>
        <a:bodyPr/>
        <a:lstStyle/>
        <a:p>
          <a:endParaRPr lang="ru-RU"/>
        </a:p>
      </dgm:t>
    </dgm:pt>
    <dgm:pt modelId="{025CB6B8-CA2B-431B-8414-06FEB88A9357}" type="pres">
      <dgm:prSet presAssocID="{60CDE318-31FA-4F04-9607-291D96EE6197}" presName="childText" presStyleLbl="revTx" presStyleIdx="0" presStyleCnt="2">
        <dgm:presLayoutVars>
          <dgm:bulletEnabled val="1"/>
        </dgm:presLayoutVars>
      </dgm:prSet>
      <dgm:spPr/>
      <dgm:t>
        <a:bodyPr/>
        <a:lstStyle/>
        <a:p>
          <a:endParaRPr lang="ru-RU"/>
        </a:p>
      </dgm:t>
    </dgm:pt>
    <dgm:pt modelId="{79A6FD81-FCF4-4CE0-8871-588E983C05B5}" type="pres">
      <dgm:prSet presAssocID="{03BE68DC-2A40-40DE-8DA8-DFADED8E1DB4}" presName="parentText" presStyleLbl="node1" presStyleIdx="1" presStyleCnt="2">
        <dgm:presLayoutVars>
          <dgm:chMax val="0"/>
          <dgm:bulletEnabled val="1"/>
        </dgm:presLayoutVars>
      </dgm:prSet>
      <dgm:spPr/>
      <dgm:t>
        <a:bodyPr/>
        <a:lstStyle/>
        <a:p>
          <a:endParaRPr lang="ru-RU"/>
        </a:p>
      </dgm:t>
    </dgm:pt>
    <dgm:pt modelId="{FAB089FA-E62B-4CA2-81E6-4269C82BD344}" type="pres">
      <dgm:prSet presAssocID="{03BE68DC-2A40-40DE-8DA8-DFADED8E1DB4}" presName="childText" presStyleLbl="revTx" presStyleIdx="1" presStyleCnt="2">
        <dgm:presLayoutVars>
          <dgm:bulletEnabled val="1"/>
        </dgm:presLayoutVars>
      </dgm:prSet>
      <dgm:spPr/>
      <dgm:t>
        <a:bodyPr/>
        <a:lstStyle/>
        <a:p>
          <a:endParaRPr lang="ru-RU"/>
        </a:p>
      </dgm:t>
    </dgm:pt>
  </dgm:ptLst>
  <dgm:cxnLst>
    <dgm:cxn modelId="{B9E054C2-1441-4342-B148-07172FFEAF77}" type="presOf" srcId="{6E7EC608-00A9-4E14-95C4-B9330EC7E2E1}" destId="{FAB089FA-E62B-4CA2-81E6-4269C82BD344}" srcOrd="0" destOrd="2" presId="urn:microsoft.com/office/officeart/2005/8/layout/vList2"/>
    <dgm:cxn modelId="{7668CF56-78F0-48B0-94DD-B7DAF3DB648F}" type="presOf" srcId="{9E3A4EF6-33A1-4971-9D8E-3E92DC49C353}" destId="{FAB089FA-E62B-4CA2-81E6-4269C82BD344}" srcOrd="0" destOrd="1" presId="urn:microsoft.com/office/officeart/2005/8/layout/vList2"/>
    <dgm:cxn modelId="{1F122F10-1003-4E22-A270-1E5BEAC23D52}" type="presOf" srcId="{27894F7D-489A-491A-A4D9-7E2A96161BB1}" destId="{025CB6B8-CA2B-431B-8414-06FEB88A9357}" srcOrd="0" destOrd="0" presId="urn:microsoft.com/office/officeart/2005/8/layout/vList2"/>
    <dgm:cxn modelId="{F143882D-7FD8-457E-BC06-286916A62A48}" type="presOf" srcId="{03BE68DC-2A40-40DE-8DA8-DFADED8E1DB4}" destId="{79A6FD81-FCF4-4CE0-8871-588E983C05B5}" srcOrd="0" destOrd="0" presId="urn:microsoft.com/office/officeart/2005/8/layout/vList2"/>
    <dgm:cxn modelId="{01352386-B1AA-4E6A-AF28-97B6B6DB8A25}" srcId="{03BE68DC-2A40-40DE-8DA8-DFADED8E1DB4}" destId="{6E7EC608-00A9-4E14-95C4-B9330EC7E2E1}" srcOrd="2" destOrd="0" parTransId="{186A659C-8AB3-468F-B3A0-2F059C1A54F1}" sibTransId="{81A4545D-AA37-430F-9A96-6CB022EDE2D4}"/>
    <dgm:cxn modelId="{0B464557-2226-40BC-9039-20ECBA5EE4B3}" srcId="{60CDE318-31FA-4F04-9607-291D96EE6197}" destId="{27894F7D-489A-491A-A4D9-7E2A96161BB1}" srcOrd="0" destOrd="0" parTransId="{0E3331D7-917F-4415-A66A-5116B9A030C1}" sibTransId="{85FE0179-AAAE-4640-BA50-F7E8D5A88857}"/>
    <dgm:cxn modelId="{67B71697-9A07-457A-8D1D-4FE7441E7885}" type="presOf" srcId="{86B81744-4444-40CE-BC12-6108EAEE0CE8}" destId="{025CB6B8-CA2B-431B-8414-06FEB88A9357}" srcOrd="0" destOrd="1" presId="urn:microsoft.com/office/officeart/2005/8/layout/vList2"/>
    <dgm:cxn modelId="{9CFD671C-6097-4E29-ACE7-50D76D7EE207}" srcId="{60CDE318-31FA-4F04-9607-291D96EE6197}" destId="{86B81744-4444-40CE-BC12-6108EAEE0CE8}" srcOrd="1" destOrd="0" parTransId="{12AD6B17-4E1E-4D16-90C6-99C285B0C448}" sibTransId="{A41C943C-831C-4EBD-99FE-AB0CECA92A46}"/>
    <dgm:cxn modelId="{22FA991D-5525-4940-8698-7804562BE1D6}" srcId="{03BE68DC-2A40-40DE-8DA8-DFADED8E1DB4}" destId="{4FD549B4-63BE-48ED-B6C4-B260DFA83C84}" srcOrd="0" destOrd="0" parTransId="{B016E491-BAB2-4450-88EC-83719AE108E5}" sibTransId="{F47800CE-A14F-48D9-9555-AF97E3B26CD6}"/>
    <dgm:cxn modelId="{01568588-BF96-4A5E-A193-60DFE26CE4E5}" srcId="{037F1693-88B3-48D2-839A-3ABD9F34B888}" destId="{60CDE318-31FA-4F04-9607-291D96EE6197}" srcOrd="0" destOrd="0" parTransId="{3DB9B9DF-C1CE-4D8D-B32C-C3B42C7D6483}" sibTransId="{D740E33A-5E5D-4AC8-BAA7-1A64676A5275}"/>
    <dgm:cxn modelId="{75EA0FEC-069D-4C56-824F-D2BEC24580E4}" type="presOf" srcId="{60CDE318-31FA-4F04-9607-291D96EE6197}" destId="{FDAEBB61-C5ED-4133-A2F7-DAB9B333103F}" srcOrd="0" destOrd="0" presId="urn:microsoft.com/office/officeart/2005/8/layout/vList2"/>
    <dgm:cxn modelId="{F40390F5-D18F-415C-A38F-1B010A66899D}" type="presOf" srcId="{4FD549B4-63BE-48ED-B6C4-B260DFA83C84}" destId="{FAB089FA-E62B-4CA2-81E6-4269C82BD344}" srcOrd="0" destOrd="0" presId="urn:microsoft.com/office/officeart/2005/8/layout/vList2"/>
    <dgm:cxn modelId="{B2881FCF-9421-4FD7-9FC6-2DCCA0781C92}" srcId="{03BE68DC-2A40-40DE-8DA8-DFADED8E1DB4}" destId="{9E3A4EF6-33A1-4971-9D8E-3E92DC49C353}" srcOrd="1" destOrd="0" parTransId="{83A6A49F-2FA0-49E6-AFE4-9DF709927074}" sibTransId="{F2375919-68EF-4C3E-B90B-EB79BB7158EB}"/>
    <dgm:cxn modelId="{155760B5-9C14-408E-B21D-DF1A32DEFB7E}" srcId="{037F1693-88B3-48D2-839A-3ABD9F34B888}" destId="{03BE68DC-2A40-40DE-8DA8-DFADED8E1DB4}" srcOrd="1" destOrd="0" parTransId="{AB4FEA9B-B264-464F-8D41-18A7A6A6A845}" sibTransId="{5F40C798-F8B4-488E-8022-DE0E6F6377DE}"/>
    <dgm:cxn modelId="{0163C78A-98D2-47BE-A6BE-8C2759E5CF32}" type="presOf" srcId="{037F1693-88B3-48D2-839A-3ABD9F34B888}" destId="{AB93E71C-524C-4C12-95D1-307F94E1DED3}" srcOrd="0" destOrd="0" presId="urn:microsoft.com/office/officeart/2005/8/layout/vList2"/>
    <dgm:cxn modelId="{346B0C16-B6A6-4B18-A8F0-863C020A5BE5}" type="presParOf" srcId="{AB93E71C-524C-4C12-95D1-307F94E1DED3}" destId="{FDAEBB61-C5ED-4133-A2F7-DAB9B333103F}" srcOrd="0" destOrd="0" presId="urn:microsoft.com/office/officeart/2005/8/layout/vList2"/>
    <dgm:cxn modelId="{BE89B20A-7E12-4306-AE6F-9FDC70CFD75F}" type="presParOf" srcId="{AB93E71C-524C-4C12-95D1-307F94E1DED3}" destId="{025CB6B8-CA2B-431B-8414-06FEB88A9357}" srcOrd="1" destOrd="0" presId="urn:microsoft.com/office/officeart/2005/8/layout/vList2"/>
    <dgm:cxn modelId="{5131D80B-B8AD-4C5D-9A10-8D44A90E9B64}" type="presParOf" srcId="{AB93E71C-524C-4C12-95D1-307F94E1DED3}" destId="{79A6FD81-FCF4-4CE0-8871-588E983C05B5}" srcOrd="2" destOrd="0" presId="urn:microsoft.com/office/officeart/2005/8/layout/vList2"/>
    <dgm:cxn modelId="{251775F1-3025-403F-867F-8AA451509BB5}" type="presParOf" srcId="{AB93E71C-524C-4C12-95D1-307F94E1DED3}" destId="{FAB089FA-E62B-4CA2-81E6-4269C82BD344}"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EBB61-C5ED-4133-A2F7-DAB9B333103F}">
      <dsp:nvSpPr>
        <dsp:cNvPr id="0" name=""/>
        <dsp:cNvSpPr/>
      </dsp:nvSpPr>
      <dsp:spPr>
        <a:xfrm>
          <a:off x="0" y="39175"/>
          <a:ext cx="12050141" cy="839474"/>
        </a:xfrm>
        <a:prstGeom prst="round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uk-UA" sz="3500" b="1" i="1" kern="1200" dirty="0"/>
            <a:t>Пригадай</a:t>
          </a:r>
        </a:p>
      </dsp:txBody>
      <dsp:txXfrm>
        <a:off x="40980" y="80155"/>
        <a:ext cx="11968181" cy="757514"/>
      </dsp:txXfrm>
    </dsp:sp>
    <dsp:sp modelId="{025CB6B8-CA2B-431B-8414-06FEB88A9357}">
      <dsp:nvSpPr>
        <dsp:cNvPr id="0" name=""/>
        <dsp:cNvSpPr/>
      </dsp:nvSpPr>
      <dsp:spPr>
        <a:xfrm>
          <a:off x="0" y="909977"/>
          <a:ext cx="12050141" cy="170257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382592" tIns="44450" rIns="248920" bIns="44450" numCol="1" spcCol="1270" anchor="t" anchorCtr="0">
          <a:noAutofit/>
        </a:bodyPr>
        <a:lstStyle/>
        <a:p>
          <a:pPr marL="228600" lvl="1" indent="-228600" algn="l" defTabSz="1200150">
            <a:lnSpc>
              <a:spcPct val="90000"/>
            </a:lnSpc>
            <a:spcBef>
              <a:spcPct val="0"/>
            </a:spcBef>
            <a:spcAft>
              <a:spcPct val="20000"/>
            </a:spcAft>
            <a:buClr>
              <a:srgbClr val="FF0000"/>
            </a:buClr>
            <a:buFont typeface="Wingdings" panose="05000000000000000000" pitchFamily="2" charset="2"/>
            <a:buChar char="••"/>
          </a:pPr>
          <a:r>
            <a:rPr lang="uk-UA" sz="2700" i="1" kern="1200" noProof="0" dirty="0"/>
            <a:t>коли ти використовуєш висловлювання і якими вони бувають;</a:t>
          </a:r>
        </a:p>
        <a:p>
          <a:pPr marL="228600" lvl="1" indent="-228600" algn="l" defTabSz="1200150">
            <a:lnSpc>
              <a:spcPct val="90000"/>
            </a:lnSpc>
            <a:spcBef>
              <a:spcPct val="0"/>
            </a:spcBef>
            <a:spcAft>
              <a:spcPct val="20000"/>
            </a:spcAft>
            <a:buClr>
              <a:srgbClr val="FF0000"/>
            </a:buClr>
            <a:buFont typeface="Wingdings" panose="05000000000000000000" pitchFamily="2" charset="2"/>
            <a:buChar char="••"/>
          </a:pPr>
          <a:r>
            <a:rPr lang="uk-UA" sz="2700" i="1" kern="1200" noProof="0" dirty="0"/>
            <a:t>які програми тобі доводилося використовувати для навчання друку на клавіатурі.</a:t>
          </a:r>
        </a:p>
      </dsp:txBody>
      <dsp:txXfrm>
        <a:off x="0" y="909977"/>
        <a:ext cx="12050141" cy="1702575"/>
      </dsp:txXfrm>
    </dsp:sp>
    <dsp:sp modelId="{79A6FD81-FCF4-4CE0-8871-588E983C05B5}">
      <dsp:nvSpPr>
        <dsp:cNvPr id="0" name=""/>
        <dsp:cNvSpPr/>
      </dsp:nvSpPr>
      <dsp:spPr>
        <a:xfrm>
          <a:off x="0" y="2612552"/>
          <a:ext cx="12050141" cy="839474"/>
        </a:xfrm>
        <a:prstGeom prst="round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uk-UA" sz="3500" b="1" i="1" kern="1200" dirty="0"/>
            <a:t>Ти дізнаєшся</a:t>
          </a:r>
        </a:p>
      </dsp:txBody>
      <dsp:txXfrm>
        <a:off x="40980" y="2653532"/>
        <a:ext cx="11968181" cy="757514"/>
      </dsp:txXfrm>
    </dsp:sp>
    <dsp:sp modelId="{FAB089FA-E62B-4CA2-81E6-4269C82BD344}">
      <dsp:nvSpPr>
        <dsp:cNvPr id="0" name=""/>
        <dsp:cNvSpPr/>
      </dsp:nvSpPr>
      <dsp:spPr>
        <a:xfrm>
          <a:off x="0" y="3452027"/>
          <a:ext cx="12050141" cy="1775025"/>
        </a:xfrm>
        <a:prstGeom prst="rect">
          <a:avLst/>
        </a:prstGeom>
        <a:solidFill>
          <a:srgbClr val="7030A0"/>
        </a:solidFill>
        <a:ln>
          <a:noFill/>
        </a:ln>
        <a:effectLst/>
      </dsp:spPr>
      <dsp:style>
        <a:lnRef idx="0">
          <a:scrgbClr r="0" g="0" b="0"/>
        </a:lnRef>
        <a:fillRef idx="0">
          <a:scrgbClr r="0" g="0" b="0"/>
        </a:fillRef>
        <a:effectRef idx="0">
          <a:scrgbClr r="0" g="0" b="0"/>
        </a:effectRef>
        <a:fontRef idx="minor"/>
      </dsp:style>
      <dsp:txBody>
        <a:bodyPr spcFirstLastPara="0" vert="horz" wrap="square" lIns="382592" tIns="44450" rIns="248920" bIns="44450" numCol="1" spcCol="1270" anchor="t" anchorCtr="0">
          <a:noAutofit/>
        </a:bodyPr>
        <a:lstStyle/>
        <a:p>
          <a:pPr marL="228600" lvl="1" indent="-228600" algn="l" defTabSz="1200150">
            <a:lnSpc>
              <a:spcPct val="90000"/>
            </a:lnSpc>
            <a:spcBef>
              <a:spcPct val="0"/>
            </a:spcBef>
            <a:spcAft>
              <a:spcPct val="20000"/>
            </a:spcAft>
            <a:buClr>
              <a:schemeClr val="bg1"/>
            </a:buClr>
            <a:buFont typeface="Wingdings" panose="05000000000000000000" pitchFamily="2" charset="2"/>
            <a:buChar char="••"/>
          </a:pPr>
          <a:r>
            <a:rPr lang="uk-UA" sz="2700" i="1" kern="1200" noProof="0" dirty="0">
              <a:solidFill>
                <a:schemeClr val="bg1"/>
              </a:solidFill>
            </a:rPr>
            <a:t>як створити циклічний алгоритм з умовою в середовищі </a:t>
          </a:r>
          <a:r>
            <a:rPr lang="uk-UA" sz="2700" i="1" kern="1200" noProof="0" dirty="0" err="1">
              <a:solidFill>
                <a:schemeClr val="bg1"/>
              </a:solidFill>
            </a:rPr>
            <a:t>Скретч</a:t>
          </a:r>
          <a:r>
            <a:rPr lang="uk-UA" sz="2700" i="1" kern="1200" noProof="0" dirty="0">
              <a:solidFill>
                <a:schemeClr val="bg1"/>
              </a:solidFill>
            </a:rPr>
            <a:t>;</a:t>
          </a:r>
        </a:p>
        <a:p>
          <a:pPr marL="228600" lvl="1" indent="-228600" algn="l" defTabSz="1200150">
            <a:lnSpc>
              <a:spcPct val="90000"/>
            </a:lnSpc>
            <a:spcBef>
              <a:spcPct val="0"/>
            </a:spcBef>
            <a:spcAft>
              <a:spcPct val="20000"/>
            </a:spcAft>
            <a:buClr>
              <a:schemeClr val="bg1"/>
            </a:buClr>
            <a:buFont typeface="Wingdings" panose="05000000000000000000" pitchFamily="2" charset="2"/>
            <a:buChar char="••"/>
          </a:pPr>
          <a:r>
            <a:rPr lang="uk-UA" sz="2700" i="1" kern="1200" noProof="0" dirty="0">
              <a:solidFill>
                <a:schemeClr val="bg1"/>
              </a:solidFill>
            </a:rPr>
            <a:t>як описуються умови в командах у середовищі </a:t>
          </a:r>
          <a:r>
            <a:rPr lang="uk-UA" sz="2700" i="1" kern="1200" noProof="0" dirty="0" err="1">
              <a:solidFill>
                <a:schemeClr val="bg1"/>
              </a:solidFill>
            </a:rPr>
            <a:t>Скретч</a:t>
          </a:r>
          <a:r>
            <a:rPr lang="uk-UA" sz="2700" i="1" kern="1200" noProof="0" dirty="0">
              <a:solidFill>
                <a:schemeClr val="bg1"/>
              </a:solidFill>
            </a:rPr>
            <a:t>;</a:t>
          </a:r>
        </a:p>
        <a:p>
          <a:pPr marL="228600" lvl="1" indent="-228600" algn="l" defTabSz="1200150">
            <a:lnSpc>
              <a:spcPct val="90000"/>
            </a:lnSpc>
            <a:spcBef>
              <a:spcPct val="0"/>
            </a:spcBef>
            <a:spcAft>
              <a:spcPct val="20000"/>
            </a:spcAft>
            <a:buClr>
              <a:schemeClr val="bg1"/>
            </a:buClr>
            <a:buFont typeface="Wingdings" panose="05000000000000000000" pitchFamily="2" charset="2"/>
            <a:buChar char="••"/>
          </a:pPr>
          <a:r>
            <a:rPr lang="uk-UA" sz="2700" i="1" kern="1200" noProof="0" dirty="0">
              <a:solidFill>
                <a:schemeClr val="bg1"/>
              </a:solidFill>
            </a:rPr>
            <a:t>як призупинити виконання програми в середовищі </a:t>
          </a:r>
          <a:r>
            <a:rPr lang="uk-UA" sz="2700" i="1" kern="1200" noProof="0" dirty="0" err="1">
              <a:solidFill>
                <a:schemeClr val="bg1"/>
              </a:solidFill>
            </a:rPr>
            <a:t>Скретч</a:t>
          </a:r>
          <a:r>
            <a:rPr lang="uk-UA" sz="2700" i="1" kern="1200" noProof="0" dirty="0">
              <a:solidFill>
                <a:schemeClr val="bg1"/>
              </a:solidFill>
            </a:rPr>
            <a:t>.</a:t>
          </a:r>
        </a:p>
      </dsp:txBody>
      <dsp:txXfrm>
        <a:off x="0" y="3452027"/>
        <a:ext cx="12050141" cy="17750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xmlns="" id="{2755AB4D-AA86-458E-8276-2A0A28469A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063" r="890" b="1"/>
          <a:stretch/>
        </p:blipFill>
        <p:spPr>
          <a:xfrm>
            <a:off x="-11097" y="0"/>
            <a:ext cx="4705017" cy="5052641"/>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uk-UA" sz="15000" b="1" i="1" dirty="0">
                <a:solidFill>
                  <a:srgbClr val="002060"/>
                </a:solidFill>
                <a:latin typeface="Arial" panose="020B0604020202020204" pitchFamily="34" charset="0"/>
              </a:rPr>
              <a:t>5</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1" dirty="0">
                <a:solidFill>
                  <a:srgbClr val="19426B"/>
                </a:solidFill>
                <a:latin typeface="Arial" panose="020B0604020202020204" pitchFamily="34" charset="0"/>
              </a:rPr>
              <a:t>9</a:t>
            </a:r>
            <a:endParaRPr lang="uk-UA" sz="4400" b="1" i="1" dirty="0">
              <a:solidFill>
                <a:srgbClr val="19426B"/>
              </a:solidFill>
              <a:latin typeface="Arial" panose="020B0604020202020204" pitchFamily="34"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23" name="Місце для вмісту 2"/>
          <p:cNvSpPr>
            <a:spLocks noGrp="1"/>
          </p:cNvSpPr>
          <p:nvPr>
            <p:ph idx="1"/>
          </p:nvPr>
        </p:nvSpPr>
        <p:spPr>
          <a:xfrm>
            <a:off x="838200" y="1825625"/>
            <a:ext cx="10515600" cy="4351338"/>
          </a:xfrm>
        </p:spPr>
        <p:txBody>
          <a:bodyPr/>
          <a:lstStyle/>
          <a:p>
            <a:endParaRPr lang="uk-UA" dirty="0"/>
          </a:p>
        </p:txBody>
      </p:sp>
    </p:spTree>
    <p:extLst>
      <p:ext uri="{BB962C8B-B14F-4D97-AF65-F5344CB8AC3E}">
        <p14:creationId xmlns:p14="http://schemas.microsoft.com/office/powerpoint/2010/main" val="605613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17.04.2020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17.04.2020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17.04.2020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17.04.2020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17.04.2020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17.04.2020</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навчальною програмою 2017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a:t>
            </a:r>
            <a:r>
              <a:rPr lang="ru-RU" sz="3600" b="1" i="1" kern="0" dirty="0">
                <a:solidFill>
                  <a:srgbClr val="002060"/>
                </a:solidFill>
                <a:latin typeface="Verdana"/>
              </a:rPr>
              <a:t>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7" name="Рисунок 6">
            <a:extLst>
              <a:ext uri="{FF2B5EF4-FFF2-40B4-BE49-F238E27FC236}">
                <a16:creationId xmlns:a16="http://schemas.microsoft.com/office/drawing/2014/main" xmlns="" id="{85FAA413-7E72-46F0-93BC-EBF3B8098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6560" y="3689003"/>
            <a:ext cx="2209744" cy="2385570"/>
          </a:xfrm>
          <a:prstGeom prst="rect">
            <a:avLst/>
          </a:prstGeom>
        </p:spPr>
      </p:pic>
      <p:sp>
        <p:nvSpPr>
          <p:cNvPr id="9" name="Заголовок 1">
            <a:extLst>
              <a:ext uri="{FF2B5EF4-FFF2-40B4-BE49-F238E27FC236}">
                <a16:creationId xmlns:a16="http://schemas.microsoft.com/office/drawing/2014/main" xmlns="" id="{67191ABC-8D56-4C70-9943-96AC28CA6834}"/>
              </a:ext>
            </a:extLst>
          </p:cNvPr>
          <p:cNvSpPr>
            <a:spLocks noGrp="1"/>
          </p:cNvSpPr>
          <p:nvPr>
            <p:ph type="ctrTitle"/>
          </p:nvPr>
        </p:nvSpPr>
        <p:spPr>
          <a:xfrm>
            <a:off x="4847771" y="643526"/>
            <a:ext cx="7137066" cy="1801607"/>
          </a:xfrm>
        </p:spPr>
        <p:txBody>
          <a:bodyPr>
            <a:noAutofit/>
          </a:bodyPr>
          <a:lstStyle/>
          <a:p>
            <a:r>
              <a:rPr lang="uk-UA" sz="8000" dirty="0"/>
              <a:t>Цикли з умовою</a:t>
            </a:r>
          </a:p>
        </p:txBody>
      </p:sp>
      <p:pic>
        <p:nvPicPr>
          <p:cNvPr id="10" name="Picture 2" descr="refresh, reload, repeat, sync, synchronize, update icon">
            <a:extLst>
              <a:ext uri="{FF2B5EF4-FFF2-40B4-BE49-F238E27FC236}">
                <a16:creationId xmlns:a16="http://schemas.microsoft.com/office/drawing/2014/main" xmlns="" id="{C4172C5B-0776-444A-BFE3-F103627FC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782" y="3636173"/>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C40939A5-0903-4731-BB99-78EB6663A1D2}"/>
              </a:ext>
            </a:extLst>
          </p:cNvPr>
          <p:cNvSpPr txBox="1"/>
          <p:nvPr/>
        </p:nvSpPr>
        <p:spPr>
          <a:xfrm>
            <a:off x="5574890" y="2034782"/>
            <a:ext cx="6547261" cy="44627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300" b="1" i="1" u="none" strike="noStrike" kern="0" cap="none" spc="0" normalizeH="0" baseline="0" dirty="0" err="1">
                <a:ln>
                  <a:noFill/>
                </a:ln>
                <a:solidFill>
                  <a:srgbClr val="FFFFFF"/>
                </a:solidFill>
                <a:effectLst/>
                <a:uLnTx/>
                <a:uFillTx/>
                <a:latin typeface="Verdana"/>
                <a:ea typeface="+mn-ea"/>
                <a:cs typeface="+mn-cs"/>
              </a:rPr>
              <a:t>натиснуто</a:t>
            </a:r>
            <a:r>
              <a:rPr kumimoji="0" lang="uk-UA" sz="2300" b="1" i="1" u="none" strike="noStrike" kern="0" cap="none" spc="0" normalizeH="0" baseline="0" dirty="0">
                <a:ln>
                  <a:noFill/>
                </a:ln>
                <a:solidFill>
                  <a:srgbClr val="FFFFFF"/>
                </a:solidFill>
                <a:effectLst/>
                <a:uLnTx/>
                <a:uFillTx/>
                <a:latin typeface="Verdana"/>
                <a:ea typeface="+mn-ea"/>
                <a:cs typeface="+mn-cs"/>
              </a:rPr>
              <a:t> ліву кнопку миші</a:t>
            </a:r>
          </a:p>
        </p:txBody>
      </p:sp>
      <p:pic>
        <p:nvPicPr>
          <p:cNvPr id="7" name="Рисунок 6">
            <a:extLst>
              <a:ext uri="{FF2B5EF4-FFF2-40B4-BE49-F238E27FC236}">
                <a16:creationId xmlns:a16="http://schemas.microsoft.com/office/drawing/2014/main" xmlns="" id="{89E9AA67-942A-4E0A-825F-B28FA7FE23EA}"/>
              </a:ext>
            </a:extLst>
          </p:cNvPr>
          <p:cNvPicPr>
            <a:picLocks noChangeAspect="1"/>
          </p:cNvPicPr>
          <p:nvPr/>
        </p:nvPicPr>
        <p:blipFill>
          <a:blip r:embed="rId3"/>
          <a:stretch>
            <a:fillRect/>
          </a:stretch>
        </p:blipFill>
        <p:spPr>
          <a:xfrm>
            <a:off x="59816" y="4564684"/>
            <a:ext cx="5340452" cy="772114"/>
          </a:xfrm>
          <a:prstGeom prst="rect">
            <a:avLst/>
          </a:prstGeom>
        </p:spPr>
      </p:pic>
      <p:pic>
        <p:nvPicPr>
          <p:cNvPr id="8" name="Рисунок 7">
            <a:extLst>
              <a:ext uri="{FF2B5EF4-FFF2-40B4-BE49-F238E27FC236}">
                <a16:creationId xmlns:a16="http://schemas.microsoft.com/office/drawing/2014/main" xmlns="" id="{3D794601-9A95-4021-87C0-5FDEE51DA248}"/>
              </a:ext>
            </a:extLst>
          </p:cNvPr>
          <p:cNvPicPr>
            <a:picLocks noChangeAspect="1"/>
          </p:cNvPicPr>
          <p:nvPr/>
        </p:nvPicPr>
        <p:blipFill>
          <a:blip r:embed="rId4"/>
          <a:stretch>
            <a:fillRect/>
          </a:stretch>
        </p:blipFill>
        <p:spPr>
          <a:xfrm>
            <a:off x="1005656" y="1928490"/>
            <a:ext cx="3448772" cy="720639"/>
          </a:xfrm>
          <a:prstGeom prst="rect">
            <a:avLst/>
          </a:prstGeom>
        </p:spPr>
      </p:pic>
      <p:sp>
        <p:nvSpPr>
          <p:cNvPr id="9" name="TextBox 8">
            <a:extLst>
              <a:ext uri="{FF2B5EF4-FFF2-40B4-BE49-F238E27FC236}">
                <a16:creationId xmlns:a16="http://schemas.microsoft.com/office/drawing/2014/main" xmlns="" id="{D8881C23-BB27-4476-A915-616CF289814F}"/>
              </a:ext>
            </a:extLst>
          </p:cNvPr>
          <p:cNvSpPr txBox="1"/>
          <p:nvPr/>
        </p:nvSpPr>
        <p:spPr>
          <a:xfrm>
            <a:off x="5574885" y="2696427"/>
            <a:ext cx="6547261" cy="44627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кольору</a:t>
            </a:r>
          </a:p>
        </p:txBody>
      </p:sp>
      <p:pic>
        <p:nvPicPr>
          <p:cNvPr id="10" name="Рисунок 9">
            <a:extLst>
              <a:ext uri="{FF2B5EF4-FFF2-40B4-BE49-F238E27FC236}">
                <a16:creationId xmlns:a16="http://schemas.microsoft.com/office/drawing/2014/main" xmlns="" id="{AA7ABFC1-DB8B-445B-BC24-A1348C9A212C}"/>
              </a:ext>
            </a:extLst>
          </p:cNvPr>
          <p:cNvPicPr>
            <a:picLocks noChangeAspect="1"/>
          </p:cNvPicPr>
          <p:nvPr/>
        </p:nvPicPr>
        <p:blipFill>
          <a:blip r:embed="rId5"/>
          <a:stretch>
            <a:fillRect/>
          </a:stretch>
        </p:blipFill>
        <p:spPr>
          <a:xfrm>
            <a:off x="285017" y="2699538"/>
            <a:ext cx="4890050" cy="733508"/>
          </a:xfrm>
          <a:prstGeom prst="rect">
            <a:avLst/>
          </a:prstGeom>
        </p:spPr>
      </p:pic>
      <p:sp>
        <p:nvSpPr>
          <p:cNvPr id="11" name="TextBox 10">
            <a:extLst>
              <a:ext uri="{FF2B5EF4-FFF2-40B4-BE49-F238E27FC236}">
                <a16:creationId xmlns:a16="http://schemas.microsoft.com/office/drawing/2014/main" xmlns="" id="{A82C437F-F3E2-4ECA-801D-4893564B649A}"/>
              </a:ext>
            </a:extLst>
          </p:cNvPr>
          <p:cNvSpPr txBox="1"/>
          <p:nvPr/>
        </p:nvSpPr>
        <p:spPr>
          <a:xfrm>
            <a:off x="5574884" y="3358072"/>
            <a:ext cx="6547261" cy="80021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першого кольору торкається другого кольору</a:t>
            </a:r>
            <a:endParaRPr kumimoji="0" lang="uk-UA" sz="2300" b="1" i="1" u="none" strike="noStrike" kern="0" cap="none" spc="0" normalizeH="0" baseline="0" dirty="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xmlns="" id="{6C013236-CAF3-45CB-9BD3-BC5EF747520C}"/>
              </a:ext>
            </a:extLst>
          </p:cNvPr>
          <p:cNvSpPr txBox="1"/>
          <p:nvPr/>
        </p:nvSpPr>
        <p:spPr>
          <a:xfrm>
            <a:off x="5574883" y="4373660"/>
            <a:ext cx="6547261" cy="115416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на клавіатурі </a:t>
            </a:r>
            <a:r>
              <a:rPr lang="uk-UA" sz="2300" b="1" i="1" kern="0" dirty="0" err="1">
                <a:solidFill>
                  <a:srgbClr val="FFFFFF"/>
                </a:solidFill>
              </a:rPr>
              <a:t>натиснуто</a:t>
            </a:r>
            <a:r>
              <a:rPr lang="uk-UA" sz="2300" b="1" i="1" kern="0" dirty="0">
                <a:solidFill>
                  <a:srgbClr val="FFFFFF"/>
                </a:solidFill>
              </a:rPr>
              <a:t> вказану клавішу, назва якої обирається зі списку</a:t>
            </a:r>
          </a:p>
        </p:txBody>
      </p:sp>
      <p:sp>
        <p:nvSpPr>
          <p:cNvPr id="13" name="TextBox 12">
            <a:extLst>
              <a:ext uri="{FF2B5EF4-FFF2-40B4-BE49-F238E27FC236}">
                <a16:creationId xmlns:a16="http://schemas.microsoft.com/office/drawing/2014/main" xmlns="" id="{B26F99C5-0738-4AED-87C4-930C92D8460C}"/>
              </a:ext>
            </a:extLst>
          </p:cNvPr>
          <p:cNvSpPr txBox="1"/>
          <p:nvPr/>
        </p:nvSpPr>
        <p:spPr>
          <a:xfrm>
            <a:off x="72008" y="1199818"/>
            <a:ext cx="5316069"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Блоки групи Датчики</a:t>
            </a:r>
            <a:endParaRPr lang="uk-UA" sz="3200" b="1" i="1" kern="0" dirty="0">
              <a:solidFill>
                <a:srgbClr val="FFFF00"/>
              </a:solidFill>
            </a:endParaRPr>
          </a:p>
        </p:txBody>
      </p:sp>
      <p:sp>
        <p:nvSpPr>
          <p:cNvPr id="14" name="TextBox 13">
            <a:extLst>
              <a:ext uri="{FF2B5EF4-FFF2-40B4-BE49-F238E27FC236}">
                <a16:creationId xmlns:a16="http://schemas.microsoft.com/office/drawing/2014/main" xmlns="" id="{C4C6F061-337C-44E0-BDAC-13BB3448FCE7}"/>
              </a:ext>
            </a:extLst>
          </p:cNvPr>
          <p:cNvSpPr txBox="1"/>
          <p:nvPr/>
        </p:nvSpPr>
        <p:spPr>
          <a:xfrm>
            <a:off x="5574890" y="1199818"/>
            <a:ext cx="654726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15" name="TextBox 14">
            <a:extLst>
              <a:ext uri="{FF2B5EF4-FFF2-40B4-BE49-F238E27FC236}">
                <a16:creationId xmlns:a16="http://schemas.microsoft.com/office/drawing/2014/main" xmlns="" id="{DF70A7DE-22EF-4583-BFB3-4F5FC2E37851}"/>
              </a:ext>
            </a:extLst>
          </p:cNvPr>
          <p:cNvSpPr txBox="1"/>
          <p:nvPr/>
        </p:nvSpPr>
        <p:spPr>
          <a:xfrm>
            <a:off x="5574883" y="5747602"/>
            <a:ext cx="6547261" cy="80021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об'єкта, назва якого обирається зі списку</a:t>
            </a:r>
          </a:p>
        </p:txBody>
      </p:sp>
      <p:pic>
        <p:nvPicPr>
          <p:cNvPr id="16" name="Рисунок 15">
            <a:extLst>
              <a:ext uri="{FF2B5EF4-FFF2-40B4-BE49-F238E27FC236}">
                <a16:creationId xmlns:a16="http://schemas.microsoft.com/office/drawing/2014/main" xmlns="" id="{2D8114A7-F3CC-4686-BF19-D58E8A6E1C61}"/>
              </a:ext>
            </a:extLst>
          </p:cNvPr>
          <p:cNvPicPr>
            <a:picLocks noChangeAspect="1"/>
          </p:cNvPicPr>
          <p:nvPr/>
        </p:nvPicPr>
        <p:blipFill>
          <a:blip r:embed="rId6"/>
          <a:stretch>
            <a:fillRect/>
          </a:stretch>
        </p:blipFill>
        <p:spPr>
          <a:xfrm>
            <a:off x="393377" y="3522942"/>
            <a:ext cx="4673330" cy="781133"/>
          </a:xfrm>
          <a:prstGeom prst="rect">
            <a:avLst/>
          </a:prstGeom>
        </p:spPr>
      </p:pic>
      <p:pic>
        <p:nvPicPr>
          <p:cNvPr id="17" name="Рисунок 16">
            <a:extLst>
              <a:ext uri="{FF2B5EF4-FFF2-40B4-BE49-F238E27FC236}">
                <a16:creationId xmlns:a16="http://schemas.microsoft.com/office/drawing/2014/main" xmlns="" id="{D410CB49-C4F3-4D9A-A55C-641648794419}"/>
              </a:ext>
            </a:extLst>
          </p:cNvPr>
          <p:cNvPicPr>
            <a:picLocks noChangeAspect="1"/>
          </p:cNvPicPr>
          <p:nvPr/>
        </p:nvPicPr>
        <p:blipFill>
          <a:blip r:embed="rId7"/>
          <a:stretch>
            <a:fillRect/>
          </a:stretch>
        </p:blipFill>
        <p:spPr>
          <a:xfrm>
            <a:off x="84199" y="5792490"/>
            <a:ext cx="5316069" cy="710442"/>
          </a:xfrm>
          <a:prstGeom prst="rect">
            <a:avLst/>
          </a:prstGeom>
        </p:spPr>
      </p:pic>
    </p:spTree>
    <p:extLst>
      <p:ext uri="{BB962C8B-B14F-4D97-AF65-F5344CB8AC3E}">
        <p14:creationId xmlns:p14="http://schemas.microsoft.com/office/powerpoint/2010/main" val="879169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1000"/>
                                        <p:tgtEl>
                                          <p:spTgt spid="12"/>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6F0CA58E-327D-4ABB-8C2A-546D26D39D39}"/>
              </a:ext>
            </a:extLst>
          </p:cNvPr>
          <p:cNvSpPr txBox="1"/>
          <p:nvPr/>
        </p:nvSpPr>
        <p:spPr>
          <a:xfrm>
            <a:off x="72010" y="2998576"/>
            <a:ext cx="5972330" cy="138499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Доторкається вказівник миші або</a:t>
            </a:r>
          </a:p>
          <a:p>
            <a:pPr lvl="0" indent="457200" algn="just" fontAlgn="base">
              <a:spcBef>
                <a:spcPct val="0"/>
              </a:spcBef>
              <a:spcAft>
                <a:spcPct val="0"/>
              </a:spcAft>
              <a:defRPr/>
            </a:pPr>
            <a:r>
              <a:rPr lang="uk-UA" sz="2800" b="1" i="1" kern="0" dirty="0">
                <a:solidFill>
                  <a:srgbClr val="FFFFFF"/>
                </a:solidFill>
              </a:rPr>
              <a:t>Доторкається межа.</a:t>
            </a:r>
          </a:p>
        </p:txBody>
      </p:sp>
      <p:sp>
        <p:nvSpPr>
          <p:cNvPr id="7" name="Прямокутник 6">
            <a:extLst>
              <a:ext uri="{FF2B5EF4-FFF2-40B4-BE49-F238E27FC236}">
                <a16:creationId xmlns:a16="http://schemas.microsoft.com/office/drawing/2014/main" xmlns="" id="{E878DBBE-4377-465D-B6F0-99B6046239C6}"/>
              </a:ext>
            </a:extLst>
          </p:cNvPr>
          <p:cNvSpPr/>
          <p:nvPr/>
        </p:nvSpPr>
        <p:spPr>
          <a:xfrm>
            <a:off x="72008"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Наприклад, якщо в проекті використано один об'єкт, команда для запису умови </a:t>
            </a:r>
            <a:r>
              <a:rPr lang="uk-UA" sz="2400" b="1" i="1" kern="0" dirty="0">
                <a:solidFill>
                  <a:srgbClr val="FFFF00"/>
                </a:solidFill>
              </a:rPr>
              <a:t>Доторкається</a:t>
            </a:r>
            <a:r>
              <a:rPr lang="uk-UA" sz="2400" b="1" i="1" kern="0" dirty="0">
                <a:solidFill>
                  <a:srgbClr val="FFFFFF"/>
                </a:solidFill>
              </a:rPr>
              <a:t> може мати вигляд</a:t>
            </a:r>
            <a:endParaRPr lang="uk-UA" sz="2600" b="1" i="1" kern="0" dirty="0">
              <a:solidFill>
                <a:srgbClr val="FFFFFF"/>
              </a:solidFill>
            </a:endParaRPr>
          </a:p>
        </p:txBody>
      </p:sp>
      <p:sp>
        <p:nvSpPr>
          <p:cNvPr id="8" name="Прямокутник 7">
            <a:extLst>
              <a:ext uri="{FF2B5EF4-FFF2-40B4-BE49-F238E27FC236}">
                <a16:creationId xmlns:a16="http://schemas.microsoft.com/office/drawing/2014/main" xmlns="" id="{10F427AB-4787-408B-9FFF-60A14D8526F0}"/>
              </a:ext>
            </a:extLst>
          </p:cNvPr>
          <p:cNvSpPr/>
          <p:nvPr/>
        </p:nvSpPr>
        <p:spPr>
          <a:xfrm>
            <a:off x="6149820"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Якщо ж у проекті є декілька об'єктів, тоді їх імена додаються у список Доторкається</a:t>
            </a:r>
            <a:endParaRPr lang="uk-UA" sz="2600" b="1" i="1" kern="0" dirty="0">
              <a:solidFill>
                <a:srgbClr val="FFFFFF"/>
              </a:solidFill>
            </a:endParaRPr>
          </a:p>
        </p:txBody>
      </p:sp>
      <p:pic>
        <p:nvPicPr>
          <p:cNvPr id="9" name="Рисунок 8">
            <a:extLst>
              <a:ext uri="{FF2B5EF4-FFF2-40B4-BE49-F238E27FC236}">
                <a16:creationId xmlns:a16="http://schemas.microsoft.com/office/drawing/2014/main" xmlns="" id="{0CE97B39-F8B6-4E95-B397-C827AFF5C9E5}"/>
              </a:ext>
            </a:extLst>
          </p:cNvPr>
          <p:cNvPicPr>
            <a:picLocks noChangeAspect="1"/>
          </p:cNvPicPr>
          <p:nvPr/>
        </p:nvPicPr>
        <p:blipFill>
          <a:blip r:embed="rId3"/>
          <a:stretch>
            <a:fillRect/>
          </a:stretch>
        </p:blipFill>
        <p:spPr>
          <a:xfrm>
            <a:off x="72008" y="4491461"/>
            <a:ext cx="5972332" cy="2002419"/>
          </a:xfrm>
          <a:prstGeom prst="rect">
            <a:avLst/>
          </a:prstGeom>
        </p:spPr>
      </p:pic>
      <p:pic>
        <p:nvPicPr>
          <p:cNvPr id="10" name="Рисунок 9">
            <a:extLst>
              <a:ext uri="{FF2B5EF4-FFF2-40B4-BE49-F238E27FC236}">
                <a16:creationId xmlns:a16="http://schemas.microsoft.com/office/drawing/2014/main" xmlns="" id="{4E934B92-C80C-4BE9-B78C-DD242F997D5D}"/>
              </a:ext>
            </a:extLst>
          </p:cNvPr>
          <p:cNvPicPr>
            <a:picLocks noChangeAspect="1"/>
          </p:cNvPicPr>
          <p:nvPr/>
        </p:nvPicPr>
        <p:blipFill>
          <a:blip r:embed="rId4"/>
          <a:stretch>
            <a:fillRect/>
          </a:stretch>
        </p:blipFill>
        <p:spPr>
          <a:xfrm>
            <a:off x="6149820" y="3037903"/>
            <a:ext cx="5972332" cy="2647889"/>
          </a:xfrm>
          <a:prstGeom prst="rect">
            <a:avLst/>
          </a:prstGeom>
        </p:spPr>
      </p:pic>
    </p:spTree>
    <p:extLst>
      <p:ext uri="{BB962C8B-B14F-4D97-AF65-F5344CB8AC3E}">
        <p14:creationId xmlns:p14="http://schemas.microsoft.com/office/powerpoint/2010/main" val="1850963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11BC5F57-5E8B-4DD4-B735-98072A924B3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зміни кольору в умовах клацають на квадраті з кольором, тоді вказівник миші набуває вигляду руки, якою можна «обрати» потрібний колір на сцені чи об'єкті.</a:t>
            </a:r>
          </a:p>
        </p:txBody>
      </p:sp>
      <p:pic>
        <p:nvPicPr>
          <p:cNvPr id="7" name="Рисунок 6">
            <a:extLst>
              <a:ext uri="{FF2B5EF4-FFF2-40B4-BE49-F238E27FC236}">
                <a16:creationId xmlns:a16="http://schemas.microsoft.com/office/drawing/2014/main" xmlns="" id="{EDEA1F54-9AFC-452E-ADE1-FC9BA80C4AE7}"/>
              </a:ext>
            </a:extLst>
          </p:cNvPr>
          <p:cNvPicPr>
            <a:picLocks noChangeAspect="1"/>
          </p:cNvPicPr>
          <p:nvPr/>
        </p:nvPicPr>
        <p:blipFill rotWithShape="1">
          <a:blip r:embed="rId3"/>
          <a:srcRect b="34869"/>
          <a:stretch/>
        </p:blipFill>
        <p:spPr>
          <a:xfrm>
            <a:off x="1849049" y="3094390"/>
            <a:ext cx="8496060" cy="3237656"/>
          </a:xfrm>
          <a:prstGeom prst="rect">
            <a:avLst/>
          </a:prstGeom>
          <a:ln>
            <a:noFill/>
          </a:ln>
          <a:effectLst>
            <a:outerShdw blurRad="292100" dist="139700" dir="2700000" algn="tl" rotWithShape="0">
              <a:srgbClr val="333333">
                <a:alpha val="65000"/>
              </a:srgbClr>
            </a:outerShdw>
          </a:effectLst>
        </p:spPr>
      </p:pic>
      <p:sp>
        <p:nvSpPr>
          <p:cNvPr id="8" name="Прямокутник 7">
            <a:extLst>
              <a:ext uri="{FF2B5EF4-FFF2-40B4-BE49-F238E27FC236}">
                <a16:creationId xmlns:a16="http://schemas.microsoft.com/office/drawing/2014/main" xmlns="" id="{79E7E336-A36F-4DBB-9261-96A5BB58C760}"/>
              </a:ext>
            </a:extLst>
          </p:cNvPr>
          <p:cNvSpPr/>
          <p:nvPr/>
        </p:nvSpPr>
        <p:spPr>
          <a:xfrm>
            <a:off x="8966200" y="4185920"/>
            <a:ext cx="510746" cy="538480"/>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a:extLst>
              <a:ext uri="{FF2B5EF4-FFF2-40B4-BE49-F238E27FC236}">
                <a16:creationId xmlns:a16="http://schemas.microsoft.com/office/drawing/2014/main" xmlns="" id="{60CEAACD-8F23-480A-B065-B592719EC1E4}"/>
              </a:ext>
            </a:extLst>
          </p:cNvPr>
          <p:cNvSpPr/>
          <p:nvPr/>
        </p:nvSpPr>
        <p:spPr>
          <a:xfrm rot="18900000">
            <a:off x="9172479" y="353725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471479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250"/>
                                        <p:tgtEl>
                                          <p:spTgt spid="8"/>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696E566-FB2E-4F78-B048-8890C9D54B33}"/>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Складені умови, які використовують сполучники </a:t>
            </a:r>
            <a:r>
              <a:rPr lang="uk-UA" sz="2800" b="1" i="1" kern="0" dirty="0">
                <a:solidFill>
                  <a:srgbClr val="FFFF00"/>
                </a:solidFill>
              </a:rPr>
              <a:t>І</a:t>
            </a:r>
            <a:r>
              <a:rPr lang="uk-UA" sz="2800" b="1" i="1" kern="0" dirty="0">
                <a:solidFill>
                  <a:srgbClr val="FFFFFF"/>
                </a:solidFill>
              </a:rPr>
              <a:t>, </a:t>
            </a:r>
            <a:r>
              <a:rPr lang="uk-UA" sz="2800" b="1" i="1" kern="0" dirty="0">
                <a:solidFill>
                  <a:srgbClr val="FFFF00"/>
                </a:solidFill>
              </a:rPr>
              <a:t>АБО</a:t>
            </a:r>
            <a:r>
              <a:rPr lang="uk-UA" sz="2800" b="1" i="1" kern="0" dirty="0">
                <a:solidFill>
                  <a:srgbClr val="FFFFFF"/>
                </a:solidFill>
              </a:rPr>
              <a:t>, </a:t>
            </a:r>
            <a:r>
              <a:rPr lang="uk-UA" sz="2800" b="1" i="1" kern="0" dirty="0">
                <a:solidFill>
                  <a:srgbClr val="FFFF00"/>
                </a:solidFill>
              </a:rPr>
              <a:t>НЕ</a:t>
            </a:r>
            <a:r>
              <a:rPr lang="uk-UA" sz="2800" b="1" i="1" kern="0" dirty="0">
                <a:solidFill>
                  <a:srgbClr val="FFFFFF"/>
                </a:solidFill>
              </a:rPr>
              <a:t>, у середовищі </a:t>
            </a:r>
            <a:r>
              <a:rPr lang="uk-UA" sz="2800" b="1" i="1" kern="0" dirty="0" err="1">
                <a:solidFill>
                  <a:srgbClr val="FFFF00"/>
                </a:solidFill>
              </a:rPr>
              <a:t>Скретч</a:t>
            </a:r>
            <a:r>
              <a:rPr lang="uk-UA" sz="2800" b="1" i="1" kern="0" dirty="0">
                <a:solidFill>
                  <a:srgbClr val="FFFF00"/>
                </a:solidFill>
              </a:rPr>
              <a:t> </a:t>
            </a:r>
            <a:r>
              <a:rPr lang="uk-UA" sz="2800" b="1" i="1" kern="0" dirty="0">
                <a:solidFill>
                  <a:srgbClr val="FFFFFF"/>
                </a:solidFill>
              </a:rPr>
              <a:t>можна описати за допомогою блоків:</a:t>
            </a:r>
          </a:p>
        </p:txBody>
      </p:sp>
      <p:sp>
        <p:nvSpPr>
          <p:cNvPr id="7" name="TextBox 6">
            <a:extLst>
              <a:ext uri="{FF2B5EF4-FFF2-40B4-BE49-F238E27FC236}">
                <a16:creationId xmlns:a16="http://schemas.microsoft.com/office/drawing/2014/main" xmlns="" id="{FC547080-CDC5-47A6-BD43-486B9DB6BBFE}"/>
              </a:ext>
            </a:extLst>
          </p:cNvPr>
          <p:cNvSpPr txBox="1"/>
          <p:nvPr/>
        </p:nvSpPr>
        <p:spPr>
          <a:xfrm>
            <a:off x="73506" y="3556482"/>
            <a:ext cx="12048644"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із групи </a:t>
            </a:r>
            <a:r>
              <a:rPr kumimoji="0" lang="uk-UA" sz="2800" b="1" i="1" u="none" strike="noStrike" kern="0" cap="none" spc="0" normalizeH="0" baseline="0" noProof="0" dirty="0">
                <a:ln>
                  <a:noFill/>
                </a:ln>
                <a:solidFill>
                  <a:srgbClr val="FFFF00"/>
                </a:solidFill>
                <a:effectLst/>
                <a:uLnTx/>
                <a:uFillTx/>
                <a:latin typeface="Verdana"/>
                <a:ea typeface="+mn-ea"/>
                <a:cs typeface="+mn-cs"/>
              </a:rPr>
              <a:t>Оператори</a:t>
            </a:r>
            <a:r>
              <a:rPr kumimoji="0" lang="uk-UA" sz="2800" b="1" i="1" u="none" strike="noStrike" kern="0" cap="none" spc="0" normalizeH="0" baseline="0" noProof="0" dirty="0">
                <a:ln>
                  <a:noFill/>
                </a:ln>
                <a:solidFill>
                  <a:srgbClr val="FFFFFF"/>
                </a:solidFill>
                <a:effectLst/>
                <a:uLnTx/>
                <a:uFillTx/>
                <a:latin typeface="Verdana"/>
                <a:ea typeface="+mn-ea"/>
                <a:cs typeface="+mn-cs"/>
              </a:rPr>
              <a:t>. </a:t>
            </a:r>
          </a:p>
        </p:txBody>
      </p:sp>
      <p:pic>
        <p:nvPicPr>
          <p:cNvPr id="8" name="Рисунок 7">
            <a:extLst>
              <a:ext uri="{FF2B5EF4-FFF2-40B4-BE49-F238E27FC236}">
                <a16:creationId xmlns:a16="http://schemas.microsoft.com/office/drawing/2014/main" xmlns="" id="{64ED7FBD-E52A-4DEA-9925-1882B87E8FF4}"/>
              </a:ext>
            </a:extLst>
          </p:cNvPr>
          <p:cNvPicPr>
            <a:picLocks noChangeAspect="1"/>
          </p:cNvPicPr>
          <p:nvPr/>
        </p:nvPicPr>
        <p:blipFill>
          <a:blip r:embed="rId3"/>
          <a:stretch>
            <a:fillRect/>
          </a:stretch>
        </p:blipFill>
        <p:spPr>
          <a:xfrm>
            <a:off x="1546188" y="2672086"/>
            <a:ext cx="2721144" cy="860927"/>
          </a:xfrm>
          <a:prstGeom prst="rect">
            <a:avLst/>
          </a:prstGeom>
        </p:spPr>
      </p:pic>
      <p:pic>
        <p:nvPicPr>
          <p:cNvPr id="9" name="Рисунок 8">
            <a:extLst>
              <a:ext uri="{FF2B5EF4-FFF2-40B4-BE49-F238E27FC236}">
                <a16:creationId xmlns:a16="http://schemas.microsoft.com/office/drawing/2014/main" xmlns="" id="{84467F4F-6D53-46B2-9CD6-70401633EB73}"/>
              </a:ext>
            </a:extLst>
          </p:cNvPr>
          <p:cNvPicPr>
            <a:picLocks noChangeAspect="1"/>
          </p:cNvPicPr>
          <p:nvPr/>
        </p:nvPicPr>
        <p:blipFill>
          <a:blip r:embed="rId4"/>
          <a:stretch>
            <a:fillRect/>
          </a:stretch>
        </p:blipFill>
        <p:spPr>
          <a:xfrm>
            <a:off x="4574142" y="2672086"/>
            <a:ext cx="3289971" cy="860927"/>
          </a:xfrm>
          <a:prstGeom prst="rect">
            <a:avLst/>
          </a:prstGeom>
        </p:spPr>
      </p:pic>
      <p:pic>
        <p:nvPicPr>
          <p:cNvPr id="10" name="Рисунок 9">
            <a:extLst>
              <a:ext uri="{FF2B5EF4-FFF2-40B4-BE49-F238E27FC236}">
                <a16:creationId xmlns:a16="http://schemas.microsoft.com/office/drawing/2014/main" xmlns="" id="{6BBCC145-0A38-4D3F-90A9-F68C267A3190}"/>
              </a:ext>
            </a:extLst>
          </p:cNvPr>
          <p:cNvPicPr>
            <a:picLocks noChangeAspect="1"/>
          </p:cNvPicPr>
          <p:nvPr/>
        </p:nvPicPr>
        <p:blipFill>
          <a:blip r:embed="rId5"/>
          <a:stretch>
            <a:fillRect/>
          </a:stretch>
        </p:blipFill>
        <p:spPr>
          <a:xfrm>
            <a:off x="8170923" y="2672086"/>
            <a:ext cx="2259934" cy="876301"/>
          </a:xfrm>
          <a:prstGeom prst="rect">
            <a:avLst/>
          </a:prstGeom>
        </p:spPr>
      </p:pic>
      <p:pic>
        <p:nvPicPr>
          <p:cNvPr id="11" name="Рисунок 10">
            <a:extLst>
              <a:ext uri="{FF2B5EF4-FFF2-40B4-BE49-F238E27FC236}">
                <a16:creationId xmlns:a16="http://schemas.microsoft.com/office/drawing/2014/main" xmlns="" id="{F759B235-D6D1-4179-8439-E602011E14C9}"/>
              </a:ext>
            </a:extLst>
          </p:cNvPr>
          <p:cNvPicPr>
            <a:picLocks noChangeAspect="1"/>
          </p:cNvPicPr>
          <p:nvPr/>
        </p:nvPicPr>
        <p:blipFill rotWithShape="1">
          <a:blip r:embed="rId6"/>
          <a:srcRect l="59597" t="15719"/>
          <a:stretch/>
        </p:blipFill>
        <p:spPr>
          <a:xfrm>
            <a:off x="3756146" y="4178709"/>
            <a:ext cx="4925962" cy="2460760"/>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xmlns="" id="{21BA83C4-8128-4E40-92D1-F30A9213EB03}"/>
              </a:ext>
            </a:extLst>
          </p:cNvPr>
          <p:cNvSpPr/>
          <p:nvPr/>
        </p:nvSpPr>
        <p:spPr>
          <a:xfrm>
            <a:off x="6880633" y="5858936"/>
            <a:ext cx="1656184" cy="37142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xmlns="" id="{A126270D-5E7D-48B3-A639-C062A8B82C89}"/>
              </a:ext>
            </a:extLst>
          </p:cNvPr>
          <p:cNvSpPr/>
          <p:nvPr/>
        </p:nvSpPr>
        <p:spPr>
          <a:xfrm rot="18900000">
            <a:off x="7769128" y="5185927"/>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0411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Effect transition="in" filter="fade">
                                      <p:cBhvr>
                                        <p:cTn id="25" dur="1000"/>
                                        <p:tgtEl>
                                          <p:spTgt spid="10"/>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par>
                          <p:cTn id="36" fill="hold">
                            <p:stCondLst>
                              <p:cond delay="6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250"/>
                                        <p:tgtEl>
                                          <p:spTgt spid="12"/>
                                        </p:tgtEl>
                                      </p:cBhvr>
                                    </p:animEffect>
                                  </p:childTnLst>
                                </p:cTn>
                              </p:par>
                            </p:childTnLst>
                          </p:cTn>
                        </p:par>
                        <p:par>
                          <p:cTn id="40" fill="hold">
                            <p:stCondLst>
                              <p:cond delay="825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E09F46D3-8A26-4BE8-9575-055542911261}"/>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в алгоритмі в середовищі </a:t>
            </a:r>
            <a:r>
              <a:rPr lang="uk-UA" sz="2800" b="1" i="1" kern="0" dirty="0" err="1">
                <a:solidFill>
                  <a:srgbClr val="FFFFFF"/>
                </a:solidFill>
              </a:rPr>
              <a:t>Скретч</a:t>
            </a:r>
            <a:r>
              <a:rPr lang="uk-UA" sz="2800" b="1" i="1" kern="0" dirty="0">
                <a:solidFill>
                  <a:srgbClr val="FFFFFF"/>
                </a:solidFill>
              </a:rPr>
              <a:t>, виконавцями якого є </a:t>
            </a:r>
            <a:r>
              <a:rPr lang="uk-UA" sz="2800" b="1" i="1" kern="0" dirty="0" err="1">
                <a:solidFill>
                  <a:srgbClr val="FFFF00"/>
                </a:solidFill>
              </a:rPr>
              <a:t>Спрайт</a:t>
            </a:r>
            <a:r>
              <a:rPr lang="uk-UA" sz="2800" b="1" i="1" kern="0" dirty="0">
                <a:solidFill>
                  <a:srgbClr val="FFFF00"/>
                </a:solidFill>
              </a:rPr>
              <a:t> 1</a:t>
            </a:r>
            <a:r>
              <a:rPr lang="uk-UA" sz="2800" b="1" i="1" kern="0" dirty="0">
                <a:solidFill>
                  <a:srgbClr val="FFFFFF"/>
                </a:solidFill>
              </a:rPr>
              <a:t> та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умову</a:t>
            </a:r>
          </a:p>
        </p:txBody>
      </p:sp>
      <p:sp>
        <p:nvSpPr>
          <p:cNvPr id="7" name="TextBox 6">
            <a:extLst>
              <a:ext uri="{FF2B5EF4-FFF2-40B4-BE49-F238E27FC236}">
                <a16:creationId xmlns:a16="http://schemas.microsoft.com/office/drawing/2014/main" xmlns="" id="{B82A9CE5-6236-40E1-9FD8-2AA223A1C7DE}"/>
              </a:ext>
            </a:extLst>
          </p:cNvPr>
          <p:cNvSpPr txBox="1"/>
          <p:nvPr/>
        </p:nvSpPr>
        <p:spPr>
          <a:xfrm>
            <a:off x="72008" y="2257664"/>
            <a:ext cx="12050142" cy="120032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якщо </a:t>
            </a:r>
            <a:r>
              <a:rPr lang="uk-UA" sz="3600" b="1" i="1" kern="0" dirty="0" err="1">
                <a:solidFill>
                  <a:srgbClr val="FFFFFF"/>
                </a:solidFill>
              </a:rPr>
              <a:t>Спрайт</a:t>
            </a:r>
            <a:r>
              <a:rPr lang="uk-UA" sz="3600" b="1" i="1" kern="0" dirty="0">
                <a:solidFill>
                  <a:srgbClr val="FFFFFF"/>
                </a:solidFill>
              </a:rPr>
              <a:t> 1 доторкається до </a:t>
            </a:r>
            <a:r>
              <a:rPr lang="uk-UA" sz="3600" b="1" i="1" kern="0" dirty="0" err="1">
                <a:solidFill>
                  <a:srgbClr val="FFFFFF"/>
                </a:solidFill>
              </a:rPr>
              <a:t>Спрайта</a:t>
            </a:r>
            <a:r>
              <a:rPr lang="uk-UA" sz="3600" b="1" i="1" kern="0" dirty="0">
                <a:solidFill>
                  <a:srgbClr val="FFFFFF"/>
                </a:solidFill>
              </a:rPr>
              <a:t> 2 або доторкається межі вікна</a:t>
            </a:r>
          </a:p>
        </p:txBody>
      </p:sp>
      <p:sp>
        <p:nvSpPr>
          <p:cNvPr id="8" name="TextBox 7">
            <a:extLst>
              <a:ext uri="{FF2B5EF4-FFF2-40B4-BE49-F238E27FC236}">
                <a16:creationId xmlns:a16="http://schemas.microsoft.com/office/drawing/2014/main" xmlns="" id="{337B33A8-F422-461A-BCE8-738F1755705F}"/>
              </a:ext>
            </a:extLst>
          </p:cNvPr>
          <p:cNvSpPr txBox="1"/>
          <p:nvPr/>
        </p:nvSpPr>
        <p:spPr>
          <a:xfrm>
            <a:off x="72008" y="3564787"/>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Можна подати у такому вигляді:</a:t>
            </a:r>
          </a:p>
        </p:txBody>
      </p:sp>
      <p:pic>
        <p:nvPicPr>
          <p:cNvPr id="9" name="Рисунок 8">
            <a:extLst>
              <a:ext uri="{FF2B5EF4-FFF2-40B4-BE49-F238E27FC236}">
                <a16:creationId xmlns:a16="http://schemas.microsoft.com/office/drawing/2014/main" xmlns="" id="{4BEE2514-0976-4DF9-A598-FB2BDF33A1D6}"/>
              </a:ext>
            </a:extLst>
          </p:cNvPr>
          <p:cNvPicPr>
            <a:picLocks noChangeAspect="1"/>
          </p:cNvPicPr>
          <p:nvPr/>
        </p:nvPicPr>
        <p:blipFill>
          <a:blip r:embed="rId3"/>
          <a:stretch>
            <a:fillRect/>
          </a:stretch>
        </p:blipFill>
        <p:spPr>
          <a:xfrm>
            <a:off x="72008" y="4194801"/>
            <a:ext cx="12050142" cy="1083875"/>
          </a:xfrm>
          <a:prstGeom prst="rect">
            <a:avLst/>
          </a:prstGeom>
        </p:spPr>
      </p:pic>
      <p:sp>
        <p:nvSpPr>
          <p:cNvPr id="10" name="TextBox 9">
            <a:extLst>
              <a:ext uri="{FF2B5EF4-FFF2-40B4-BE49-F238E27FC236}">
                <a16:creationId xmlns:a16="http://schemas.microsoft.com/office/drawing/2014/main" xmlns="" id="{04E00EA0-A7FF-4137-89DD-0CB787E09353}"/>
              </a:ext>
            </a:extLst>
          </p:cNvPr>
          <p:cNvSpPr txBox="1"/>
          <p:nvPr/>
        </p:nvSpPr>
        <p:spPr>
          <a:xfrm>
            <a:off x="72008" y="5385470"/>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Така умова є істинною, якщо </a:t>
            </a:r>
            <a:r>
              <a:rPr lang="uk-UA" sz="2800" b="1" i="1" kern="0" dirty="0" err="1">
                <a:solidFill>
                  <a:srgbClr val="FFFFFF"/>
                </a:solidFill>
              </a:rPr>
              <a:t>Спрайт</a:t>
            </a:r>
            <a:r>
              <a:rPr lang="uk-UA" sz="2800" b="1" i="1" kern="0" dirty="0">
                <a:solidFill>
                  <a:srgbClr val="FFFFFF"/>
                </a:solidFill>
              </a:rPr>
              <a:t> 1 доторкається до одного з визначених об'єктів: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чи </a:t>
            </a:r>
            <a:r>
              <a:rPr lang="uk-UA" sz="2800" b="1" i="1" kern="0" dirty="0">
                <a:solidFill>
                  <a:srgbClr val="FFFF00"/>
                </a:solidFill>
              </a:rPr>
              <a:t>Межа</a:t>
            </a:r>
            <a:r>
              <a:rPr lang="uk-UA" sz="2800" b="1" i="1" kern="0" dirty="0">
                <a:solidFill>
                  <a:srgbClr val="FFFFFF"/>
                </a:solidFill>
              </a:rPr>
              <a:t>.</a:t>
            </a:r>
          </a:p>
        </p:txBody>
      </p:sp>
    </p:spTree>
    <p:extLst>
      <p:ext uri="{BB962C8B-B14F-4D97-AF65-F5344CB8AC3E}">
        <p14:creationId xmlns:p14="http://schemas.microsoft.com/office/powerpoint/2010/main" val="4189721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6A5AB970-9354-4090-B9AE-687215A60F1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значення параметрів деяких команд у процесі виконання програми можна задати випадковою величиною. Ти вже використовував команду переміщення, параметром якої була випадкова позиція на сцені:</a:t>
            </a:r>
          </a:p>
        </p:txBody>
      </p:sp>
      <p:pic>
        <p:nvPicPr>
          <p:cNvPr id="7" name="Рисунок 6">
            <a:extLst>
              <a:ext uri="{FF2B5EF4-FFF2-40B4-BE49-F238E27FC236}">
                <a16:creationId xmlns:a16="http://schemas.microsoft.com/office/drawing/2014/main" xmlns="" id="{F7971C98-A239-402B-9835-AF1FD9AB2B68}"/>
              </a:ext>
            </a:extLst>
          </p:cNvPr>
          <p:cNvPicPr>
            <a:picLocks noChangeAspect="1"/>
          </p:cNvPicPr>
          <p:nvPr/>
        </p:nvPicPr>
        <p:blipFill>
          <a:blip r:embed="rId3"/>
          <a:stretch>
            <a:fillRect/>
          </a:stretch>
        </p:blipFill>
        <p:spPr>
          <a:xfrm>
            <a:off x="1215746" y="3808084"/>
            <a:ext cx="9762665" cy="1553678"/>
          </a:xfrm>
          <a:prstGeom prst="rect">
            <a:avLst/>
          </a:prstGeom>
        </p:spPr>
      </p:pic>
    </p:spTree>
    <p:extLst>
      <p:ext uri="{BB962C8B-B14F-4D97-AF65-F5344CB8AC3E}">
        <p14:creationId xmlns:p14="http://schemas.microsoft.com/office/powerpoint/2010/main" val="2098566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F5648D55-4572-4F09-B441-E939F71A9D9A}"/>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випадкову величину можна отримати, вказавши її найменше та найбільше з можливих значень. Наприклад, команда:</a:t>
            </a:r>
          </a:p>
        </p:txBody>
      </p:sp>
      <p:sp>
        <p:nvSpPr>
          <p:cNvPr id="7" name="TextBox 6">
            <a:extLst>
              <a:ext uri="{FF2B5EF4-FFF2-40B4-BE49-F238E27FC236}">
                <a16:creationId xmlns:a16="http://schemas.microsoft.com/office/drawing/2014/main" xmlns="" id="{45FF1F90-C091-476D-B989-34D983597BF0}"/>
              </a:ext>
            </a:extLst>
          </p:cNvPr>
          <p:cNvSpPr txBox="1"/>
          <p:nvPr/>
        </p:nvSpPr>
        <p:spPr>
          <a:xfrm>
            <a:off x="72008" y="45425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Задає деяке число, значення якого більше за число 1 або дорівнює йому, і менше від числа 10 або дорівнює йому.</a:t>
            </a:r>
          </a:p>
        </p:txBody>
      </p:sp>
      <p:pic>
        <p:nvPicPr>
          <p:cNvPr id="8" name="Рисунок 7">
            <a:extLst>
              <a:ext uri="{FF2B5EF4-FFF2-40B4-BE49-F238E27FC236}">
                <a16:creationId xmlns:a16="http://schemas.microsoft.com/office/drawing/2014/main" xmlns="" id="{F44D07DD-3D9C-4001-B986-F041100353CA}"/>
              </a:ext>
            </a:extLst>
          </p:cNvPr>
          <p:cNvPicPr>
            <a:picLocks noChangeAspect="1"/>
          </p:cNvPicPr>
          <p:nvPr/>
        </p:nvPicPr>
        <p:blipFill>
          <a:blip r:embed="rId3"/>
          <a:stretch>
            <a:fillRect/>
          </a:stretch>
        </p:blipFill>
        <p:spPr>
          <a:xfrm>
            <a:off x="1253162" y="2798156"/>
            <a:ext cx="9687833" cy="1508285"/>
          </a:xfrm>
          <a:prstGeom prst="rect">
            <a:avLst/>
          </a:prstGeom>
        </p:spPr>
      </p:pic>
    </p:spTree>
    <p:extLst>
      <p:ext uri="{BB962C8B-B14F-4D97-AF65-F5344CB8AC3E}">
        <p14:creationId xmlns:p14="http://schemas.microsoft.com/office/powerpoint/2010/main" val="1121368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EF43D1ED-64EC-477F-968B-6DC1BEA1E9AC}"/>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команді,</a:t>
            </a:r>
          </a:p>
        </p:txBody>
      </p:sp>
      <p:pic>
        <p:nvPicPr>
          <p:cNvPr id="7" name="Рисунок 6">
            <a:extLst>
              <a:ext uri="{FF2B5EF4-FFF2-40B4-BE49-F238E27FC236}">
                <a16:creationId xmlns:a16="http://schemas.microsoft.com/office/drawing/2014/main" xmlns="" id="{023B54A5-C4FC-43EE-A02B-D0FE74AAF7C4}"/>
              </a:ext>
            </a:extLst>
          </p:cNvPr>
          <p:cNvPicPr>
            <a:picLocks noChangeAspect="1"/>
          </p:cNvPicPr>
          <p:nvPr/>
        </p:nvPicPr>
        <p:blipFill>
          <a:blip r:embed="rId3"/>
          <a:stretch>
            <a:fillRect/>
          </a:stretch>
        </p:blipFill>
        <p:spPr>
          <a:xfrm>
            <a:off x="3162204" y="1907678"/>
            <a:ext cx="5857911" cy="1197372"/>
          </a:xfrm>
          <a:prstGeom prst="rect">
            <a:avLst/>
          </a:prstGeom>
        </p:spPr>
      </p:pic>
      <p:sp>
        <p:nvSpPr>
          <p:cNvPr id="8" name="TextBox 7">
            <a:extLst>
              <a:ext uri="{FF2B5EF4-FFF2-40B4-BE49-F238E27FC236}">
                <a16:creationId xmlns:a16="http://schemas.microsoft.com/office/drawing/2014/main" xmlns="" id="{F9E947D0-4C05-4A6E-8360-3151A391FF02}"/>
              </a:ext>
            </a:extLst>
          </p:cNvPr>
          <p:cNvSpPr txBox="1"/>
          <p:nvPr/>
        </p:nvSpPr>
        <p:spPr>
          <a:xfrm>
            <a:off x="72008" y="312468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Параметр 10 змінити на випадкове число від 10 до 100, тоді гучність звучання звуку в проекті буде змінено на відповідне значення із вказаного інтервалу.</a:t>
            </a:r>
          </a:p>
        </p:txBody>
      </p:sp>
      <p:pic>
        <p:nvPicPr>
          <p:cNvPr id="9" name="Рисунок 8">
            <a:extLst>
              <a:ext uri="{FF2B5EF4-FFF2-40B4-BE49-F238E27FC236}">
                <a16:creationId xmlns:a16="http://schemas.microsoft.com/office/drawing/2014/main" xmlns="" id="{0DFCDEE2-BCE0-49B5-97B4-DDA596B03DCD}"/>
              </a:ext>
            </a:extLst>
          </p:cNvPr>
          <p:cNvPicPr>
            <a:picLocks noChangeAspect="1"/>
          </p:cNvPicPr>
          <p:nvPr/>
        </p:nvPicPr>
        <p:blipFill>
          <a:blip r:embed="rId4"/>
          <a:stretch>
            <a:fillRect/>
          </a:stretch>
        </p:blipFill>
        <p:spPr>
          <a:xfrm>
            <a:off x="481932" y="4742471"/>
            <a:ext cx="11218453" cy="1271056"/>
          </a:xfrm>
          <a:prstGeom prst="rect">
            <a:avLst/>
          </a:prstGeom>
        </p:spPr>
      </p:pic>
    </p:spTree>
    <p:extLst>
      <p:ext uri="{BB962C8B-B14F-4D97-AF65-F5344CB8AC3E}">
        <p14:creationId xmlns:p14="http://schemas.microsoft.com/office/powerpoint/2010/main" val="3778438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B0A51D0-EE5F-44B2-8BB5-2DC7FC0C97E2}"/>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призупинення виконання програми можна використати порожній цикл з умовою:</a:t>
            </a:r>
          </a:p>
        </p:txBody>
      </p:sp>
      <p:sp>
        <p:nvSpPr>
          <p:cNvPr id="7" name="TextBox 6">
            <a:extLst>
              <a:ext uri="{FF2B5EF4-FFF2-40B4-BE49-F238E27FC236}">
                <a16:creationId xmlns:a16="http://schemas.microsoft.com/office/drawing/2014/main" xmlns="" id="{8EF85D5E-776A-46F9-9A3D-93502666BF9C}"/>
              </a:ext>
            </a:extLst>
          </p:cNvPr>
          <p:cNvSpPr txBox="1"/>
          <p:nvPr/>
        </p:nvSpPr>
        <p:spPr>
          <a:xfrm>
            <a:off x="72008" y="419559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Виконання програми не буде продовжено, доки умова є хибною. Як тільки умова набуде істинного значення, то виконуватимуться наступні блоки програми.</a:t>
            </a:r>
          </a:p>
        </p:txBody>
      </p:sp>
      <p:pic>
        <p:nvPicPr>
          <p:cNvPr id="8" name="Рисунок 7">
            <a:extLst>
              <a:ext uri="{FF2B5EF4-FFF2-40B4-BE49-F238E27FC236}">
                <a16:creationId xmlns:a16="http://schemas.microsoft.com/office/drawing/2014/main" xmlns="" id="{42A78ECE-879D-44E1-AAFA-DD67558EEE52}"/>
              </a:ext>
            </a:extLst>
          </p:cNvPr>
          <p:cNvPicPr>
            <a:picLocks noChangeAspect="1"/>
          </p:cNvPicPr>
          <p:nvPr/>
        </p:nvPicPr>
        <p:blipFill>
          <a:blip r:embed="rId3"/>
          <a:stretch>
            <a:fillRect/>
          </a:stretch>
        </p:blipFill>
        <p:spPr>
          <a:xfrm>
            <a:off x="2721772" y="2326045"/>
            <a:ext cx="6750614" cy="1694378"/>
          </a:xfrm>
          <a:prstGeom prst="rect">
            <a:avLst/>
          </a:prstGeom>
        </p:spPr>
      </p:pic>
    </p:spTree>
    <p:extLst>
      <p:ext uri="{BB962C8B-B14F-4D97-AF65-F5344CB8AC3E}">
        <p14:creationId xmlns:p14="http://schemas.microsoft.com/office/powerpoint/2010/main" val="1168709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C2813C0C-9CC2-4B24-921B-F63F5F78986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у проекті Математика, за допомогою якого користувач учиться розв'язувати приклади, що з'являються на екрані, можна призупинити дію програми, поки не буде введено    правильний    результат, наприклад число 9:</a:t>
            </a:r>
          </a:p>
        </p:txBody>
      </p:sp>
      <p:pic>
        <p:nvPicPr>
          <p:cNvPr id="7" name="Рисунок 6">
            <a:extLst>
              <a:ext uri="{FF2B5EF4-FFF2-40B4-BE49-F238E27FC236}">
                <a16:creationId xmlns:a16="http://schemas.microsoft.com/office/drawing/2014/main" xmlns="" id="{F942052D-01FD-48FB-A022-11FBEE0036D5}"/>
              </a:ext>
            </a:extLst>
          </p:cNvPr>
          <p:cNvPicPr>
            <a:picLocks noChangeAspect="1"/>
          </p:cNvPicPr>
          <p:nvPr/>
        </p:nvPicPr>
        <p:blipFill>
          <a:blip r:embed="rId3"/>
          <a:stretch>
            <a:fillRect/>
          </a:stretch>
        </p:blipFill>
        <p:spPr>
          <a:xfrm>
            <a:off x="428778" y="3768756"/>
            <a:ext cx="11330603" cy="1637370"/>
          </a:xfrm>
          <a:prstGeom prst="rect">
            <a:avLst/>
          </a:prstGeom>
        </p:spPr>
      </p:pic>
    </p:spTree>
    <p:extLst>
      <p:ext uri="{BB962C8B-B14F-4D97-AF65-F5344CB8AC3E}">
        <p14:creationId xmlns:p14="http://schemas.microsoft.com/office/powerpoint/2010/main" val="1014663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Цикли з умовою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graphicFrame>
        <p:nvGraphicFramePr>
          <p:cNvPr id="23" name="Схема 22">
            <a:extLst>
              <a:ext uri="{FF2B5EF4-FFF2-40B4-BE49-F238E27FC236}">
                <a16:creationId xmlns:a16="http://schemas.microsoft.com/office/drawing/2014/main" xmlns="" id="{70C2758A-4764-45D0-8265-9389B7989438}"/>
              </a:ext>
            </a:extLst>
          </p:cNvPr>
          <p:cNvGraphicFramePr/>
          <p:nvPr>
            <p:extLst>
              <p:ext uri="{D42A27DB-BD31-4B8C-83A1-F6EECF244321}">
                <p14:modId xmlns:p14="http://schemas.microsoft.com/office/powerpoint/2010/main" val="2387474132"/>
              </p:ext>
            </p:extLst>
          </p:nvPr>
        </p:nvGraphicFramePr>
        <p:xfrm>
          <a:off x="72008" y="1242392"/>
          <a:ext cx="12050142" cy="5297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382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graphicEl>
                                              <a:dgm id="{FDAEBB61-C5ED-4133-A2F7-DAB9B333103F}"/>
                                            </p:graphicEl>
                                          </p:spTgt>
                                        </p:tgtEl>
                                        <p:attrNameLst>
                                          <p:attrName>style.visibility</p:attrName>
                                        </p:attrNameLst>
                                      </p:cBhvr>
                                      <p:to>
                                        <p:strVal val="visible"/>
                                      </p:to>
                                    </p:set>
                                    <p:animEffect transition="in" filter="wipe(left)">
                                      <p:cBhvr>
                                        <p:cTn id="7" dur="1000"/>
                                        <p:tgtEl>
                                          <p:spTgt spid="23">
                                            <p:graphicEl>
                                              <a:dgm id="{FDAEBB61-C5ED-4133-A2F7-DAB9B333103F}"/>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graphicEl>
                                              <a:dgm id="{025CB6B8-CA2B-431B-8414-06FEB88A9357}"/>
                                            </p:graphicEl>
                                          </p:spTgt>
                                        </p:tgtEl>
                                        <p:attrNameLst>
                                          <p:attrName>style.visibility</p:attrName>
                                        </p:attrNameLst>
                                      </p:cBhvr>
                                      <p:to>
                                        <p:strVal val="visible"/>
                                      </p:to>
                                    </p:set>
                                    <p:animEffect transition="in" filter="wipe(left)">
                                      <p:cBhvr>
                                        <p:cTn id="11" dur="1000"/>
                                        <p:tgtEl>
                                          <p:spTgt spid="23">
                                            <p:graphicEl>
                                              <a:dgm id="{025CB6B8-CA2B-431B-8414-06FEB88A9357}"/>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3">
                                            <p:graphicEl>
                                              <a:dgm id="{79A6FD81-FCF4-4CE0-8871-588E983C05B5}"/>
                                            </p:graphicEl>
                                          </p:spTgt>
                                        </p:tgtEl>
                                        <p:attrNameLst>
                                          <p:attrName>style.visibility</p:attrName>
                                        </p:attrNameLst>
                                      </p:cBhvr>
                                      <p:to>
                                        <p:strVal val="visible"/>
                                      </p:to>
                                    </p:set>
                                    <p:animEffect transition="in" filter="wipe(left)">
                                      <p:cBhvr>
                                        <p:cTn id="15" dur="1000"/>
                                        <p:tgtEl>
                                          <p:spTgt spid="23">
                                            <p:graphicEl>
                                              <a:dgm id="{79A6FD81-FCF4-4CE0-8871-588E983C05B5}"/>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3">
                                            <p:graphicEl>
                                              <a:dgm id="{FAB089FA-E62B-4CA2-81E6-4269C82BD344}"/>
                                            </p:graphicEl>
                                          </p:spTgt>
                                        </p:tgtEl>
                                        <p:attrNameLst>
                                          <p:attrName>style.visibility</p:attrName>
                                        </p:attrNameLst>
                                      </p:cBhvr>
                                      <p:to>
                                        <p:strVal val="visible"/>
                                      </p:to>
                                    </p:set>
                                    <p:animEffect transition="in" filter="wipe(left)">
                                      <p:cBhvr>
                                        <p:cTn id="19" dur="1000"/>
                                        <p:tgtEl>
                                          <p:spTgt spid="23">
                                            <p:graphicEl>
                                              <a:dgm id="{FAB089FA-E62B-4CA2-81E6-4269C82BD3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Цикли з умовою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Розв'яжіть анаграму.</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p:cNvSpPr txBox="1"/>
          <p:nvPr/>
        </p:nvSpPr>
        <p:spPr>
          <a:xfrm>
            <a:off x="1628501"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М</a:t>
            </a:r>
          </a:p>
        </p:txBody>
      </p:sp>
      <p:sp>
        <p:nvSpPr>
          <p:cNvPr id="11" name="TextBox 10"/>
          <p:cNvSpPr txBox="1"/>
          <p:nvPr/>
        </p:nvSpPr>
        <p:spPr>
          <a:xfrm>
            <a:off x="34257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О</a:t>
            </a:r>
          </a:p>
        </p:txBody>
      </p:sp>
      <p:sp>
        <p:nvSpPr>
          <p:cNvPr id="13" name="TextBox 12"/>
          <p:cNvSpPr txBox="1"/>
          <p:nvPr/>
        </p:nvSpPr>
        <p:spPr>
          <a:xfrm>
            <a:off x="52259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У</a:t>
            </a:r>
          </a:p>
        </p:txBody>
      </p:sp>
      <p:sp>
        <p:nvSpPr>
          <p:cNvPr id="14" name="TextBox 13"/>
          <p:cNvSpPr txBox="1"/>
          <p:nvPr/>
        </p:nvSpPr>
        <p:spPr>
          <a:xfrm>
            <a:off x="70261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В</a:t>
            </a:r>
          </a:p>
        </p:txBody>
      </p:sp>
      <p:sp>
        <p:nvSpPr>
          <p:cNvPr id="15" name="TextBox 14"/>
          <p:cNvSpPr txBox="1"/>
          <p:nvPr/>
        </p:nvSpPr>
        <p:spPr>
          <a:xfrm>
            <a:off x="88263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А</a:t>
            </a:r>
          </a:p>
        </p:txBody>
      </p:sp>
      <p:pic>
        <p:nvPicPr>
          <p:cNvPr id="16"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700501" y="5445224"/>
            <a:ext cx="6179706" cy="1328023"/>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7200" b="1" i="1" kern="0" dirty="0">
                <a:solidFill>
                  <a:srgbClr val="FFFFFF"/>
                </a:solidFill>
                <a:cs typeface="Times New Roman" panose="02020603050405020304" pitchFamily="18" charset="0"/>
              </a:rPr>
              <a:t>Умова</a:t>
            </a:r>
          </a:p>
        </p:txBody>
      </p:sp>
    </p:spTree>
    <p:extLst>
      <p:ext uri="{BB962C8B-B14F-4D97-AF65-F5344CB8AC3E}">
        <p14:creationId xmlns:p14="http://schemas.microsoft.com/office/powerpoint/2010/main" val="1689531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a:solidFill>
                  <a:srgbClr val="FFFFFF"/>
                </a:solidFill>
              </a:rPr>
              <a:t>У яких випадках використовують цикли з умовою? Наведи приклади.</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303255"/>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a:solidFill>
                  <a:srgbClr val="002060"/>
                </a:solidFill>
              </a:rPr>
              <a:t>Структуру повторення якого типу можна створити за допомогою команди </a:t>
            </a:r>
            <a:r>
              <a:rPr lang="uk-UA" sz="2800" b="1" i="1" kern="0">
                <a:solidFill>
                  <a:srgbClr val="FF0000"/>
                </a:solidFill>
              </a:rPr>
              <a:t>Повторити поки не</a:t>
            </a:r>
            <a:r>
              <a:rPr lang="uk-UA" sz="2800" b="1" i="1" kern="0">
                <a:solidFill>
                  <a:srgbClr val="002060"/>
                </a:solidFill>
              </a:rPr>
              <a:t>?</a:t>
            </a:r>
          </a:p>
        </p:txBody>
      </p:sp>
      <p:sp>
        <p:nvSpPr>
          <p:cNvPr id="32" name="TextBox 31"/>
          <p:cNvSpPr txBox="1"/>
          <p:nvPr/>
        </p:nvSpPr>
        <p:spPr>
          <a:xfrm>
            <a:off x="72008" y="3410418"/>
            <a:ext cx="12050142"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a:solidFill>
                  <a:srgbClr val="FFFFFF"/>
                </a:solidFill>
              </a:rPr>
              <a:t>Чим відрізняється команда циклу </a:t>
            </a:r>
            <a:r>
              <a:rPr lang="uk-UA" sz="2800" b="1" i="1" kern="0">
                <a:solidFill>
                  <a:srgbClr val="FFFF00"/>
                </a:solidFill>
              </a:rPr>
              <a:t>Повторити поки не </a:t>
            </a:r>
            <a:r>
              <a:rPr lang="uk-UA" sz="2800" b="1" i="1" kern="0">
                <a:solidFill>
                  <a:srgbClr val="FFFFFF"/>
                </a:solidFill>
              </a:rPr>
              <a:t>від команди </a:t>
            </a:r>
            <a:r>
              <a:rPr lang="uk-UA" sz="2800" b="1" i="1" kern="0">
                <a:solidFill>
                  <a:srgbClr val="FFFF00"/>
                </a:solidFill>
              </a:rPr>
              <a:t>Повторити</a:t>
            </a:r>
            <a:r>
              <a:rPr lang="uk-UA" sz="2800" b="1" i="1" kern="0">
                <a:solidFill>
                  <a:srgbClr val="FFFFFF"/>
                </a:solidFill>
              </a:rPr>
              <a:t>? Наведи приклади, коли доцільно використовувати кожну з цих команд.</a:t>
            </a:r>
          </a:p>
        </p:txBody>
      </p:sp>
      <p:sp>
        <p:nvSpPr>
          <p:cNvPr id="10" name="TextBox 9"/>
          <p:cNvSpPr txBox="1"/>
          <p:nvPr/>
        </p:nvSpPr>
        <p:spPr>
          <a:xfrm>
            <a:off x="82490" y="4949140"/>
            <a:ext cx="10464248" cy="1815882"/>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a:solidFill>
                  <a:srgbClr val="002060"/>
                </a:solidFill>
              </a:rPr>
              <a:t>Чим відрізняється команда повторення </a:t>
            </a:r>
            <a:r>
              <a:rPr lang="uk-UA" sz="2800" b="1" i="1" kern="0">
                <a:solidFill>
                  <a:srgbClr val="FF0000"/>
                </a:solidFill>
              </a:rPr>
              <a:t>Повторити поки не </a:t>
            </a:r>
            <a:r>
              <a:rPr lang="uk-UA" sz="2800" b="1" i="1" kern="0">
                <a:solidFill>
                  <a:srgbClr val="002060"/>
                </a:solidFill>
              </a:rPr>
              <a:t>від команди </a:t>
            </a:r>
            <a:r>
              <a:rPr lang="uk-UA" sz="2800" b="1" i="1" kern="0">
                <a:solidFill>
                  <a:srgbClr val="FF0000"/>
                </a:solidFill>
              </a:rPr>
              <a:t>Завжди</a:t>
            </a:r>
            <a:r>
              <a:rPr lang="uk-UA" sz="2800" b="1" i="1" kern="0">
                <a:solidFill>
                  <a:srgbClr val="002060"/>
                </a:solidFill>
              </a:rPr>
              <a:t>? Наведи приклади, коли доцільно використовувати кожну із цих команд.</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Tree>
    <p:extLst>
      <p:ext uri="{BB962C8B-B14F-4D97-AF65-F5344CB8AC3E}">
        <p14:creationId xmlns:p14="http://schemas.microsoft.com/office/powerpoint/2010/main" val="3339390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Коли застосовують порожній цикл з умовою? Якою командою можна його описати в середовищі </a:t>
            </a:r>
            <a:r>
              <a:rPr lang="uk-UA" sz="2800" b="1" i="1" kern="0" dirty="0" err="1">
                <a:solidFill>
                  <a:srgbClr val="FFFFFF"/>
                </a:solidFill>
              </a:rPr>
              <a:t>Скретч</a:t>
            </a:r>
            <a:r>
              <a:rPr lang="uk-UA" sz="2800" b="1" i="1" kern="0" dirty="0">
                <a:solidFill>
                  <a:srgbClr val="FFFFFF"/>
                </a:solidFill>
              </a:rPr>
              <a:t>?</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303255"/>
            <a:ext cx="12050142"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800" b="1" i="1" kern="0" dirty="0">
                <a:solidFill>
                  <a:srgbClr val="002060"/>
                </a:solidFill>
              </a:rPr>
              <a:t>До якої групи належать блоки, якими можна описати умови в командах у середовищі </a:t>
            </a:r>
            <a:r>
              <a:rPr lang="uk-UA" sz="2800" b="1" i="1" kern="0" dirty="0" err="1">
                <a:solidFill>
                  <a:srgbClr val="002060"/>
                </a:solidFill>
              </a:rPr>
              <a:t>Скретч</a:t>
            </a:r>
            <a:r>
              <a:rPr lang="uk-UA" sz="2800" b="1" i="1" kern="0" dirty="0">
                <a:solidFill>
                  <a:srgbClr val="002060"/>
                </a:solidFill>
              </a:rPr>
              <a:t>? У яких випадках їх можна застосувати?</a:t>
            </a:r>
          </a:p>
        </p:txBody>
      </p:sp>
      <p:sp>
        <p:nvSpPr>
          <p:cNvPr id="32" name="TextBox 31"/>
          <p:cNvSpPr txBox="1"/>
          <p:nvPr/>
        </p:nvSpPr>
        <p:spPr>
          <a:xfrm>
            <a:off x="72008" y="3840635"/>
            <a:ext cx="10453766"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7"/>
              <a:defRPr/>
            </a:pPr>
            <a:r>
              <a:rPr lang="uk-UA" sz="2800" b="1" i="1" kern="0" dirty="0">
                <a:solidFill>
                  <a:srgbClr val="FFFFFF"/>
                </a:solidFill>
              </a:rPr>
              <a:t>Як у проектах у середовищі </a:t>
            </a:r>
            <a:r>
              <a:rPr lang="uk-UA" sz="2800" b="1" i="1" kern="0" dirty="0" err="1">
                <a:solidFill>
                  <a:srgbClr val="FFFFFF"/>
                </a:solidFill>
              </a:rPr>
              <a:t>Скретч</a:t>
            </a:r>
            <a:r>
              <a:rPr lang="uk-UA" sz="2800" b="1" i="1" kern="0" dirty="0">
                <a:solidFill>
                  <a:srgbClr val="FFFFFF"/>
                </a:solidFill>
              </a:rPr>
              <a:t> можна задавати випадкові значення параметрів команд? Наведи приклади, коли це потрібно робити.</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Tree>
    <p:extLst>
      <p:ext uri="{BB962C8B-B14F-4D97-AF65-F5344CB8AC3E}">
        <p14:creationId xmlns:p14="http://schemas.microsoft.com/office/powerpoint/2010/main" val="3121392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Працюємо за комп’ютером</a:t>
            </a:r>
            <a:endParaRPr lang="uk-UA" sz="3600"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9" y="1272160"/>
            <a:ext cx="4659626" cy="5347816"/>
          </a:xfrm>
          <a:prstGeom prst="rect">
            <a:avLst/>
          </a:prstGeom>
        </p:spPr>
      </p:pic>
      <p:sp>
        <p:nvSpPr>
          <p:cNvPr id="10" name="TextBox 9"/>
          <p:cNvSpPr txBox="1"/>
          <p:nvPr/>
        </p:nvSpPr>
        <p:spPr>
          <a:xfrm>
            <a:off x="3689511" y="2133942"/>
            <a:ext cx="3233804" cy="1191816"/>
          </a:xfrm>
          <a:prstGeom prst="wedgeRoundRectCallout">
            <a:avLst>
              <a:gd name="adj1" fmla="val -61681"/>
              <a:gd name="adj2" fmla="val 120658"/>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ru-RU" dirty="0"/>
              <a:t>229-231</a:t>
            </a:r>
            <a:endParaRPr lang="uk-UA" dirty="0"/>
          </a:p>
        </p:txBody>
      </p:sp>
      <p:pic>
        <p:nvPicPr>
          <p:cNvPr id="3" name="Рисунок 2"/>
          <p:cNvPicPr>
            <a:picLocks noChangeAspect="1"/>
          </p:cNvPicPr>
          <p:nvPr/>
        </p:nvPicPr>
        <p:blipFill>
          <a:blip r:embed="rId4"/>
          <a:stretch>
            <a:fillRect/>
          </a:stretch>
        </p:blipFill>
        <p:spPr>
          <a:xfrm>
            <a:off x="7228115" y="1177376"/>
            <a:ext cx="4839154" cy="5608513"/>
          </a:xfrm>
          <a:prstGeom prst="rect">
            <a:avLst/>
          </a:prstGeom>
        </p:spPr>
      </p:pic>
      <p:pic>
        <p:nvPicPr>
          <p:cNvPr id="7" name="Picture 2" descr="computer, programmer, scientist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825" b="14007"/>
          <a:stretch/>
        </p:blipFill>
        <p:spPr bwMode="auto">
          <a:xfrm>
            <a:off x="3631455" y="3726379"/>
            <a:ext cx="3851920"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0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xmlns="" id="{5B47EEF7-A607-45C9-99F3-49E222682991}"/>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Часто   в   алгоритмах   кількість   повторень   виконання команд, розміщених в тілі циклу, залежить від істинності висловлювання — </a:t>
            </a:r>
            <a:r>
              <a:rPr lang="uk-UA" sz="2800" b="1" i="1" kern="0" dirty="0">
                <a:solidFill>
                  <a:srgbClr val="FFFF00"/>
                </a:solidFill>
              </a:rPr>
              <a:t>умови</a:t>
            </a:r>
            <a:r>
              <a:rPr lang="uk-UA" sz="2800" b="1" i="1" kern="0" dirty="0">
                <a:solidFill>
                  <a:srgbClr val="FFFFFF"/>
                </a:solidFill>
              </a:rPr>
              <a:t>. </a:t>
            </a:r>
          </a:p>
        </p:txBody>
      </p:sp>
      <p:sp>
        <p:nvSpPr>
          <p:cNvPr id="11" name="TextBox 10">
            <a:extLst>
              <a:ext uri="{FF2B5EF4-FFF2-40B4-BE49-F238E27FC236}">
                <a16:creationId xmlns:a16="http://schemas.microsoft.com/office/drawing/2014/main" xmlns="" id="{5EB060D1-1F2E-4580-B862-7634049973AB}"/>
              </a:ext>
            </a:extLst>
          </p:cNvPr>
          <p:cNvSpPr txBox="1"/>
          <p:nvPr/>
        </p:nvSpPr>
        <p:spPr>
          <a:xfrm>
            <a:off x="72008" y="273059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коли ти висаджуєш розсаду на клумбі, то кілька разів виконуєш однакові дії:</a:t>
            </a:r>
          </a:p>
        </p:txBody>
      </p:sp>
      <p:sp>
        <p:nvSpPr>
          <p:cNvPr id="12" name="Прямокутник 11">
            <a:extLst>
              <a:ext uri="{FF2B5EF4-FFF2-40B4-BE49-F238E27FC236}">
                <a16:creationId xmlns:a16="http://schemas.microsoft.com/office/drawing/2014/main" xmlns="" id="{5A8E619C-EEDC-49EE-817B-4093DFDEA075}"/>
              </a:ext>
            </a:extLst>
          </p:cNvPr>
          <p:cNvSpPr/>
          <p:nvPr/>
        </p:nvSpPr>
        <p:spPr>
          <a:xfrm>
            <a:off x="72008" y="3778509"/>
            <a:ext cx="1894444"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викопати лунку</a:t>
            </a:r>
          </a:p>
        </p:txBody>
      </p:sp>
      <p:sp>
        <p:nvSpPr>
          <p:cNvPr id="13" name="Прямокутник 12">
            <a:extLst>
              <a:ext uri="{FF2B5EF4-FFF2-40B4-BE49-F238E27FC236}">
                <a16:creationId xmlns:a16="http://schemas.microsoft.com/office/drawing/2014/main" xmlns="" id="{80509F5C-14E2-4410-8720-69904711F78D}"/>
              </a:ext>
            </a:extLst>
          </p:cNvPr>
          <p:cNvSpPr/>
          <p:nvPr/>
        </p:nvSpPr>
        <p:spPr>
          <a:xfrm>
            <a:off x="2097077" y="3778509"/>
            <a:ext cx="3539382"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розмістити саджанець вертикально, корінням усередину лунки</a:t>
            </a:r>
          </a:p>
        </p:txBody>
      </p:sp>
      <p:sp>
        <p:nvSpPr>
          <p:cNvPr id="14" name="Прямокутник 13">
            <a:extLst>
              <a:ext uri="{FF2B5EF4-FFF2-40B4-BE49-F238E27FC236}">
                <a16:creationId xmlns:a16="http://schemas.microsoft.com/office/drawing/2014/main" xmlns="" id="{A2A7D411-900B-461A-A3E2-609CDCC20D5C}"/>
              </a:ext>
            </a:extLst>
          </p:cNvPr>
          <p:cNvSpPr/>
          <p:nvPr/>
        </p:nvSpPr>
        <p:spPr>
          <a:xfrm>
            <a:off x="5774110" y="3778509"/>
            <a:ext cx="146829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полити водою</a:t>
            </a:r>
          </a:p>
        </p:txBody>
      </p:sp>
      <p:sp>
        <p:nvSpPr>
          <p:cNvPr id="15" name="Прямокутник 14">
            <a:extLst>
              <a:ext uri="{FF2B5EF4-FFF2-40B4-BE49-F238E27FC236}">
                <a16:creationId xmlns:a16="http://schemas.microsoft.com/office/drawing/2014/main" xmlns="" id="{C9A835A7-4477-4A60-A136-D6A1DF744A4D}"/>
              </a:ext>
            </a:extLst>
          </p:cNvPr>
          <p:cNvSpPr/>
          <p:nvPr/>
        </p:nvSpPr>
        <p:spPr>
          <a:xfrm>
            <a:off x="7380059" y="3778509"/>
            <a:ext cx="1872096"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засипати коріння землею</a:t>
            </a:r>
          </a:p>
        </p:txBody>
      </p:sp>
      <p:sp>
        <p:nvSpPr>
          <p:cNvPr id="16" name="Прямокутник 15">
            <a:extLst>
              <a:ext uri="{FF2B5EF4-FFF2-40B4-BE49-F238E27FC236}">
                <a16:creationId xmlns:a16="http://schemas.microsoft.com/office/drawing/2014/main" xmlns="" id="{FB2939C3-53D9-457D-A931-906D6B68C4D6}"/>
              </a:ext>
            </a:extLst>
          </p:cNvPr>
          <p:cNvSpPr/>
          <p:nvPr/>
        </p:nvSpPr>
        <p:spPr>
          <a:xfrm>
            <a:off x="9389806" y="3778509"/>
            <a:ext cx="273245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переміститись на крок уперед</a:t>
            </a:r>
          </a:p>
        </p:txBody>
      </p:sp>
    </p:spTree>
    <p:extLst>
      <p:ext uri="{BB962C8B-B14F-4D97-AF65-F5344CB8AC3E}">
        <p14:creationId xmlns:p14="http://schemas.microsoft.com/office/powerpoint/2010/main" val="3048184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Effect transition="in" filter="fade">
                                      <p:cBhvr>
                                        <p:cTn id="29" dur="1000"/>
                                        <p:tgtEl>
                                          <p:spTgt spid="14"/>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Effect transition="in" filter="fade">
                                      <p:cBhvr>
                                        <p:cTn id="35" dur="1000"/>
                                        <p:tgtEl>
                                          <p:spTgt spid="1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BC551C82-44AA-4FAB-B735-29EC5E03C197}"/>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будеш </a:t>
            </a:r>
            <a:r>
              <a:rPr lang="uk-UA" sz="2800" b="1" i="1" kern="0" dirty="0">
                <a:solidFill>
                  <a:srgbClr val="FFFF00"/>
                </a:solidFill>
              </a:rPr>
              <a:t>повторювати</a:t>
            </a:r>
            <a:r>
              <a:rPr lang="uk-UA" sz="2800" b="1" i="1" kern="0" dirty="0">
                <a:solidFill>
                  <a:srgbClr val="FFFFFF"/>
                </a:solidFill>
              </a:rPr>
              <a:t> ці дії, </a:t>
            </a:r>
            <a:r>
              <a:rPr lang="uk-UA" sz="2800" b="1" i="1" kern="0" dirty="0">
                <a:solidFill>
                  <a:srgbClr val="FFFF00"/>
                </a:solidFill>
              </a:rPr>
              <a:t>поки</a:t>
            </a:r>
            <a:r>
              <a:rPr lang="uk-UA" sz="2800" b="1" i="1" kern="0" dirty="0">
                <a:solidFill>
                  <a:srgbClr val="FFFFFF"/>
                </a:solidFill>
              </a:rPr>
              <a:t> не закінчиться розсада, тобто буде виконуватися умова:</a:t>
            </a:r>
          </a:p>
        </p:txBody>
      </p:sp>
      <p:sp>
        <p:nvSpPr>
          <p:cNvPr id="7" name="TextBox 6">
            <a:extLst>
              <a:ext uri="{FF2B5EF4-FFF2-40B4-BE49-F238E27FC236}">
                <a16:creationId xmlns:a16="http://schemas.microsoft.com/office/drawing/2014/main" xmlns="" id="{9BFD9355-559A-4F56-9AAB-F00944ADAB8B}"/>
              </a:ext>
            </a:extLst>
          </p:cNvPr>
          <p:cNvSpPr txBox="1"/>
          <p:nvPr/>
        </p:nvSpPr>
        <p:spPr>
          <a:xfrm>
            <a:off x="72008" y="2278064"/>
            <a:ext cx="12050142" cy="64633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не закінчилась розсада </a:t>
            </a:r>
          </a:p>
        </p:txBody>
      </p:sp>
      <p:sp>
        <p:nvSpPr>
          <p:cNvPr id="8" name="TextBox 7">
            <a:extLst>
              <a:ext uri="{FF2B5EF4-FFF2-40B4-BE49-F238E27FC236}">
                <a16:creationId xmlns:a16="http://schemas.microsoft.com/office/drawing/2014/main" xmlns="" id="{1024EBA9-9185-4178-BF62-86F55A52803A}"/>
              </a:ext>
            </a:extLst>
          </p:cNvPr>
          <p:cNvSpPr txBox="1"/>
          <p:nvPr/>
        </p:nvSpPr>
        <p:spPr>
          <a:xfrm>
            <a:off x="72008" y="3051589"/>
            <a:ext cx="6918727"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Такий алгоритм називають </a:t>
            </a:r>
            <a:r>
              <a:rPr lang="uk-UA" sz="2800" b="1" i="1" kern="0" dirty="0">
                <a:solidFill>
                  <a:srgbClr val="FFFF00"/>
                </a:solidFill>
              </a:rPr>
              <a:t>циклічним алгоритмом з умовою</a:t>
            </a:r>
            <a:r>
              <a:rPr lang="uk-UA" sz="2800" b="1" i="1" kern="0" dirty="0">
                <a:solidFill>
                  <a:srgbClr val="FFFFFF"/>
                </a:solidFill>
              </a:rPr>
              <a:t>.</a:t>
            </a:r>
          </a:p>
        </p:txBody>
      </p:sp>
      <p:pic>
        <p:nvPicPr>
          <p:cNvPr id="9" name="Picture 6" descr="http://thumbs.dreamstime.com/z/algorithm-3d-man-23460065.jpg">
            <a:extLst>
              <a:ext uri="{FF2B5EF4-FFF2-40B4-BE49-F238E27FC236}">
                <a16:creationId xmlns:a16="http://schemas.microsoft.com/office/drawing/2014/main" xmlns="" id="{0F1897E5-3E99-443D-9F60-BBC5758EC4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7" r="3884" b="16454"/>
          <a:stretch/>
        </p:blipFill>
        <p:spPr bwMode="auto">
          <a:xfrm>
            <a:off x="7433187" y="3051589"/>
            <a:ext cx="4393995" cy="344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36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5B0EE5C4-9510-468E-BE30-9DC87B0D3292}"/>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fontAlgn="base">
              <a:spcBef>
                <a:spcPct val="0"/>
              </a:spcBef>
              <a:spcAft>
                <a:spcPct val="0"/>
              </a:spcAft>
              <a:defRPr/>
            </a:pPr>
            <a:r>
              <a:rPr lang="uk-UA" sz="2800" b="1" i="1" kern="0" dirty="0">
                <a:solidFill>
                  <a:srgbClr val="FFFF00"/>
                </a:solidFill>
              </a:rPr>
              <a:t>Циклічний алгоритм з умовою </a:t>
            </a:r>
            <a:r>
              <a:rPr lang="uk-UA" sz="2800" b="1" i="1" kern="0" dirty="0">
                <a:solidFill>
                  <a:srgbClr val="FFFFFF"/>
                </a:solidFill>
              </a:rPr>
              <a:t>можна подати графічно</a:t>
            </a:r>
          </a:p>
        </p:txBody>
      </p:sp>
      <p:sp>
        <p:nvSpPr>
          <p:cNvPr id="7" name="TextBox 6">
            <a:extLst>
              <a:ext uri="{FF2B5EF4-FFF2-40B4-BE49-F238E27FC236}">
                <a16:creationId xmlns:a16="http://schemas.microsoft.com/office/drawing/2014/main" xmlns="" id="{81A6FB0C-A19F-47E1-8601-A79BBD33A560}"/>
              </a:ext>
            </a:extLst>
          </p:cNvPr>
          <p:cNvSpPr txBox="1"/>
          <p:nvPr/>
        </p:nvSpPr>
        <p:spPr>
          <a:xfrm>
            <a:off x="72009" y="1806681"/>
            <a:ext cx="3782236"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Команди в тілі циклу будуть виконуватися, доки умова є </a:t>
            </a:r>
            <a:r>
              <a:rPr lang="uk-UA" sz="2800" b="1" i="1" kern="0" dirty="0">
                <a:solidFill>
                  <a:srgbClr val="FFFF00"/>
                </a:solidFill>
              </a:rPr>
              <a:t>істинною</a:t>
            </a:r>
            <a:r>
              <a:rPr lang="uk-UA" sz="2800" b="1" i="1" kern="0" dirty="0">
                <a:solidFill>
                  <a:srgbClr val="FFFFFF"/>
                </a:solidFill>
              </a:rPr>
              <a:t>. Як тільки умова стане </a:t>
            </a:r>
            <a:r>
              <a:rPr lang="uk-UA" sz="2800" b="1" i="1" kern="0" dirty="0">
                <a:solidFill>
                  <a:srgbClr val="FFFF00"/>
                </a:solidFill>
              </a:rPr>
              <a:t>хибною</a:t>
            </a:r>
            <a:r>
              <a:rPr lang="uk-UA" sz="2800" b="1" i="1" kern="0" dirty="0">
                <a:solidFill>
                  <a:srgbClr val="FFFFFF"/>
                </a:solidFill>
              </a:rPr>
              <a:t>, повторення припиниться.</a:t>
            </a:r>
          </a:p>
        </p:txBody>
      </p:sp>
      <p:pic>
        <p:nvPicPr>
          <p:cNvPr id="3" name="Рисунок 2">
            <a:extLst>
              <a:ext uri="{FF2B5EF4-FFF2-40B4-BE49-F238E27FC236}">
                <a16:creationId xmlns:a16="http://schemas.microsoft.com/office/drawing/2014/main" xmlns="" id="{F23E783D-8BFD-4226-B83E-64962B611EC4}"/>
              </a:ext>
            </a:extLst>
          </p:cNvPr>
          <p:cNvPicPr>
            <a:picLocks noChangeAspect="1"/>
          </p:cNvPicPr>
          <p:nvPr/>
        </p:nvPicPr>
        <p:blipFill>
          <a:blip r:embed="rId3"/>
          <a:stretch>
            <a:fillRect/>
          </a:stretch>
        </p:blipFill>
        <p:spPr>
          <a:xfrm>
            <a:off x="4027054" y="1801823"/>
            <a:ext cx="8092937" cy="3970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255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AF20A2D3-807A-47D6-9645-CA12AFCC056F}"/>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створення подібних алгоритмів у середовищі </a:t>
            </a:r>
            <a:r>
              <a:rPr lang="uk-UA" sz="2800" b="1" i="1" kern="0" dirty="0" err="1">
                <a:solidFill>
                  <a:srgbClr val="FFFF00"/>
                </a:solidFill>
              </a:rPr>
              <a:t>Скретч</a:t>
            </a:r>
            <a:r>
              <a:rPr lang="uk-UA" sz="2800" b="1" i="1" kern="0" dirty="0">
                <a:solidFill>
                  <a:srgbClr val="FFFFFF"/>
                </a:solidFill>
              </a:rPr>
              <a:t> використовують команду </a:t>
            </a:r>
            <a:r>
              <a:rPr lang="uk-UA" sz="2800" b="1" i="1" kern="0" dirty="0">
                <a:solidFill>
                  <a:srgbClr val="FFFF00"/>
                </a:solidFill>
              </a:rPr>
              <a:t>Повторити поки не</a:t>
            </a:r>
            <a:r>
              <a:rPr lang="uk-UA" sz="2800" b="1" i="1" kern="0" dirty="0">
                <a:solidFill>
                  <a:srgbClr val="FFFFFF"/>
                </a:solidFill>
              </a:rPr>
              <a:t>. </a:t>
            </a:r>
          </a:p>
        </p:txBody>
      </p:sp>
      <p:pic>
        <p:nvPicPr>
          <p:cNvPr id="7" name="Рисунок 6">
            <a:extLst>
              <a:ext uri="{FF2B5EF4-FFF2-40B4-BE49-F238E27FC236}">
                <a16:creationId xmlns:a16="http://schemas.microsoft.com/office/drawing/2014/main" xmlns="" id="{5D007E6C-DBE6-403F-A69C-90FC54107049}"/>
              </a:ext>
            </a:extLst>
          </p:cNvPr>
          <p:cNvPicPr>
            <a:picLocks noChangeAspect="1"/>
          </p:cNvPicPr>
          <p:nvPr/>
        </p:nvPicPr>
        <p:blipFill>
          <a:blip r:embed="rId3"/>
          <a:stretch>
            <a:fillRect/>
          </a:stretch>
        </p:blipFill>
        <p:spPr>
          <a:xfrm>
            <a:off x="2587270" y="3006262"/>
            <a:ext cx="7019618" cy="2491531"/>
          </a:xfrm>
          <a:prstGeom prst="rect">
            <a:avLst/>
          </a:prstGeom>
        </p:spPr>
      </p:pic>
      <p:sp>
        <p:nvSpPr>
          <p:cNvPr id="8" name="TextBox 7">
            <a:extLst>
              <a:ext uri="{FF2B5EF4-FFF2-40B4-BE49-F238E27FC236}">
                <a16:creationId xmlns:a16="http://schemas.microsoft.com/office/drawing/2014/main" xmlns="" id="{94B7CD8D-D7E2-457C-AC6C-C1B9CD36AF35}"/>
              </a:ext>
            </a:extLst>
          </p:cNvPr>
          <p:cNvSpPr txBox="1"/>
          <p:nvPr/>
        </p:nvSpPr>
        <p:spPr>
          <a:xfrm>
            <a:off x="8885148" y="2286178"/>
            <a:ext cx="2678988" cy="584775"/>
          </a:xfrm>
          <a:prstGeom prst="wedgeRectCallout">
            <a:avLst>
              <a:gd name="adj1" fmla="val -59965"/>
              <a:gd name="adj2" fmla="val 15597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9" name="TextBox 8">
            <a:extLst>
              <a:ext uri="{FF2B5EF4-FFF2-40B4-BE49-F238E27FC236}">
                <a16:creationId xmlns:a16="http://schemas.microsoft.com/office/drawing/2014/main" xmlns="" id="{710B7AF1-AF42-4CE8-938C-93C652A5FA71}"/>
              </a:ext>
            </a:extLst>
          </p:cNvPr>
          <p:cNvSpPr txBox="1"/>
          <p:nvPr/>
        </p:nvSpPr>
        <p:spPr>
          <a:xfrm>
            <a:off x="5316038" y="5633102"/>
            <a:ext cx="4063936" cy="584775"/>
          </a:xfrm>
          <a:prstGeom prst="wedgeRectCallout">
            <a:avLst>
              <a:gd name="adj1" fmla="val -56820"/>
              <a:gd name="adj2" fmla="val -29127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Тіло циклу</a:t>
            </a:r>
          </a:p>
        </p:txBody>
      </p:sp>
    </p:spTree>
    <p:extLst>
      <p:ext uri="{BB962C8B-B14F-4D97-AF65-F5344CB8AC3E}">
        <p14:creationId xmlns:p14="http://schemas.microsoft.com/office/powerpoint/2010/main" val="1309374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25E6DB4F-4898-41FA-BB3F-FAB837A76C55}"/>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Зверни увагу</a:t>
            </a:r>
            <a:r>
              <a:rPr lang="uk-UA" sz="2800" b="1" i="1" kern="0" dirty="0">
                <a:solidFill>
                  <a:srgbClr val="FFFFFF"/>
                </a:solidFill>
              </a:rPr>
              <a:t>, що в команді перед умовою для здійснення повторення є сполучник </a:t>
            </a:r>
            <a:r>
              <a:rPr lang="uk-UA" sz="2800" b="1" i="1" kern="0" dirty="0">
                <a:solidFill>
                  <a:srgbClr val="FFFF00"/>
                </a:solidFill>
              </a:rPr>
              <a:t>НЕ</a:t>
            </a:r>
            <a:r>
              <a:rPr lang="uk-UA" sz="2800" b="1" i="1" kern="0" dirty="0">
                <a:solidFill>
                  <a:srgbClr val="FFFFFF"/>
                </a:solidFill>
              </a:rPr>
              <a:t>. Це означає, що якщо сама умова хибна, то її заперечення не — є істинною умовою. </a:t>
            </a:r>
          </a:p>
        </p:txBody>
      </p:sp>
      <p:sp>
        <p:nvSpPr>
          <p:cNvPr id="7" name="TextBox 6">
            <a:extLst>
              <a:ext uri="{FF2B5EF4-FFF2-40B4-BE49-F238E27FC236}">
                <a16:creationId xmlns:a16="http://schemas.microsoft.com/office/drawing/2014/main" xmlns="" id="{54196FD4-6C5B-4033-A571-4AA4ED6D463F}"/>
              </a:ext>
            </a:extLst>
          </p:cNvPr>
          <p:cNvSpPr txBox="1"/>
          <p:nvPr/>
        </p:nvSpPr>
        <p:spPr>
          <a:xfrm>
            <a:off x="72008" y="3084557"/>
            <a:ext cx="8187089"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для умови «зараз день» у команді їй має відповідати умова — «не ніч». Тобто виконання команд у тілі циклу припиниться, коли умова, записана в комірці </a:t>
            </a:r>
            <a:r>
              <a:rPr lang="uk-UA" sz="2800" b="1" i="1" kern="0" dirty="0">
                <a:solidFill>
                  <a:srgbClr val="FFFF00"/>
                </a:solidFill>
              </a:rPr>
              <a:t>Умова</a:t>
            </a:r>
            <a:r>
              <a:rPr lang="uk-UA" sz="2800" b="1" i="1" kern="0" dirty="0">
                <a:solidFill>
                  <a:srgbClr val="FFFFFF"/>
                </a:solidFill>
              </a:rPr>
              <a:t>, стане істинною.</a:t>
            </a:r>
          </a:p>
        </p:txBody>
      </p:sp>
      <p:pic>
        <p:nvPicPr>
          <p:cNvPr id="8" name="Picture 2" descr="day, lapse, night, time icon">
            <a:extLst>
              <a:ext uri="{FF2B5EF4-FFF2-40B4-BE49-F238E27FC236}">
                <a16:creationId xmlns:a16="http://schemas.microsoft.com/office/drawing/2014/main" xmlns="" id="{4C09CACC-138A-4613-92D2-FBF4CA576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742" y="3084557"/>
            <a:ext cx="3666408" cy="366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6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xmlns="" id="{0F7A12AA-DCDA-4E0F-B1C5-E1D5B7159F9F}"/>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деякому проекті об'єкт має рухатися по сцені, поки його не «зловлять» мишею, то при складанні програми можна використати такий фрагмент, враховуючи, що висловлювання  «зловлять мишею» для цього середовища та його мовою слід описати як «доторкається вказівник миші».</a:t>
            </a:r>
          </a:p>
        </p:txBody>
      </p:sp>
      <p:pic>
        <p:nvPicPr>
          <p:cNvPr id="7" name="Рисунок 6">
            <a:extLst>
              <a:ext uri="{FF2B5EF4-FFF2-40B4-BE49-F238E27FC236}">
                <a16:creationId xmlns:a16="http://schemas.microsoft.com/office/drawing/2014/main" xmlns="" id="{A52F31BC-BF1E-4CF0-954A-D2E93A281FFA}"/>
              </a:ext>
            </a:extLst>
          </p:cNvPr>
          <p:cNvPicPr>
            <a:picLocks noChangeAspect="1"/>
          </p:cNvPicPr>
          <p:nvPr/>
        </p:nvPicPr>
        <p:blipFill>
          <a:blip r:embed="rId3"/>
          <a:stretch>
            <a:fillRect/>
          </a:stretch>
        </p:blipFill>
        <p:spPr>
          <a:xfrm>
            <a:off x="905186" y="4028613"/>
            <a:ext cx="10383786" cy="2365361"/>
          </a:xfrm>
          <a:prstGeom prst="rect">
            <a:avLst/>
          </a:prstGeom>
        </p:spPr>
      </p:pic>
    </p:spTree>
    <p:extLst>
      <p:ext uri="{BB962C8B-B14F-4D97-AF65-F5344CB8AC3E}">
        <p14:creationId xmlns:p14="http://schemas.microsoft.com/office/powerpoint/2010/main" val="3394716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100" kern="0" dirty="0">
                <a:solidFill>
                  <a:srgbClr val="000000"/>
                </a:solidFill>
                <a:latin typeface="Verdana" pitchFamily="34" charset="0"/>
              </a:rPr>
              <a:t>§ 2</a:t>
            </a:r>
            <a:r>
              <a:rPr lang="uk-UA" sz="1100" kern="0" dirty="0">
                <a:solidFill>
                  <a:srgbClr val="000000"/>
                </a:solidFill>
                <a:latin typeface="Verdana" pitchFamily="34" charset="0"/>
              </a:rPr>
              <a:t>6-27</a:t>
            </a:r>
            <a:endParaRPr lang="en-US" sz="11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xmlns="" id="{EF8E18C6-28F6-40B7-9586-F88045BB6A45}"/>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Умову в команді </a:t>
            </a:r>
            <a:r>
              <a:rPr lang="uk-UA" sz="2800" b="1" i="1" kern="0" dirty="0">
                <a:solidFill>
                  <a:srgbClr val="FFFF00"/>
                </a:solidFill>
              </a:rPr>
              <a:t>Повторити поки не </a:t>
            </a:r>
            <a:r>
              <a:rPr lang="uk-UA" sz="2800" b="1" i="1" kern="0" dirty="0">
                <a:solidFill>
                  <a:srgbClr val="FFFFFF"/>
                </a:solidFill>
              </a:rPr>
              <a:t>описують у комірці шестикутної форми. Тому всі блоки, зовнішній вигляд яких має шестикутну форму, у середовищі </a:t>
            </a:r>
            <a:r>
              <a:rPr lang="uk-UA" sz="2800" b="1" i="1" kern="0" dirty="0" err="1">
                <a:solidFill>
                  <a:srgbClr val="FFFFFF"/>
                </a:solidFill>
              </a:rPr>
              <a:t>Скретч</a:t>
            </a:r>
            <a:r>
              <a:rPr lang="uk-UA" sz="2800" b="1" i="1" kern="0" dirty="0">
                <a:solidFill>
                  <a:srgbClr val="FFFFFF"/>
                </a:solidFill>
              </a:rPr>
              <a:t> можна використати як умову. Вони об'єднані у групу </a:t>
            </a:r>
            <a:r>
              <a:rPr lang="uk-UA" sz="2800" b="1" i="1" kern="0" dirty="0">
                <a:solidFill>
                  <a:srgbClr val="FFFF00"/>
                </a:solidFill>
              </a:rPr>
              <a:t>Датчики</a:t>
            </a:r>
            <a:r>
              <a:rPr lang="uk-UA" sz="2800" b="1" i="1" kern="0" dirty="0">
                <a:solidFill>
                  <a:srgbClr val="FFFFFF"/>
                </a:solidFill>
              </a:rPr>
              <a:t>.</a:t>
            </a:r>
          </a:p>
        </p:txBody>
      </p:sp>
      <p:pic>
        <p:nvPicPr>
          <p:cNvPr id="11" name="Рисунок 10">
            <a:extLst>
              <a:ext uri="{FF2B5EF4-FFF2-40B4-BE49-F238E27FC236}">
                <a16:creationId xmlns:a16="http://schemas.microsoft.com/office/drawing/2014/main" xmlns="" id="{29BB46DC-D532-46A2-989C-6053C3A5477A}"/>
              </a:ext>
            </a:extLst>
          </p:cNvPr>
          <p:cNvPicPr>
            <a:picLocks noChangeAspect="1"/>
          </p:cNvPicPr>
          <p:nvPr/>
        </p:nvPicPr>
        <p:blipFill>
          <a:blip r:embed="rId3"/>
          <a:stretch>
            <a:fillRect/>
          </a:stretch>
        </p:blipFill>
        <p:spPr>
          <a:xfrm>
            <a:off x="72008" y="3540404"/>
            <a:ext cx="12050142" cy="2870063"/>
          </a:xfrm>
          <a:prstGeom prst="rect">
            <a:avLst/>
          </a:prstGeom>
          <a:ln>
            <a:noFill/>
          </a:ln>
          <a:effectLst>
            <a:outerShdw blurRad="292100" dist="139700" dir="2700000" algn="tl" rotWithShape="0">
              <a:srgbClr val="333333">
                <a:alpha val="65000"/>
              </a:srgbClr>
            </a:outerShdw>
          </a:effectLst>
        </p:spPr>
      </p:pic>
      <p:sp>
        <p:nvSpPr>
          <p:cNvPr id="12" name="Прямокутник 11">
            <a:extLst>
              <a:ext uri="{FF2B5EF4-FFF2-40B4-BE49-F238E27FC236}">
                <a16:creationId xmlns:a16="http://schemas.microsoft.com/office/drawing/2014/main" xmlns="" id="{1D80E991-14A1-4B77-97FC-F681F73690AA}"/>
              </a:ext>
            </a:extLst>
          </p:cNvPr>
          <p:cNvSpPr/>
          <p:nvPr/>
        </p:nvSpPr>
        <p:spPr>
          <a:xfrm>
            <a:off x="10368280" y="5336464"/>
            <a:ext cx="1625174" cy="36075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Стрілка вліво 20">
            <a:extLst>
              <a:ext uri="{FF2B5EF4-FFF2-40B4-BE49-F238E27FC236}">
                <a16:creationId xmlns:a16="http://schemas.microsoft.com/office/drawing/2014/main" xmlns="" id="{D1CA4ED1-FF9E-4A67-B11D-0721C8CFDB80}"/>
              </a:ext>
            </a:extLst>
          </p:cNvPr>
          <p:cNvSpPr/>
          <p:nvPr/>
        </p:nvSpPr>
        <p:spPr>
          <a:xfrm rot="18900000">
            <a:off x="10845272" y="4677182"/>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674677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250"/>
                                        <p:tgtEl>
                                          <p:spTgt spid="12"/>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139991</TotalTime>
  <Words>1132</Words>
  <Application>Microsoft Office PowerPoint</Application>
  <PresentationFormat>Произвольный</PresentationFormat>
  <Paragraphs>115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Цикли з умовою</vt:lpstr>
      <vt:lpstr>Цикли з умовою</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призупинити виконання програми в середовищі Скретч?</vt:lpstr>
      <vt:lpstr>Як призупинити виконання програми в середовищі Скретч?</vt:lpstr>
      <vt:lpstr>Цикли з умовою</vt:lpstr>
      <vt:lpstr>Дайте відповіді на запитання</vt:lpstr>
      <vt:lpstr>Дайте відповіді на запитання</vt:lpstr>
      <vt:lpstr>Працюємо за комп’ютером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Windows User</cp:lastModifiedBy>
  <cp:revision>830</cp:revision>
  <dcterms:created xsi:type="dcterms:W3CDTF">2016-06-06T19:48:43Z</dcterms:created>
  <dcterms:modified xsi:type="dcterms:W3CDTF">2020-04-17T15:58:33Z</dcterms:modified>
</cp:coreProperties>
</file>