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CBF37-1CEF-4BBC-965A-79415841F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868362"/>
            <a:ext cx="8791575" cy="2387600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Безпека дитини в інтернеті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798ADBF-591E-464D-9A1A-E23BE6803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Типові та нетипові небезпеки</a:t>
            </a:r>
          </a:p>
        </p:txBody>
      </p:sp>
    </p:spTree>
    <p:extLst>
      <p:ext uri="{BB962C8B-B14F-4D97-AF65-F5344CB8AC3E}">
        <p14:creationId xmlns:p14="http://schemas.microsoft.com/office/powerpoint/2010/main" val="283614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86C3D-4B86-496B-985F-1E756CBB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Україні інтернетом користується понад 50% громадян. Актуальність захисту безпеки дитини в мережі як ніколи велика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D4621AF-B8B6-4AF9-9AC0-34C1344DB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790" y="2239617"/>
            <a:ext cx="8544394" cy="4176173"/>
          </a:xfrm>
        </p:spPr>
      </p:pic>
    </p:spTree>
    <p:extLst>
      <p:ext uri="{BB962C8B-B14F-4D97-AF65-F5344CB8AC3E}">
        <p14:creationId xmlns:p14="http://schemas.microsoft.com/office/powerpoint/2010/main" val="91326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F60BF5-0BF5-4AA5-814C-33818EA4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4479604" cy="73951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Загроза особистій безпеці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C9C888DA-A64D-4D1A-84B0-EF809682A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703" y="1349115"/>
            <a:ext cx="5171607" cy="5198534"/>
          </a:xfrm>
        </p:spPr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</a:rPr>
              <a:t>Ознайомлення з порнографічними матеріалами, ненормативною лексикою, інформацією </a:t>
            </a:r>
            <a:r>
              <a:rPr lang="uk-UA" sz="1800" dirty="0" err="1">
                <a:solidFill>
                  <a:schemeClr val="bg1"/>
                </a:solidFill>
              </a:rPr>
              <a:t>суїцидального</a:t>
            </a:r>
            <a:r>
              <a:rPr lang="uk-UA" sz="1800" dirty="0">
                <a:solidFill>
                  <a:schemeClr val="bg1"/>
                </a:solidFill>
              </a:rPr>
              <a:t> характеру, расистського, ненависницького чи сектантського змісту.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</a:rPr>
              <a:t>Загроза отримання недостовірної чи неправдивої інформації.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</a:rPr>
              <a:t>Формування залежності (ігрової, комп’ютерної, інтернет).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</a:rPr>
              <a:t>Спілкування з небезпечними людьми (збоченці, шахраї, </a:t>
            </a:r>
            <a:r>
              <a:rPr lang="uk-UA" sz="1800" dirty="0" err="1">
                <a:solidFill>
                  <a:schemeClr val="bg1"/>
                </a:solidFill>
              </a:rPr>
              <a:t>грифери</a:t>
            </a:r>
            <a:r>
              <a:rPr lang="uk-UA" sz="1800" dirty="0">
                <a:solidFill>
                  <a:schemeClr val="bg1"/>
                </a:solidFill>
              </a:rPr>
              <a:t>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</a:rPr>
              <a:t>Залучення до виконання протиправних дій (</a:t>
            </a:r>
            <a:r>
              <a:rPr lang="uk-UA" sz="1800" dirty="0" err="1">
                <a:solidFill>
                  <a:schemeClr val="bg1"/>
                </a:solidFill>
              </a:rPr>
              <a:t>хакерство</a:t>
            </a:r>
            <a:r>
              <a:rPr lang="uk-UA" sz="1800" dirty="0">
                <a:solidFill>
                  <a:schemeClr val="bg1"/>
                </a:solidFill>
              </a:rPr>
              <a:t>, порушення прав та свобод інших).</a:t>
            </a:r>
          </a:p>
          <a:p>
            <a:endParaRPr lang="ru-RU" dirty="0"/>
          </a:p>
        </p:txBody>
      </p:sp>
      <p:pic>
        <p:nvPicPr>
          <p:cNvPr id="17" name="Місце для вмісту 16">
            <a:extLst>
              <a:ext uri="{FF2B5EF4-FFF2-40B4-BE49-F238E27FC236}">
                <a16:creationId xmlns:a16="http://schemas.microsoft.com/office/drawing/2014/main" id="{B648F4FA-9505-4F95-896C-D24D78E67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8312" y="771825"/>
            <a:ext cx="5203634" cy="5314349"/>
          </a:xfrm>
        </p:spPr>
      </p:pic>
    </p:spTree>
    <p:extLst>
      <p:ext uri="{BB962C8B-B14F-4D97-AF65-F5344CB8AC3E}">
        <p14:creationId xmlns:p14="http://schemas.microsoft.com/office/powerpoint/2010/main" val="204510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F7324F-FB0C-4252-BE6A-F4B8565B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609600"/>
            <a:ext cx="593450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Небезпека для інших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id="{CB407F19-4E03-4929-8D04-7C011E6495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54" r="5954"/>
          <a:stretch>
            <a:fillRect/>
          </a:stretch>
        </p:blipFill>
        <p:spPr/>
      </p:pic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797E5A0B-333A-491B-8A1D-66A993BD8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394085"/>
            <a:ext cx="5934511" cy="4397115"/>
          </a:xfrm>
        </p:spPr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Матеріали, існування та використання яких може стати причиною посягання на безпеку оточуючих (наприклад, інформація про створення вибухівки).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Свідоме та несвідоме введення в оману.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Вчинення протиправних дій, що тягнуть за собою відповідальність згідно з чинним законодавством.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 err="1">
                <a:solidFill>
                  <a:schemeClr val="bg1"/>
                </a:solidFill>
              </a:rPr>
              <a:t>Кібербулінг</a:t>
            </a:r>
            <a:r>
              <a:rPr lang="uk-UA" sz="2000" dirty="0">
                <a:solidFill>
                  <a:schemeClr val="bg1"/>
                </a:solidFill>
              </a:rPr>
              <a:t> (приниження та цькування інших в мережі).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32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EE777-4434-41EA-866D-2D4A3C1A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94937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Загроза персональній інформації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id="{C74284D0-D984-4BDB-9675-0B3D9C647D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03" r="1803"/>
          <a:stretch>
            <a:fillRect/>
          </a:stretch>
        </p:blipFill>
        <p:spPr>
          <a:xfrm>
            <a:off x="7075921" y="609600"/>
            <a:ext cx="5185972" cy="5181600"/>
          </a:xfrm>
          <a:effectLst>
            <a:outerShdw blurRad="88900" dist="38100" dir="5400000" algn="t" rotWithShape="0">
              <a:prstClr val="black">
                <a:alpha val="40000"/>
              </a:prstClr>
            </a:outerShdw>
            <a:softEdge rad="38100"/>
          </a:effectLst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E92F26-2717-4856-A56D-689BC59F7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678898"/>
            <a:ext cx="5934511" cy="4112302"/>
          </a:xfrm>
        </p:spPr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Розголошення персональної та конфіденційної інформації (передусім через соцмережі):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1"/>
                </a:solidFill>
              </a:rPr>
              <a:t>прізвища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1"/>
                </a:solidFill>
              </a:rPr>
              <a:t>імена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1"/>
                </a:solidFill>
              </a:rPr>
              <a:t>контакти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1"/>
                </a:solidFill>
              </a:rPr>
              <a:t>секретні дані кредитних карток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1"/>
                </a:solidFill>
              </a:rPr>
              <a:t>номери телефонів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Загроза зараження ПК вірусами різної категорії.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Небезпека завантаження програм зі шкідливими функціями.</a:t>
            </a:r>
          </a:p>
        </p:txBody>
      </p:sp>
    </p:spTree>
    <p:extLst>
      <p:ext uri="{BB962C8B-B14F-4D97-AF65-F5344CB8AC3E}">
        <p14:creationId xmlns:p14="http://schemas.microsoft.com/office/powerpoint/2010/main" val="338627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94631-860C-4B2B-A64D-20BEE9FD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039318"/>
          </a:xfrm>
        </p:spPr>
        <p:txBody>
          <a:bodyPr/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безпечної роботи в інтернеті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CFBDA865-A309-45C3-8543-DA13D4E05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5000"/>
                    </a14:imgEffect>
                  </a14:imgLayer>
                </a14:imgProps>
              </a:ext>
            </a:extLst>
          </a:blip>
          <a:srcRect l="23460" r="23460"/>
          <a:stretch>
            <a:fillRect/>
          </a:stretch>
        </p:blipFill>
        <p:spPr>
          <a:ln>
            <a:solidFill>
              <a:schemeClr val="tx2">
                <a:lumMod val="60000"/>
                <a:lumOff val="40000"/>
                <a:alpha val="59000"/>
              </a:schemeClr>
            </a:solidFill>
          </a:ln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2F9646-F4DD-4338-A1F2-F8129188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543987"/>
            <a:ext cx="5934511" cy="4247213"/>
          </a:xfrm>
        </p:spPr>
        <p:txBody>
          <a:bodyPr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uk-UA" sz="1800" dirty="0">
                <a:solidFill>
                  <a:schemeClr val="bg1"/>
                </a:solidFill>
              </a:rPr>
              <a:t>Не давайте нікому своїх паролів.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dirty="0">
                <a:solidFill>
                  <a:schemeClr val="bg1"/>
                </a:solidFill>
              </a:rPr>
              <a:t>Не </a:t>
            </a:r>
            <a:r>
              <a:rPr lang="uk-UA" sz="1800" dirty="0" err="1">
                <a:solidFill>
                  <a:schemeClr val="bg1"/>
                </a:solidFill>
              </a:rPr>
              <a:t>надавайте</a:t>
            </a:r>
            <a:r>
              <a:rPr lang="uk-UA" sz="1800" dirty="0">
                <a:solidFill>
                  <a:schemeClr val="bg1"/>
                </a:solidFill>
              </a:rPr>
              <a:t> особистої інформації поштою чи в чатах без гострої на те потреби.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dirty="0">
                <a:solidFill>
                  <a:schemeClr val="bg1"/>
                </a:solidFill>
              </a:rPr>
              <a:t>Не реагуйте на непристойні та грубі коментарі, адресовані вам.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dirty="0">
                <a:solidFill>
                  <a:schemeClr val="bg1"/>
                </a:solidFill>
              </a:rPr>
              <a:t>Повідомляйте про ситуації в інтернеті, які вас непокоять (погрози, файли певного місту, пропозиції).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dirty="0">
                <a:solidFill>
                  <a:schemeClr val="bg1"/>
                </a:solidFill>
              </a:rPr>
              <a:t>Відмовляйтесь від зустрічей з випадковими людьми, з якими познайомились в </a:t>
            </a:r>
            <a:r>
              <a:rPr lang="uk-UA" sz="1800" dirty="0" err="1">
                <a:solidFill>
                  <a:schemeClr val="bg1"/>
                </a:solidFill>
              </a:rPr>
              <a:t>онлайні</a:t>
            </a:r>
            <a:r>
              <a:rPr lang="uk-UA" sz="1800" dirty="0">
                <a:solidFill>
                  <a:schemeClr val="bg1"/>
                </a:solidFill>
              </a:rPr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1800" dirty="0">
                <a:solidFill>
                  <a:schemeClr val="bg1"/>
                </a:solidFill>
              </a:rPr>
              <a:t>Не діліться своїми фото з незнайомцями.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1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F3DDC500-B0A7-4BB1-BF17-E9DBDC6D73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614" r="14614"/>
          <a:stretch>
            <a:fillRect/>
          </a:stretch>
        </p:blipFill>
        <p:spPr/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0FE3621-23C4-4C74-8F97-07A31B5F6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609601"/>
            <a:ext cx="5934511" cy="5181599"/>
          </a:xfrm>
        </p:spPr>
        <p:txBody>
          <a:bodyPr/>
          <a:lstStyle/>
          <a:p>
            <a:pPr marL="342900" indent="-342900" fontAlgn="base">
              <a:buFont typeface="+mj-lt"/>
              <a:buAutoNum type="arabicPeriod" startAt="7"/>
            </a:pPr>
            <a:r>
              <a:rPr lang="uk-UA" sz="1800" dirty="0">
                <a:solidFill>
                  <a:schemeClr val="bg1"/>
                </a:solidFill>
              </a:rPr>
              <a:t>Не повідомляйте інформацію про кредитки батьків (номер картки, термін дії та таємний код).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800" dirty="0">
                <a:solidFill>
                  <a:schemeClr val="bg1"/>
                </a:solidFill>
              </a:rPr>
              <a:t>Не викладайте фото квитків, на яких видно штрих-код чи QR-код.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800" dirty="0">
                <a:solidFill>
                  <a:schemeClr val="bg1"/>
                </a:solidFill>
              </a:rPr>
              <a:t>Не скачуйте та не встановлюйте невідомі програми за посиланнями, навіть якщо їх надали друзі.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800" dirty="0">
                <a:solidFill>
                  <a:schemeClr val="bg1"/>
                </a:solidFill>
              </a:rPr>
              <a:t> Встановлюючи перевірені програми, контролюйте, щоб на ПК не додались небажані програми.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800" dirty="0">
                <a:solidFill>
                  <a:schemeClr val="bg1"/>
                </a:solidFill>
              </a:rPr>
              <a:t> Не переглядайте інформацію за невідомими посиланнями (друзі, які ними діляться можуть не підозрювати про загрозу).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1800" dirty="0">
                <a:solidFill>
                  <a:schemeClr val="bg1"/>
                </a:solidFill>
              </a:rPr>
              <a:t> Не відкривайте листи-спам, вони можуть містити віруси.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26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E94B88C-4CF0-4457-90E0-C4B09E31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99434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Прості секрети безпечного користування інтернетом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ACE08A91-4D79-4430-AE60-2313BB082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352" y="3698166"/>
            <a:ext cx="3195240" cy="576262"/>
          </a:xfrm>
        </p:spPr>
        <p:txBody>
          <a:bodyPr/>
          <a:lstStyle/>
          <a:p>
            <a:pPr algn="ctr"/>
            <a:r>
              <a:rPr lang="uk-UA" b="1" dirty="0"/>
              <a:t>Пам'ятайте</a:t>
            </a:r>
            <a:endParaRPr lang="uk-UA" dirty="0"/>
          </a:p>
        </p:txBody>
      </p:sp>
      <p:pic>
        <p:nvPicPr>
          <p:cNvPr id="20" name="Місце для зображення 19">
            <a:extLst>
              <a:ext uri="{FF2B5EF4-FFF2-40B4-BE49-F238E27FC236}">
                <a16:creationId xmlns:a16="http://schemas.microsoft.com/office/drawing/2014/main" id="{55173275-0A5C-436C-AA83-E100A74D5BF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8207" b="18207"/>
          <a:stretch>
            <a:fillRect/>
          </a:stretch>
        </p:blipFill>
        <p:spPr>
          <a:xfrm>
            <a:off x="1131618" y="1904998"/>
            <a:ext cx="3195240" cy="1524000"/>
          </a:xfrm>
          <a:effectLst>
            <a:outerShdw blurRad="889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934991EA-2856-45C6-B293-373F9334ECC0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141413" y="4543596"/>
            <a:ext cx="3195240" cy="1704804"/>
          </a:xfrm>
        </p:spPr>
        <p:txBody>
          <a:bodyPr>
            <a:normAutofit/>
          </a:bodyPr>
          <a:lstStyle/>
          <a:p>
            <a:r>
              <a:rPr lang="uk-UA" sz="1800" dirty="0"/>
              <a:t>Розмістивши інформацію в інтернеті, ви втрачаєте над нею контроль.</a:t>
            </a:r>
            <a:endParaRPr lang="ru-RU" sz="1800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587092B0-0E94-4535-A2E3-02FF64058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86132" y="3698166"/>
            <a:ext cx="3200400" cy="576262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Перевіряйте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2" name="Місце для зображення 21">
            <a:extLst>
              <a:ext uri="{FF2B5EF4-FFF2-40B4-BE49-F238E27FC236}">
                <a16:creationId xmlns:a16="http://schemas.microsoft.com/office/drawing/2014/main" id="{6B296963-628F-4C47-AEA7-952EEAF0491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2855" b="12855"/>
          <a:stretch>
            <a:fillRect/>
          </a:stretch>
        </p:blipFill>
        <p:spPr>
          <a:xfrm>
            <a:off x="4487592" y="1904998"/>
            <a:ext cx="3198940" cy="1524000"/>
          </a:xfrm>
        </p:spPr>
      </p:pic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id="{38FF8188-20D0-4A78-AA87-5A4FB57F5EAD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487592" y="4543596"/>
            <a:ext cx="3360747" cy="2127027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chemeClr val="bg1"/>
                </a:solidFill>
              </a:rPr>
              <a:t>Люди, з якими ділитесь інформацією, можуть використати її проти вас. Ви маєте довіряти тим, кому надсилаєте щось про себе.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F634BD83-9507-48F3-8346-AFE406510E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2305" y="3698166"/>
            <a:ext cx="3190741" cy="576262"/>
          </a:xfrm>
        </p:spPr>
        <p:txBody>
          <a:bodyPr/>
          <a:lstStyle/>
          <a:p>
            <a:pPr algn="ctr"/>
            <a:r>
              <a:rPr lang="ru-RU" b="1" dirty="0"/>
              <a:t>Думайте</a:t>
            </a:r>
            <a:endParaRPr lang="ru-RU" dirty="0"/>
          </a:p>
        </p:txBody>
      </p:sp>
      <p:pic>
        <p:nvPicPr>
          <p:cNvPr id="38" name="Місце для зображення 37">
            <a:extLst>
              <a:ext uri="{FF2B5EF4-FFF2-40B4-BE49-F238E27FC236}">
                <a16:creationId xmlns:a16="http://schemas.microsoft.com/office/drawing/2014/main" id="{C770C229-CB4E-446F-A478-3732C3BBDEC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4232" b="14232"/>
          <a:stretch>
            <a:fillRect/>
          </a:stretch>
        </p:blipFill>
        <p:spPr>
          <a:xfrm>
            <a:off x="7847409" y="1857180"/>
            <a:ext cx="3195637" cy="1524000"/>
          </a:xfrm>
        </p:spPr>
      </p:pic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8D408308-1A03-48BE-A33E-57E5248583B5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852441" y="4543596"/>
            <a:ext cx="3360747" cy="1961257"/>
          </a:xfrm>
        </p:spPr>
        <p:txBody>
          <a:bodyPr>
            <a:normAutofit/>
          </a:bodyPr>
          <a:lstStyle/>
          <a:p>
            <a:r>
              <a:rPr lang="uk-UA" sz="1800" dirty="0"/>
              <a:t>Чи варто розміщувати інформацію, якщо не знаєте, як її використають і чи це не зашкодить вам чи близьким?</a:t>
            </a:r>
          </a:p>
        </p:txBody>
      </p:sp>
    </p:spTree>
    <p:extLst>
      <p:ext uri="{BB962C8B-B14F-4D97-AF65-F5344CB8AC3E}">
        <p14:creationId xmlns:p14="http://schemas.microsoft.com/office/powerpoint/2010/main" val="175188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CB2D227-7311-42EC-B322-2448188A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024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8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227</TotalTime>
  <Words>409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Tw Cen MT</vt:lpstr>
      <vt:lpstr>Wingdings</vt:lpstr>
      <vt:lpstr>Схема</vt:lpstr>
      <vt:lpstr>Безпека дитини в інтернеті</vt:lpstr>
      <vt:lpstr>в Україні інтернетом користується понад 50% громадян. Актуальність захисту безпеки дитини в мережі як ніколи велика</vt:lpstr>
      <vt:lpstr>Загроза особистій безпеці</vt:lpstr>
      <vt:lpstr>Небезпека для інших</vt:lpstr>
      <vt:lpstr>Загроза персональній інформації</vt:lpstr>
      <vt:lpstr>Правила безпечної роботи в інтернеті</vt:lpstr>
      <vt:lpstr>Презентация PowerPoint</vt:lpstr>
      <vt:lpstr>Прості секрети безпечного користування інтернетом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дитини в інтернеті</dc:title>
  <dc:creator>Dmytro Perelelytsia</dc:creator>
  <cp:lastModifiedBy>Hp Power</cp:lastModifiedBy>
  <cp:revision>16</cp:revision>
  <dcterms:created xsi:type="dcterms:W3CDTF">2017-12-04T10:32:35Z</dcterms:created>
  <dcterms:modified xsi:type="dcterms:W3CDTF">2024-02-07T15:08:27Z</dcterms:modified>
</cp:coreProperties>
</file>