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1"/>
  </p:notesMasterIdLst>
  <p:sldIdLst>
    <p:sldId id="256" r:id="rId2"/>
    <p:sldId id="263" r:id="rId3"/>
    <p:sldId id="275" r:id="rId4"/>
    <p:sldId id="257" r:id="rId5"/>
    <p:sldId id="262" r:id="rId6"/>
    <p:sldId id="259" r:id="rId7"/>
    <p:sldId id="268" r:id="rId8"/>
    <p:sldId id="271" r:id="rId9"/>
    <p:sldId id="269" r:id="rId10"/>
    <p:sldId id="267" r:id="rId11"/>
    <p:sldId id="270" r:id="rId12"/>
    <p:sldId id="258" r:id="rId13"/>
    <p:sldId id="266" r:id="rId14"/>
    <p:sldId id="272" r:id="rId15"/>
    <p:sldId id="273" r:id="rId16"/>
    <p:sldId id="260" r:id="rId17"/>
    <p:sldId id="261" r:id="rId18"/>
    <p:sldId id="276" r:id="rId19"/>
    <p:sldId id="278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2ECD"/>
    <a:srgbClr val="16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28FF2-6023-4BE7-8F84-824FE0F12D69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E5BD5-4C59-408A-881B-9BBF89B3D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752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5BD5-4C59-408A-881B-9BBF89B3D530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840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4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48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65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8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2460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0836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0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97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157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86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7922BCF-9918-4403-BF12-216DD4BA875F}" type="datetimeFigureOut">
              <a:rPr lang="uk-UA" smtClean="0"/>
              <a:t>24.11.2020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EB20725-1066-4D7E-B378-1F53C66AD5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52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572" y="1026682"/>
            <a:ext cx="9966960" cy="292608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листопада</a:t>
            </a:r>
            <a:endParaRPr lang="uk-UA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1724367" y="3913764"/>
            <a:ext cx="8767860" cy="1388165"/>
          </a:xfrm>
        </p:spPr>
        <p:txBody>
          <a:bodyPr>
            <a:normAutofit fontScale="70000" lnSpcReduction="20000"/>
          </a:bodyPr>
          <a:lstStyle/>
          <a:p>
            <a:r>
              <a:rPr lang="uk-UA" sz="8000" dirty="0" smtClean="0">
                <a:solidFill>
                  <a:srgbClr val="16DA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МІЖНАРОДНИЙ ДЕНЬ ТОЛЕРАНТНОСТІ </a:t>
            </a:r>
            <a:endParaRPr lang="uk-UA" sz="8000" dirty="0">
              <a:solidFill>
                <a:srgbClr val="16DAD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38" name="Picture 14" descr="master cali - Kids and Our Heritage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32" y="-1158372"/>
            <a:ext cx="97536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rticle: Leading with cognitive diversity in the face of COVID-19 — People  Ma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619500"/>
            <a:ext cx="4964112" cy="27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1830388" y="412750"/>
            <a:ext cx="8229600" cy="3875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ru-RU" sz="36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КРОК 2: </a:t>
            </a:r>
          </a:p>
          <a:p>
            <a:pPr algn="ctr"/>
            <a:r>
              <a:rPr lang="uk-UA" altLang="ru-RU" sz="36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цінувати в кожній людині особистість і поважати її думки, почуття, переконання незалежно від того, чи збігаються вони з нашими;</a:t>
            </a:r>
            <a:r>
              <a:rPr lang="ru-RU" altLang="ru-RU" sz="3600" dirty="0" smtClean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altLang="ru-RU" sz="3600" dirty="0" smtClean="0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altLang="ru-RU" sz="3600" dirty="0" smtClean="0">
              <a:solidFill>
                <a:srgbClr val="FF33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944688" y="552450"/>
            <a:ext cx="8229600" cy="279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ru-RU" sz="3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КРОК </a:t>
            </a:r>
            <a:r>
              <a:rPr lang="uk-UA" altLang="ru-RU" sz="36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3: </a:t>
            </a:r>
            <a:endParaRPr lang="uk-UA" altLang="ru-RU" sz="3600" b="1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uk-UA" altLang="ru-RU" sz="3600" dirty="0" smtClean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uk-UA" altLang="ru-RU" sz="36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зберігати «власне обличчя», </a:t>
            </a:r>
          </a:p>
          <a:p>
            <a:pPr algn="ctr"/>
            <a:r>
              <a:rPr lang="uk-UA" altLang="ru-RU" sz="36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 за будь-яких обставин залишатися собою.</a:t>
            </a:r>
            <a:endParaRPr lang="ru-RU" altLang="ru-RU" sz="3600" dirty="0" smtClean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386" name="Picture 2" descr="Biology - Biology Bi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r="10589"/>
          <a:stretch/>
        </p:blipFill>
        <p:spPr bwMode="auto">
          <a:xfrm>
            <a:off x="1765300" y="3143250"/>
            <a:ext cx="8788400" cy="33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5700" y="52070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РОЗГЛЯНЬ МАЛЮНКИ. </a:t>
            </a:r>
            <a:b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uk-UA" sz="40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Які прояви толерантності ти тут бачиш?</a:t>
            </a:r>
            <a:endParaRPr lang="uk-UA" sz="4000" b="1" dirty="0">
              <a:solidFill>
                <a:srgbClr val="FF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8" y="2131848"/>
            <a:ext cx="5675684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6388"/>
          <a:stretch/>
        </p:blipFill>
        <p:spPr>
          <a:xfrm>
            <a:off x="6003471" y="2311400"/>
            <a:ext cx="5769429" cy="336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155700" y="520700"/>
            <a:ext cx="9875520" cy="135636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smtClean="0">
                <a:latin typeface="Courier New" panose="02070309020205020404" pitchFamily="49" charset="0"/>
                <a:cs typeface="Courier New" panose="02070309020205020404" pitchFamily="49" charset="0"/>
              </a:rPr>
              <a:t>РОЗГЛЯНЬ МАЛЮНКИ. </a:t>
            </a:r>
            <a:br>
              <a:rPr lang="uk-UA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uk-UA" sz="4000" b="1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Які прояви толерантності ти тут бачиш?</a:t>
            </a:r>
            <a:endParaRPr lang="uk-UA" sz="4000" b="1" dirty="0">
              <a:solidFill>
                <a:srgbClr val="FF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9"/>
          <a:stretch/>
        </p:blipFill>
        <p:spPr>
          <a:xfrm>
            <a:off x="523239" y="2138281"/>
            <a:ext cx="4585798" cy="37545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436" r="1205" b="13647"/>
          <a:stretch/>
        </p:blipFill>
        <p:spPr>
          <a:xfrm>
            <a:off x="6093460" y="2030695"/>
            <a:ext cx="5234940" cy="39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155700" y="520700"/>
            <a:ext cx="9875520" cy="135636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РОЗГЛЯНЬ МАЛЮНКИ. </a:t>
            </a:r>
            <a:b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uk-UA" sz="40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Які прояви толерантності ти тут бачиш?</a:t>
            </a:r>
            <a:endParaRPr lang="uk-UA" sz="4000" b="1" dirty="0">
              <a:solidFill>
                <a:srgbClr val="FF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8434" name="Picture 2" descr="Группа в составе счастливые дети поздравляет ребенок-инвалида на его bi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b="14817"/>
          <a:stretch/>
        </p:blipFill>
        <p:spPr bwMode="auto">
          <a:xfrm>
            <a:off x="396875" y="2120900"/>
            <a:ext cx="6069788" cy="401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Люди с ограниченными возможностями собирает или стационарные больные и человек порции Изолят иллюстраций вектора на белой предпо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8" t="48200" r="1738" b="9142"/>
          <a:stretch/>
        </p:blipFill>
        <p:spPr bwMode="auto">
          <a:xfrm>
            <a:off x="7476564" y="1714221"/>
            <a:ext cx="3361765" cy="48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6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1" y="2304860"/>
            <a:ext cx="5832395" cy="388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55700" y="520700"/>
            <a:ext cx="9875520" cy="135636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РОЗГЛЯНЬ МАЛЮНКИ. </a:t>
            </a:r>
            <a:b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uk-UA" sz="40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Які прояви толерантності ти тут бачиш?</a:t>
            </a:r>
            <a:endParaRPr lang="uk-UA" sz="4000" b="1" dirty="0">
              <a:solidFill>
                <a:srgbClr val="FF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482" name="Picture 2" descr="Premium Vector | Kid boy helping blind friend cross 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92" y="1877060"/>
            <a:ext cx="4342853" cy="43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earns Kirk - Mearns Kirk Helping Hands Char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 b="7890"/>
          <a:stretch/>
        </p:blipFill>
        <p:spPr bwMode="auto">
          <a:xfrm>
            <a:off x="8782593" y="4064000"/>
            <a:ext cx="303367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8193" y="0"/>
            <a:ext cx="11785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uk-UA" sz="2800" dirty="0" smtClean="0">
                <a:latin typeface="Georgia" panose="02040502050405020303" pitchFamily="18" charset="0"/>
              </a:rPr>
              <a:t/>
            </a:r>
            <a:br>
              <a:rPr lang="uk-UA" altLang="uk-UA" sz="2800" dirty="0" smtClean="0">
                <a:latin typeface="Georgia" panose="02040502050405020303" pitchFamily="18" charset="0"/>
              </a:rPr>
            </a:br>
            <a:r>
              <a:rPr lang="uk-UA" altLang="uk-UA" sz="40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Толерантність – </a:t>
            </a:r>
          </a:p>
          <a:p>
            <a:pPr algn="ctr"/>
            <a:r>
              <a:rPr lang="uk-UA" altLang="uk-UA" sz="40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 мистецтво</a:t>
            </a:r>
            <a:r>
              <a:rPr lang="en-US" altLang="uk-UA" sz="40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altLang="uk-UA" sz="40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співжиття</a:t>
            </a:r>
            <a:endParaRPr lang="ru-RU" altLang="uk-UA" sz="4000" b="1" dirty="0">
              <a:solidFill>
                <a:srgbClr val="FF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5757" y="1828800"/>
            <a:ext cx="9872871" cy="40386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uk-UA" sz="2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 взаємна повага; </a:t>
            </a:r>
          </a:p>
          <a:p>
            <a:r>
              <a:rPr lang="uk-UA" altLang="uk-UA" sz="2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 свобода і рівність; </a:t>
            </a:r>
          </a:p>
          <a:p>
            <a:r>
              <a:rPr lang="uk-UA" altLang="uk-UA" sz="2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Визнання права інших на самовираження;</a:t>
            </a:r>
          </a:p>
          <a:p>
            <a:r>
              <a:rPr lang="uk-UA" altLang="uk-UA" sz="2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 мистецтво жити у згоді з іншими, відмінними від Вас людьми.</a:t>
            </a:r>
          </a:p>
          <a:p>
            <a:pPr marL="45720" indent="0">
              <a:buNone/>
            </a:pPr>
            <a:endParaRPr lang="uk-UA" altLang="uk-UA" sz="2800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 algn="ctr">
              <a:buNone/>
            </a:pPr>
            <a:r>
              <a:rPr lang="uk-UA" altLang="uk-UA" sz="28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Вони відмінні, </a:t>
            </a:r>
          </a:p>
          <a:p>
            <a:pPr marL="45720" indent="0" algn="ctr">
              <a:buNone/>
            </a:pPr>
            <a:r>
              <a:rPr lang="uk-UA" altLang="uk-UA" sz="28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але абсолютно рівні з Вами.</a:t>
            </a:r>
            <a:endParaRPr lang="en-US" altLang="uk-UA" sz="2800" b="1" dirty="0" smtClean="0">
              <a:solidFill>
                <a:srgbClr val="FF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altLang="uk-UA" b="1" dirty="0" smtClean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Free Handprint Border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0939" y="2881279"/>
            <a:ext cx="6022427" cy="11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Free Handprint Border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02428" y="2780882"/>
            <a:ext cx="6106510" cy="12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441644" y="1030465"/>
            <a:ext cx="9661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uk-UA" altLang="uk-UA" sz="54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ВСІ МИ РІЗНІ, </a:t>
            </a:r>
            <a:endParaRPr lang="uk-UA" altLang="uk-UA" sz="5400" b="1" dirty="0">
              <a:solidFill>
                <a:srgbClr val="FF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 algn="ctr">
              <a:buNone/>
            </a:pPr>
            <a:r>
              <a:rPr lang="uk-UA" altLang="uk-UA" sz="54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АЛЕ ВСІ МИ ВСІ РІВНІ.</a:t>
            </a:r>
            <a:endParaRPr lang="en-US" altLang="uk-UA" sz="5400" b="1" dirty="0">
              <a:solidFill>
                <a:srgbClr val="FF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2" descr="Embracing Diversity - Diversity Transparent Background , Transparent  Cartoon - Jing.f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71" y="3373820"/>
            <a:ext cx="9257888" cy="30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Free Handprint Border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0939" y="2881279"/>
            <a:ext cx="6022427" cy="11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Free Handprint Border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02428" y="2780882"/>
            <a:ext cx="6106510" cy="12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mbracing Diversity - Diversity Transparent Background , Transparent  Cartoon - Jing.f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71" y="3373820"/>
            <a:ext cx="9257888" cy="30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531395" y="753465"/>
            <a:ext cx="86645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4800" b="1" dirty="0" err="1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Толерантність</a:t>
            </a:r>
            <a:r>
              <a:rPr lang="ru-RU" altLang="uk-UA" sz="48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uk-UA" sz="48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</a:p>
          <a:p>
            <a:pPr algn="ctr" eaLnBrk="1" hangingPunct="1"/>
            <a:r>
              <a:rPr lang="ru-RU" altLang="uk-UA" sz="48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uk-UA" sz="48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шлях до миру і </a:t>
            </a:r>
            <a:r>
              <a:rPr lang="ru-RU" altLang="uk-UA" sz="4800" b="1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злагоди</a:t>
            </a:r>
            <a:endParaRPr lang="ru-RU" altLang="uk-UA" sz="4800" b="1" dirty="0" smtClean="0">
              <a:solidFill>
                <a:srgbClr val="00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1" hangingPunct="1"/>
            <a:r>
              <a:rPr lang="ru-RU" altLang="uk-UA" sz="48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</a:t>
            </a:r>
            <a:r>
              <a:rPr lang="ru-RU" altLang="uk-UA" sz="48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uk-UA" sz="4800" b="1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світі</a:t>
            </a:r>
            <a:r>
              <a:rPr lang="ru-RU" altLang="uk-UA" sz="48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altLang="uk-UA" sz="4800" b="1" dirty="0">
              <a:solidFill>
                <a:srgbClr val="00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28" y="625042"/>
            <a:ext cx="486727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1231612" y="4727864"/>
            <a:ext cx="91261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24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Наша земля - це місце, де ми можемо любити один одного, дотримуватися традицій і </a:t>
            </a:r>
            <a:r>
              <a:rPr lang="uk-UA" altLang="uk-UA" sz="24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вірити, що 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altLang="uk-UA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ТОЛЕРАНТНІСТЬ </a:t>
            </a:r>
            <a:r>
              <a:rPr lang="uk-UA" altLang="uk-UA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ВРЯТУЄ СВІТ</a:t>
            </a:r>
            <a:endParaRPr lang="ru-RU" altLang="uk-UA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eaching children about diversity and inclusion is very important. children  will respect, expose to … | What is special education, Child advocacy,  Special edu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 b="7635"/>
          <a:stretch/>
        </p:blipFill>
        <p:spPr bwMode="auto">
          <a:xfrm>
            <a:off x="1534043" y="2611120"/>
            <a:ext cx="9093434" cy="385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101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Розгляньте малюнок та поміркуйте:</a:t>
            </a:r>
            <a:endParaRPr lang="uk-UA" sz="3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3000" y="57658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Що відрізняє дітей на малюнку один від одного?</a:t>
            </a:r>
            <a:endParaRPr lang="uk-UA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43000" y="125476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Що об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uk-UA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єднує</a:t>
            </a:r>
            <a:r>
              <a:rPr lang="uk-U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дітей на малюнку?</a:t>
            </a:r>
            <a:endParaRPr lang="uk-UA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3000" y="1890871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Який настрій панує  на малюнку?</a:t>
            </a:r>
            <a:endParaRPr lang="uk-UA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55" y="308245"/>
            <a:ext cx="77152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17" y="2708768"/>
            <a:ext cx="61817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00" y="4815075"/>
            <a:ext cx="76438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6888" y="1931687"/>
            <a:ext cx="11466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Всі люди </a:t>
            </a:r>
            <a:r>
              <a:rPr lang="uk-UA" altLang="ru-RU" sz="24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світ народжуються різними: </a:t>
            </a:r>
            <a:endParaRPr lang="uk-UA" altLang="ru-RU" sz="2400" b="1" dirty="0" smtClean="0">
              <a:solidFill>
                <a:srgbClr val="FF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несхожими</a:t>
            </a:r>
            <a:r>
              <a:rPr lang="uk-UA" altLang="ru-RU" sz="24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uk-UA" altLang="ru-RU" sz="24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своєрідними, унікальними, неповторними</a:t>
            </a:r>
            <a:r>
              <a:rPr lang="ru-RU" altLang="ru-RU" sz="2400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99853" y="4477547"/>
            <a:ext cx="109938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2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Щоб </a:t>
            </a:r>
            <a:r>
              <a:rPr lang="uk-UA" altLang="ru-RU" sz="2200" b="1" dirty="0" smtClean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інших </a:t>
            </a:r>
            <a:r>
              <a:rPr lang="uk-UA" altLang="ru-RU" sz="22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розуміти, потрібно терпіння в собі виховати зуміти.</a:t>
            </a:r>
            <a:r>
              <a:rPr lang="ru-RU" altLang="ru-RU" sz="2200" b="1" dirty="0">
                <a:solidFill>
                  <a:srgbClr val="FF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17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6741" y="141249"/>
            <a:ext cx="9875520" cy="1356360"/>
          </a:xfrm>
        </p:spPr>
        <p:txBody>
          <a:bodyPr/>
          <a:lstStyle/>
          <a:p>
            <a:pPr algn="ctr"/>
            <a: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ЩО ТАКЕ ТОЛЕРАНТНІСТЬ?</a:t>
            </a:r>
            <a:endParaRPr lang="uk-U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6" descr="Celebrating the LGBT Community - 50 Years Since the Decriminalisation of  Homosexuality in the UK - The Dinocorn Life | LGBTQ+ Alternative Lifestyle 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4" y="4908427"/>
            <a:ext cx="4415883" cy="17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7921" y="1418654"/>
            <a:ext cx="1076092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ru-RU" altLang="ru-RU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tolerance</a:t>
            </a:r>
            <a:r>
              <a:rPr lang="ru-RU" altLang="ru-RU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2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(з </a:t>
            </a:r>
            <a:r>
              <a:rPr lang="ru-RU" altLang="ru-RU" sz="2200" b="1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французької</a:t>
            </a:r>
            <a:r>
              <a:rPr lang="ru-RU" altLang="ru-RU" sz="22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200" b="1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мови</a:t>
            </a:r>
            <a:r>
              <a:rPr lang="ru-RU" altLang="ru-RU" sz="22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ru-RU" altLang="ru-RU" sz="22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uk-UA" altLang="ru-RU" sz="22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відносини, при яких допускається, що інші можуть думати чи діяти інакше, ніж ти сам;</a:t>
            </a:r>
            <a:r>
              <a:rPr lang="ru-RU" altLang="ru-RU" sz="22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ru-RU" altLang="ru-RU" sz="2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tolerance</a:t>
            </a:r>
            <a:r>
              <a:rPr lang="ru-RU" altLang="ru-RU" sz="22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2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(з </a:t>
            </a:r>
            <a:r>
              <a:rPr lang="ru-RU" altLang="ru-RU" sz="2200" b="1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англійської</a:t>
            </a:r>
            <a:r>
              <a:rPr lang="ru-RU" altLang="ru-RU" sz="22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200" b="1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мови</a:t>
            </a:r>
            <a:r>
              <a:rPr lang="ru-RU" altLang="ru-RU" sz="22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ru-RU" altLang="ru-RU" sz="22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altLang="ru-RU" sz="2200" b="1" dirty="0" err="1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готовність</a:t>
            </a:r>
            <a:r>
              <a:rPr lang="ru-RU" altLang="ru-RU" sz="22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бути </a:t>
            </a:r>
            <a:r>
              <a:rPr lang="ru-RU" altLang="ru-RU" sz="2200" b="1" dirty="0" err="1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терпимим</a:t>
            </a:r>
            <a:r>
              <a:rPr lang="ru-RU" altLang="ru-RU" sz="22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altLang="ru-RU" sz="2200" b="1" dirty="0" err="1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поблажливим</a:t>
            </a:r>
            <a:r>
              <a:rPr lang="ru-RU" altLang="ru-RU" sz="22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rgbClr val="00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ru-RU" altLang="ru-RU" sz="2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толерантність</a:t>
            </a:r>
            <a:r>
              <a:rPr lang="ru-RU" altLang="ru-RU" sz="2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2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(в </a:t>
            </a:r>
            <a:r>
              <a:rPr lang="ru-RU" altLang="ru-RU" sz="2200" b="1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українській</a:t>
            </a:r>
            <a:r>
              <a:rPr lang="ru-RU" altLang="ru-RU" sz="22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ru-RU" altLang="ru-RU" sz="22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uk-UA" altLang="ru-RU" sz="22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здатність бути поблажливим , терплячим до чиїхось думок, поглядів, вірувань, тощо;</a:t>
            </a:r>
            <a:endParaRPr lang="ru-RU" altLang="ru-RU" sz="22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6300" y="1651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 різних культурах толерантність розуміють по-різному:  </a:t>
            </a:r>
            <a:endParaRPr lang="uk-UA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6" descr="Celebrating the LGBT Community - 50 Years Since the Decriminalisation of  Homosexuality in the UK - The Dinocorn Life | LGBTQ+ Alternative Lifestyle 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5437297"/>
            <a:ext cx="2911707" cy="11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30200" y="1631950"/>
            <a:ext cx="11468100" cy="550545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uk-UA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англійців толерантність розуміють як готовність і здатність без протесту вислухати особу.</a:t>
            </a:r>
          </a:p>
          <a:p>
            <a:pPr>
              <a:buFont typeface="Arial" charset="0"/>
              <a:buChar char="•"/>
              <a:defRPr/>
            </a:pPr>
            <a:r>
              <a:rPr lang="uk-UA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французів – як певну свободу іншого, свободу його думки, прагнення, політичних і релігійних поглядів.</a:t>
            </a:r>
          </a:p>
          <a:p>
            <a:pPr>
              <a:buFont typeface="Arial" charset="0"/>
              <a:buChar char="•"/>
              <a:defRPr/>
            </a:pPr>
            <a:r>
              <a:rPr lang="uk-U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іспанців толерантність означає здатність визнавати відмінність ідеї інших </a:t>
            </a:r>
            <a:r>
              <a:rPr lang="uk-UA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людей.</a:t>
            </a:r>
          </a:p>
          <a:p>
            <a:pPr>
              <a:buFont typeface="Arial" charset="0"/>
              <a:buChar char="•"/>
              <a:defRPr/>
            </a:pPr>
            <a:r>
              <a:rPr lang="uk-UA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</a:t>
            </a:r>
            <a:r>
              <a:rPr lang="uk-U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китайців бути толерантним – проявляти великодушність по відношенню до </a:t>
            </a:r>
            <a:r>
              <a:rPr lang="uk-UA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інших</a:t>
            </a:r>
            <a:r>
              <a:rPr lang="uk-UA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uk-UA" altLang="uk-UA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uk-UA" altLang="uk-U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арабському світі толерантність – прощення, терпимість, співчуття іншому</a:t>
            </a:r>
            <a:r>
              <a:rPr lang="uk-UA" altLang="uk-UA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uk-UA" altLang="uk-UA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 </a:t>
            </a:r>
            <a:r>
              <a:rPr lang="uk-UA" altLang="uk-U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персидському – ще й готовність до примирення.</a:t>
            </a:r>
            <a:endParaRPr lang="ru-RU" altLang="uk-U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charset="0"/>
              <a:buChar char="•"/>
              <a:defRPr/>
            </a:pP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6001" r="4450" b="13000"/>
          <a:stretch/>
        </p:blipFill>
        <p:spPr>
          <a:xfrm>
            <a:off x="513363" y="254000"/>
            <a:ext cx="8770338" cy="58039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692901" y="4318000"/>
            <a:ext cx="2590800" cy="1917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6" descr="Celebrating the LGBT Community - 50 Years Since the Decriminalisation of  Homosexuality in the UK - The Dinocorn Life | LGBTQ+ Alternative Lifestyle 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70" y="4772578"/>
            <a:ext cx="4867260" cy="18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95288" y="333375"/>
            <a:ext cx="10666412" cy="4751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ru-RU" b="1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ТОЛЕРАНТНІСТЬ –</a:t>
            </a:r>
          </a:p>
          <a:p>
            <a:pPr algn="ctr"/>
            <a:r>
              <a:rPr lang="uk-UA" altLang="ru-RU" dirty="0" smtClean="0">
                <a:solidFill>
                  <a:srgbClr val="16DA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важлива риса характеру</a:t>
            </a:r>
            <a:r>
              <a:rPr lang="uk-UA" altLang="ru-RU" dirty="0">
                <a:solidFill>
                  <a:srgbClr val="16DA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uk-UA" altLang="ru-RU" dirty="0" smtClean="0">
                <a:solidFill>
                  <a:srgbClr val="16DA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uk-UA" altLang="ru-RU" dirty="0" smtClean="0">
                <a:solidFill>
                  <a:srgbClr val="16DA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Вона допоможе тобі</a:t>
            </a:r>
          </a:p>
          <a:p>
            <a:pPr algn="ctr"/>
            <a:r>
              <a:rPr lang="uk-UA" altLang="ru-RU" dirty="0" smtClean="0">
                <a:solidFill>
                  <a:srgbClr val="16DA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товаришувати </a:t>
            </a:r>
            <a:r>
              <a:rPr lang="uk-UA" altLang="ru-RU" dirty="0">
                <a:solidFill>
                  <a:srgbClr val="16DA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 різними людьми</a:t>
            </a:r>
          </a:p>
          <a:p>
            <a:pPr algn="ctr"/>
            <a:r>
              <a:rPr lang="uk-UA" altLang="ru-RU" dirty="0" smtClean="0">
                <a:solidFill>
                  <a:srgbClr val="16DA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порозумітися з іншими,</a:t>
            </a:r>
          </a:p>
          <a:p>
            <a:pPr algn="ctr"/>
            <a:r>
              <a:rPr lang="uk-UA" altLang="ru-RU" dirty="0" smtClean="0">
                <a:solidFill>
                  <a:srgbClr val="16DAD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не витрачати сил на конфлікти.</a:t>
            </a:r>
            <a:r>
              <a:rPr lang="uk-UA" altLang="ru-RU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altLang="ru-RU" b="1" dirty="0" smtClean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6" descr="Celebrating the LGBT Community - 50 Years Since the Decriminalisation of  Homosexuality in the UK - The Dinocorn Life | LGBTQ+ Alternative Lifestyle 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78" y="3898900"/>
            <a:ext cx="7134352" cy="27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091641" y="268249"/>
            <a:ext cx="9875520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НАДІЛИ СУПЕРГЕРОЯ РИСАМИ ТОЛЕРАНТНОЇ ЛЮДИНИ:</a:t>
            </a:r>
            <a:endParaRPr lang="uk-UA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410" name="Picture 2" descr="Good boy with the robes and he think he is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7627" r="19476" b="9602"/>
          <a:stretch/>
        </p:blipFill>
        <p:spPr bwMode="auto">
          <a:xfrm>
            <a:off x="5302810" y="1945505"/>
            <a:ext cx="1847138" cy="46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66868" y="2275068"/>
            <a:ext cx="2476500" cy="70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ТЕРПЛЯЧІСТЬ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75033" y="3011429"/>
            <a:ext cx="2349500" cy="597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БАЙДУЖІСТЬ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767" y="3593402"/>
            <a:ext cx="2451266" cy="614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ВВІЧЛИВІСТЬ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65798" y="1508715"/>
            <a:ext cx="2349500" cy="740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ГРУБІСТЬ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868054" y="2184399"/>
            <a:ext cx="2839009" cy="7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МИЛОСЕРДНІСТЬ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70206" y="1879200"/>
            <a:ext cx="2450783" cy="560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ДОБРОТА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985000" y="3016744"/>
            <a:ext cx="2523711" cy="826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ЖОРСТОКІСТЬ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77943" y="4194872"/>
            <a:ext cx="3111500" cy="707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СПІВЧУТЛИВІСТЬ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0832" y="4995963"/>
            <a:ext cx="2489593" cy="826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ВПЕРТІСТЬ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731808" y="4300842"/>
            <a:ext cx="3111500" cy="719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ДРУЖЕЛЮБНІСТЬ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248093" y="5020781"/>
            <a:ext cx="1883055" cy="761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ПОВАГА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2959183" y="3310180"/>
            <a:ext cx="198120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7149948" y="1879200"/>
            <a:ext cx="198120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558800" y="5440955"/>
            <a:ext cx="198120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>
            <a:off x="7256255" y="3449534"/>
            <a:ext cx="198120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860425" y="5626697"/>
            <a:ext cx="2476500" cy="723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ПРИЯЗНІСТЬ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366808" y="5635376"/>
            <a:ext cx="2476500" cy="801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ГЛУЗЛИВІСТЬ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Пряма сполучна лінія 21"/>
          <p:cNvCxnSpPr/>
          <p:nvPr/>
        </p:nvCxnSpPr>
        <p:spPr>
          <a:xfrm>
            <a:off x="9614458" y="6043755"/>
            <a:ext cx="198120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9923083" y="3266782"/>
            <a:ext cx="1883055" cy="69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ЧУЙНІСТЬ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19423" y="1105970"/>
            <a:ext cx="2450783" cy="560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ДБАЙЛИВІСТЬ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181364" y="866666"/>
            <a:ext cx="2661944" cy="826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НЕТЕРПИМІСТЬ</a:t>
            </a:r>
            <a:endParaRPr lang="uk-U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Пряма сполучна лінія 25"/>
          <p:cNvCxnSpPr/>
          <p:nvPr/>
        </p:nvCxnSpPr>
        <p:spPr>
          <a:xfrm>
            <a:off x="9614458" y="1279911"/>
            <a:ext cx="198120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9875520" cy="1356360"/>
          </a:xfrm>
        </p:spPr>
        <p:txBody>
          <a:bodyPr/>
          <a:lstStyle/>
          <a:p>
            <a:pPr algn="ctr"/>
            <a:r>
              <a:rPr lang="uk-UA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ЯК СТАТИ/БУТИ ТОЛЕРАНТНИМ?</a:t>
            </a:r>
            <a:endParaRPr lang="uk-U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914400" y="678180"/>
            <a:ext cx="10566400" cy="4233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ru-RU" sz="3600" b="1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КРОК 1:</a:t>
            </a:r>
          </a:p>
          <a:p>
            <a:pPr algn="ctr"/>
            <a:r>
              <a:rPr lang="uk-UA" altLang="ru-RU" sz="36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бути готовими до того, що всі люди різні – не кращі й гірші,</a:t>
            </a:r>
          </a:p>
          <a:p>
            <a:pPr algn="ctr"/>
            <a:r>
              <a:rPr lang="uk-UA" altLang="ru-RU" sz="36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а просто різні;</a:t>
            </a:r>
            <a:br>
              <a:rPr lang="uk-UA" altLang="ru-RU" sz="36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uk-UA" altLang="ru-RU" sz="36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навчитися сприймати людей такими, якими вони є, не намагаючись змінити в них те, що нам не подобається.</a:t>
            </a:r>
            <a:endParaRPr lang="ru-RU" altLang="ru-RU" sz="3600" dirty="0" smtClean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338" name="Picture 2" descr="master cali - Kids and Our Heritage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213768"/>
            <a:ext cx="8153400" cy="38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Основа">
  <a:themeElements>
    <a:clrScheme name="Основ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241</TotalTime>
  <Words>415</Words>
  <Application>Microsoft Office PowerPoint</Application>
  <PresentationFormat>Широкий екран</PresentationFormat>
  <Paragraphs>76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Courier New</vt:lpstr>
      <vt:lpstr>Georgia</vt:lpstr>
      <vt:lpstr>Основа</vt:lpstr>
      <vt:lpstr>16 листопада</vt:lpstr>
      <vt:lpstr>Розгляньте малюнок та поміркуйте:</vt:lpstr>
      <vt:lpstr>Презентація PowerPoint</vt:lpstr>
      <vt:lpstr>ЩО ТАКЕ ТОЛЕРАНТНІСТЬ?</vt:lpstr>
      <vt:lpstr>У різних культурах толерантність розуміють по-різному:  </vt:lpstr>
      <vt:lpstr>Презентація PowerPoint</vt:lpstr>
      <vt:lpstr>Презентація PowerPoint</vt:lpstr>
      <vt:lpstr>Презентація PowerPoint</vt:lpstr>
      <vt:lpstr>ЯК СТАТИ/БУТИ ТОЛЕРАНТНИМ?</vt:lpstr>
      <vt:lpstr>Презентація PowerPoint</vt:lpstr>
      <vt:lpstr>Презентація PowerPoint</vt:lpstr>
      <vt:lpstr>РОЗГЛЯНЬ МАЛЮНКИ.  Які прояви толерантності ти тут бачиш?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листопада</dc:title>
  <dc:creator>Тетяна Григоренко</dc:creator>
  <cp:lastModifiedBy>Тетяна Григоренко</cp:lastModifiedBy>
  <cp:revision>25</cp:revision>
  <dcterms:created xsi:type="dcterms:W3CDTF">2020-11-15T17:24:03Z</dcterms:created>
  <dcterms:modified xsi:type="dcterms:W3CDTF">2020-11-24T17:36:10Z</dcterms:modified>
</cp:coreProperties>
</file>