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700" r:id="rId3"/>
    <p:sldMasterId id="2147483713" r:id="rId4"/>
  </p:sldMasterIdLst>
  <p:notesMasterIdLst>
    <p:notesMasterId r:id="rId27"/>
  </p:notesMasterIdLst>
  <p:sldIdLst>
    <p:sldId id="25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переміщення сторінки клацніть мишею</a:t>
            </a: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uk-UA" sz="2000" b="0" strike="noStrike" spc="-1">
                <a:latin typeface="Arial"/>
              </a:rPr>
              <a:t>Для редагування формату приміток клацніть мишею</a:t>
            </a:r>
          </a:p>
        </p:txBody>
      </p:sp>
      <p:sp>
        <p:nvSpPr>
          <p:cNvPr id="25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uk-UA" sz="1400" b="0" strike="noStrike" spc="-1">
                <a:latin typeface="Times New Roman"/>
              </a:rPr>
              <a:t>&lt;заголовок&gt;</a:t>
            </a:r>
          </a:p>
        </p:txBody>
      </p:sp>
      <p:sp>
        <p:nvSpPr>
          <p:cNvPr id="253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uk-UA" sz="1400" b="0" strike="noStrike" spc="-1">
                <a:latin typeface="Times New Roman"/>
              </a:rPr>
              <a:t>&lt;дата/час&gt;</a:t>
            </a:r>
          </a:p>
        </p:txBody>
      </p:sp>
      <p:sp>
        <p:nvSpPr>
          <p:cNvPr id="254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uk-UA" sz="1400" b="0" strike="noStrike" spc="-1">
                <a:latin typeface="Times New Roman"/>
              </a:rPr>
              <a:t>&lt;нижній колонтитул&gt;</a:t>
            </a:r>
          </a:p>
        </p:txBody>
      </p:sp>
      <p:sp>
        <p:nvSpPr>
          <p:cNvPr id="255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DE9C1E54-0F54-4846-A398-5319B43D8136}" type="slidenum">
              <a:rPr lang="uk-UA" sz="1400" b="0" strike="noStrike" spc="-1">
                <a:latin typeface="Times New Roman"/>
              </a:rPr>
              <a:t>‹#›</a:t>
            </a:fld>
            <a:endParaRPr lang="uk-UA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9823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42840" y="746280"/>
            <a:ext cx="4971600" cy="3728520"/>
          </a:xfrm>
          <a:prstGeom prst="rect">
            <a:avLst/>
          </a:prstGeom>
        </p:spPr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685800" y="4724280"/>
            <a:ext cx="5486040" cy="4475160"/>
          </a:xfrm>
          <a:prstGeom prst="rect">
            <a:avLst/>
          </a:prstGeom>
        </p:spPr>
        <p:txBody>
          <a:bodyPr/>
          <a:lstStyle/>
          <a:p>
            <a:endParaRPr lang="uk-UA" sz="2000" b="0" strike="noStrike" spc="-1">
              <a:latin typeface="Arial"/>
            </a:endParaRPr>
          </a:p>
        </p:txBody>
      </p:sp>
      <p:sp>
        <p:nvSpPr>
          <p:cNvPr id="477" name="TextShape 3"/>
          <p:cNvSpPr txBox="1"/>
          <p:nvPr/>
        </p:nvSpPr>
        <p:spPr>
          <a:xfrm>
            <a:off x="3884760" y="9446760"/>
            <a:ext cx="2971440" cy="4968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C5832EC-D983-41B1-929A-49A3EA1A0F34}" type="slidenum">
              <a:rPr lang="uk-UA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uk-UA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>
            <a:alphaModFix amt="8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4677C848-ABC4-4018-8DF3-876555CFE237}" type="datetime">
              <a:rPr lang="uk-UA" sz="1200" b="0" strike="noStrike" spc="-1">
                <a:solidFill>
                  <a:srgbClr val="8B8B8B"/>
                </a:solidFill>
                <a:latin typeface="Calibri"/>
              </a:rPr>
              <a:t>29.06.2022</a:t>
            </a:fld>
            <a:endParaRPr lang="uk-UA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uk-UA" sz="2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3FF908EF-2C37-4B29-A327-51F4D1204739}" type="slidenum">
              <a:rPr lang="uk-UA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uk-UA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>
            <a:alphaModFix amt="8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3CD1D2E7-DA3F-4ADA-9F16-6272DB7F5588}" type="datetime">
              <a:rPr lang="uk-UA" sz="1200" b="0" strike="noStrike" spc="-1">
                <a:solidFill>
                  <a:srgbClr val="8B8B8B"/>
                </a:solidFill>
                <a:latin typeface="Calibri"/>
              </a:rPr>
              <a:t>29.06.2022</a:t>
            </a:fld>
            <a:endParaRPr lang="uk-UA" sz="12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uk-UA" sz="24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8A83577F-A49A-4BF8-AA20-CA0B59A5D3D0}" type="slidenum">
              <a:rPr lang="uk-UA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uk-UA" sz="12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>
            <a:alphaModFix amt="8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169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58811C7B-EF00-48F1-A28B-FF401A542098}" type="datetime">
              <a:rPr lang="uk-UA" sz="1200" b="0" strike="noStrike" spc="-1">
                <a:solidFill>
                  <a:srgbClr val="8B8B8B"/>
                </a:solidFill>
                <a:latin typeface="Calibri"/>
              </a:rPr>
              <a:t>29.06.2022</a:t>
            </a:fld>
            <a:endParaRPr lang="uk-UA" sz="1200" b="0" strike="noStrike" spc="-1">
              <a:latin typeface="Times New Roman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uk-UA" sz="2400" b="0" strike="noStrike" spc="-1">
              <a:latin typeface="Times New Roman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7E5FF037-263B-4184-9958-727293B414F9}" type="slidenum">
              <a:rPr lang="uk-UA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uk-UA" sz="1200" b="0" strike="noStrike" spc="-1">
              <a:latin typeface="Times New Roman"/>
            </a:endParaRPr>
          </a:p>
        </p:txBody>
      </p:sp>
      <p:sp>
        <p:nvSpPr>
          <p:cNvPr id="17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>
            <a:alphaModFix amt="8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0297C332-E3C4-47ED-B785-C83EBFF8FD0B}" type="datetime">
              <a:rPr lang="uk-UA" sz="1200" b="0" strike="noStrike" spc="-1">
                <a:solidFill>
                  <a:srgbClr val="8B8B8B"/>
                </a:solidFill>
                <a:latin typeface="Calibri"/>
              </a:rPr>
              <a:t>29.06.2022</a:t>
            </a:fld>
            <a:endParaRPr lang="uk-UA" sz="1200" b="0" strike="noStrike" spc="-1">
              <a:latin typeface="Times New Roman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uk-UA" sz="2400" b="0" strike="noStrike" spc="-1">
              <a:latin typeface="Times New Roman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8A65E407-7E76-4483-9E80-656C6B75BD0C}" type="slidenum">
              <a:rPr lang="uk-UA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uk-UA" sz="1200" b="0" strike="noStrike" spc="-1">
              <a:latin typeface="Times New Roman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тексту заголовка клацніть мишею</a:t>
            </a:r>
          </a:p>
        </p:txBody>
      </p:sp>
      <p:sp>
        <p:nvSpPr>
          <p:cNvPr id="21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extShape 1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                                       ЗВІТ</a:t>
            </a:r>
          </a:p>
          <a:p>
            <a:pPr>
              <a:lnSpc>
                <a:spcPct val="100000"/>
              </a:lnSpc>
              <a:spcBef>
                <a:spcPts val="720"/>
              </a:spcBef>
            </a:pPr>
            <a:r>
              <a:rPr lang="ru-RU" sz="3600" b="0" strike="noStrike" spc="-1">
                <a:solidFill>
                  <a:srgbClr val="000000"/>
                </a:solidFill>
                <a:latin typeface="Calibri"/>
              </a:rPr>
              <a:t>        директора Брідського закладу               загальної середньої освіти І-ІІІ ступенів</a:t>
            </a:r>
          </a:p>
          <a:p>
            <a:pPr>
              <a:lnSpc>
                <a:spcPct val="100000"/>
              </a:lnSpc>
              <a:spcBef>
                <a:spcPts val="720"/>
              </a:spcBef>
            </a:pPr>
            <a:r>
              <a:rPr lang="ru-RU" sz="3600" b="0" strike="noStrike" spc="-1">
                <a:solidFill>
                  <a:srgbClr val="000000"/>
                </a:solidFill>
                <a:latin typeface="Calibri"/>
              </a:rPr>
              <a:t>              Іршавської міської ради</a:t>
            </a:r>
          </a:p>
          <a:p>
            <a:pPr>
              <a:lnSpc>
                <a:spcPct val="100000"/>
              </a:lnSpc>
              <a:spcBef>
                <a:spcPts val="720"/>
              </a:spcBef>
            </a:pPr>
            <a:r>
              <a:rPr lang="ru-RU" sz="3600" b="0" strike="noStrike" spc="-1">
                <a:solidFill>
                  <a:srgbClr val="000000"/>
                </a:solidFill>
                <a:latin typeface="Calibri"/>
              </a:rPr>
              <a:t>             Галінської Наталії Іванівни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p15="http://schemas.microsoft.com/office/powerpoint/2012/main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TextShape 1"/>
          <p:cNvSpPr txBox="1"/>
          <p:nvPr/>
        </p:nvSpPr>
        <p:spPr>
          <a:xfrm>
            <a:off x="539640" y="40464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FFFF"/>
                </a:solidFill>
                <a:latin typeface="Monotype Corsiva"/>
                <a:ea typeface="Cambria Math"/>
              </a:rPr>
              <a:t>Здоров’я  дитини  залежить від того, як вона харчується. 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9" name="TextShape 2"/>
          <p:cNvSpPr txBox="1"/>
          <p:nvPr/>
        </p:nvSpPr>
        <p:spPr>
          <a:xfrm>
            <a:off x="323640" y="4725000"/>
            <a:ext cx="8640720" cy="175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lang="uk-UA" sz="1800" b="0" strike="noStrike" spc="-1">
                <a:solidFill>
                  <a:srgbClr val="000000"/>
                </a:solidFill>
                <a:latin typeface="Monotype Corsiva"/>
              </a:rPr>
              <a:t>Якісним раціональним харчування учнів школи забезпечує приватний підприємець Котубей В.В.</a:t>
            </a:r>
            <a:endParaRPr lang="uk-UA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lang="uk-UA" sz="1800" b="0" strike="noStrike" spc="-1">
                <a:solidFill>
                  <a:srgbClr val="000000"/>
                </a:solidFill>
                <a:latin typeface="Monotype Corsiva"/>
              </a:rPr>
              <a:t>                            Гарячим харчуванням охоплені учні 1-4 класів , учні пільгових категорій.</a:t>
            </a:r>
            <a:endParaRPr lang="uk-UA" sz="1800" b="0" strike="noStrike" spc="-1">
              <a:latin typeface="Arial"/>
            </a:endParaRPr>
          </a:p>
        </p:txBody>
      </p:sp>
      <p:pic>
        <p:nvPicPr>
          <p:cNvPr id="440" name="Рисунок 3"/>
          <p:cNvPicPr/>
          <p:nvPr/>
        </p:nvPicPr>
        <p:blipFill>
          <a:blip r:embed="rId2"/>
          <a:stretch/>
        </p:blipFill>
        <p:spPr>
          <a:xfrm>
            <a:off x="2483640" y="1628640"/>
            <a:ext cx="3899520" cy="2924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p15="http://schemas.microsoft.com/office/powerpoint/2012/main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Відпочинок дітей</a:t>
            </a:r>
          </a:p>
        </p:txBody>
      </p:sp>
      <p:sp>
        <p:nvSpPr>
          <p:cNvPr id="44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p15="http://schemas.microsoft.com/office/powerpoint/2012/main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ПСИХОЛОГІЧНА  СЛУЖБА</a:t>
            </a:r>
          </a:p>
        </p:txBody>
      </p:sp>
      <p:sp>
        <p:nvSpPr>
          <p:cNvPr id="44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Психологічний супровід  освітнього процесу практичним психологом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Діагностика, корекційно-відновлювальна та розвивальна робота, тренінги, анкетування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Профілактика шкідливих звичок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Психологічна просвіта педагогів, батьків, консультування з питань труднощів у взаєминах з дітьми,проблем у поведінці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Профконсультування здобувачів освіти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p15="http://schemas.microsoft.com/office/powerpoint/2012/main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FFFFFF"/>
                </a:solidFill>
                <a:latin typeface="Calibri"/>
              </a:rPr>
              <a:t>Навчання учнів з особливими освітніми потребами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Створено інклюзивний клас, введено посаду асистента вчителя у інклюзивному класі.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 Запроваджено індивідуальне навчання на дому для учениці 9 класу за станом здоров</a:t>
            </a: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’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я .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    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p15="http://schemas.microsoft.com/office/powerpoint/2012/main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Інклюзивно-ресурсна кімната</a:t>
            </a:r>
          </a:p>
        </p:txBody>
      </p:sp>
      <p:pic>
        <p:nvPicPr>
          <p:cNvPr id="448" name="Picture 2"/>
          <p:cNvPicPr/>
          <p:nvPr/>
        </p:nvPicPr>
        <p:blipFill>
          <a:blip r:embed="rId2"/>
          <a:stretch/>
        </p:blipFill>
        <p:spPr>
          <a:xfrm>
            <a:off x="5580000" y="4055400"/>
            <a:ext cx="3528720" cy="2646360"/>
          </a:xfrm>
          <a:prstGeom prst="rect">
            <a:avLst/>
          </a:prstGeom>
          <a:ln>
            <a:noFill/>
          </a:ln>
        </p:spPr>
      </p:pic>
      <p:pic>
        <p:nvPicPr>
          <p:cNvPr id="449" name="Picture 2"/>
          <p:cNvPicPr/>
          <p:nvPr/>
        </p:nvPicPr>
        <p:blipFill>
          <a:blip r:embed="rId3"/>
          <a:stretch/>
        </p:blipFill>
        <p:spPr>
          <a:xfrm>
            <a:off x="539640" y="3832560"/>
            <a:ext cx="2273040" cy="3030840"/>
          </a:xfrm>
          <a:prstGeom prst="rect">
            <a:avLst/>
          </a:prstGeom>
          <a:ln>
            <a:noFill/>
          </a:ln>
        </p:spPr>
      </p:pic>
      <p:pic>
        <p:nvPicPr>
          <p:cNvPr id="450" name="Picture 4"/>
          <p:cNvPicPr/>
          <p:nvPr/>
        </p:nvPicPr>
        <p:blipFill>
          <a:blip r:embed="rId4"/>
          <a:stretch/>
        </p:blipFill>
        <p:spPr>
          <a:xfrm>
            <a:off x="2812680" y="1196640"/>
            <a:ext cx="3710880" cy="2783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p15="http://schemas.microsoft.com/office/powerpoint/2012/main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65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Впровадження інформаційно-комунікаційних технологій</a:t>
            </a:r>
          </a:p>
        </p:txBody>
      </p:sp>
      <p:sp>
        <p:nvSpPr>
          <p:cNvPr id="45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5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24 ПК ,  16 ноутбуків , 9 класів із засобами візуалізації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9 класів із засобами візуалізації ( 7 з проектором,2 з телевізором)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Працює мережа Інтернет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Створено  сайт школи, працює електронна пошта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Навчання та тестування педагогічних працівників на оволодіння ІКТ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Уроки вчителів  на базі кабінету інформатики ,створення портфоліо , презентацій. 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p15="http://schemas.microsoft.com/office/powerpoint/2012/main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Матеріально - технічна база школи</a:t>
            </a:r>
          </a:p>
        </p:txBody>
      </p:sp>
      <p:sp>
        <p:nvSpPr>
          <p:cNvPr id="46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За бюджетні  кошти проведено  частковий поточний ремонт  приміщень.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Залучення спонсорських коштів:   приватні підприємці Варваринець І.В., Веждел П.А., Чедрик Р.І., Бровдій І.І., Дувалко А. І. 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- За виділені народним депутатом України В. Лунченком  кошти проведено роботи по частковій заміні огорожі закладу освіти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p15="http://schemas.microsoft.com/office/powerpoint/2012/main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Проблеми матеріально-технічної бази</a:t>
            </a:r>
          </a:p>
        </p:txBody>
      </p:sp>
      <p:sp>
        <p:nvSpPr>
          <p:cNvPr id="46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Заміна та ремонт підлоги спортивного залу, їдальні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Продовження заміни вікон, дверей на енергозберігаючі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Оновлення  меблів,унаочнення, приладів та обладнання для проведення уроків фізики, хімії,біології, фізичної культури</a:t>
            </a:r>
            <a:r>
              <a:t/>
            </a:r>
            <a:br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p15="http://schemas.microsoft.com/office/powerpoint/2012/main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TextShape 1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28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Посилити роботу над наданням якісних освітніх послуг,забезпечити виконання заходів для упровадження Концепції реформування освіти «Нова українська школа»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Посилити роботу з обдарованою учнівською молоддю, добитись більшої результативності в даній ділянці роботи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Продовжувати вивчати та застосовувати елементи інноваційних технологій, інтерактивних методів навчання,ІКТ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Забезпечувати подальший розвиток учнівського самоврядування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Продовжувати превентивне виховання здобувачів освіти схильних до асоціальної поведінки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Здійснювати роботу щодо захисту прав та законних інтересів дітей із соціально незахищених категорій сімей, посилити роботу з батьками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Продовжувати роботу по вдосконаленню матеріально-технічної бази закладу освіти, працювати над покращенням його іміджу.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4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Основні напрямки та завдання діяльності закладу освіти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p15="http://schemas.microsoft.com/office/powerpoint/2012/main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Результати виховної роботи</a:t>
            </a:r>
          </a:p>
        </p:txBody>
      </p:sp>
      <p:sp>
        <p:nvSpPr>
          <p:cNvPr id="39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1000"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Створення цілісної, глибоко продуманої системи виховної роботи із здобувачами освіти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Всебічне сприяння формуванню атмосфери взаємоповаги, взаємодії, взаєморозуміння між здобувачами освіти, вчителями, батьками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Налагодження дієвої системи підвищення психолого-педагогічної компетентності класних керівників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Організація ефективної взаємодії закладу освіти, батьків, громадськості у справі виховання підростаючого покоління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Досягнення певного рівня вихованості здобувачів освіти, їх готовності до життя та праці.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p15="http://schemas.microsoft.com/office/powerpoint/2012/main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TextShape 1"/>
          <p:cNvSpPr txBox="1"/>
          <p:nvPr/>
        </p:nvSpPr>
        <p:spPr>
          <a:xfrm>
            <a:off x="539640" y="764640"/>
            <a:ext cx="8146800" cy="55771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6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Швидкими темпами здійснюється науково-технічний прогрес,впроваджуються новітні технології в освітній процес, створюються нові програми, згідно вимог часу, але найважливіше для кожного педагога-це сама дитина, якій потрібно опанувати все це, щоб бути конкурентноспроможною у цьому шаленому непростому світі. Вчитель повинен сам стати на цей шлях оновлення, допомогти дитині знайти своє місце в житті. Заклад освіти повинен добре підготувати дитину до життя:дати їй той високий і якісний рівень знань, який буде потрібний їй для вибору професії, дати практичні навички і вміння дитині необхідні для життя.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p15="http://schemas.microsoft.com/office/powerpoint/2012/main">
      <p:transition spd="slow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TextShape 1"/>
          <p:cNvSpPr txBox="1"/>
          <p:nvPr/>
        </p:nvSpPr>
        <p:spPr>
          <a:xfrm>
            <a:off x="323640" y="2277000"/>
            <a:ext cx="8676000" cy="2016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200" b="0" strike="noStrike" spc="-1">
                <a:solidFill>
                  <a:srgbClr val="000000"/>
                </a:solidFill>
                <a:latin typeface="Monotype Corsiva"/>
                <a:ea typeface="Cambria Math"/>
              </a:rPr>
              <a:t>Наш заклад освіи , як великий корабель, що пливе по морю знань. Заходячи в гавань щороку, з його палуби сходять 11-класники і ступають на борт першачки.І знову на вчителів чекає тяжка праця – із людських душ ліпити шедеври.</a:t>
            </a:r>
            <a:r>
              <a:t/>
            </a:r>
            <a:br/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7" name="TextShape 2"/>
          <p:cNvSpPr txBox="1"/>
          <p:nvPr/>
        </p:nvSpPr>
        <p:spPr>
          <a:xfrm>
            <a:off x="1907640" y="2925000"/>
            <a:ext cx="6984360" cy="3240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320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p15="http://schemas.microsoft.com/office/powerpoint/2012/main">
      <p:transition spd="slow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TextShape 1"/>
          <p:cNvSpPr txBox="1"/>
          <p:nvPr/>
        </p:nvSpPr>
        <p:spPr>
          <a:xfrm>
            <a:off x="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       ДЯКУЮ  ЗА  УВАГУ,  ХОРОШОГО ВСІМ   ДНЯ.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p15="http://schemas.microsoft.com/office/powerpoint/2012/main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TextShape 1"/>
          <p:cNvSpPr txBox="1"/>
          <p:nvPr/>
        </p:nvSpPr>
        <p:spPr>
          <a:xfrm>
            <a:off x="179640" y="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FFFFFF"/>
                </a:solidFill>
                <a:latin typeface="Monotype Corsiva"/>
                <a:ea typeface="Cambria Math"/>
              </a:rPr>
              <a:t>Традиційні свята  закладу освіти.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7" name="CustomShape 2"/>
          <p:cNvSpPr/>
          <p:nvPr/>
        </p:nvSpPr>
        <p:spPr>
          <a:xfrm>
            <a:off x="326520" y="836640"/>
            <a:ext cx="766440" cy="25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uk-UA" sz="1100" b="0" strike="noStrike" spc="-1">
                <a:solidFill>
                  <a:srgbClr val="000000"/>
                </a:solidFill>
                <a:latin typeface="Calibri"/>
              </a:rPr>
              <a:t>1 вересня</a:t>
            </a:r>
            <a:endParaRPr lang="uk-UA" sz="1100" b="0" strike="noStrike" spc="-1">
              <a:latin typeface="Arial"/>
            </a:endParaRPr>
          </a:p>
        </p:txBody>
      </p:sp>
      <p:sp>
        <p:nvSpPr>
          <p:cNvPr id="398" name="CustomShape 3"/>
          <p:cNvSpPr/>
          <p:nvPr/>
        </p:nvSpPr>
        <p:spPr>
          <a:xfrm>
            <a:off x="3064680" y="836640"/>
            <a:ext cx="82404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uk-UA" sz="1200" b="0" strike="noStrike" spc="-1">
                <a:solidFill>
                  <a:srgbClr val="000000"/>
                </a:solidFill>
                <a:latin typeface="Monotype Corsiva"/>
              </a:rPr>
              <a:t>Брейн-ринг</a:t>
            </a:r>
            <a:endParaRPr lang="uk-UA" sz="1200" b="0" strike="noStrike" spc="-1">
              <a:latin typeface="Arial"/>
            </a:endParaRPr>
          </a:p>
        </p:txBody>
      </p:sp>
      <p:sp>
        <p:nvSpPr>
          <p:cNvPr id="399" name="CustomShape 4"/>
          <p:cNvSpPr/>
          <p:nvPr/>
        </p:nvSpPr>
        <p:spPr>
          <a:xfrm>
            <a:off x="3063960" y="2997000"/>
            <a:ext cx="1080360" cy="25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uk-UA" sz="1100" b="0" strike="noStrike" spc="-1">
                <a:solidFill>
                  <a:srgbClr val="000000"/>
                </a:solidFill>
                <a:latin typeface="Monotype Corsiva"/>
              </a:rPr>
              <a:t>Козацькі розваги</a:t>
            </a:r>
            <a:endParaRPr lang="uk-UA" sz="1100" b="0" strike="noStrike" spc="-1">
              <a:latin typeface="Arial"/>
            </a:endParaRPr>
          </a:p>
        </p:txBody>
      </p:sp>
      <p:sp>
        <p:nvSpPr>
          <p:cNvPr id="400" name="CustomShape 5"/>
          <p:cNvSpPr/>
          <p:nvPr/>
        </p:nvSpPr>
        <p:spPr>
          <a:xfrm>
            <a:off x="6014880" y="2925000"/>
            <a:ext cx="699120" cy="25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uk-UA" sz="1100" b="0" strike="noStrike" spc="-1">
                <a:solidFill>
                  <a:srgbClr val="FFFFFF"/>
                </a:solidFill>
                <a:latin typeface="Monotype Corsiva"/>
              </a:rPr>
              <a:t>Новий рік</a:t>
            </a:r>
            <a:endParaRPr lang="uk-UA" sz="1100" b="0" strike="noStrike" spc="-1">
              <a:latin typeface="Arial"/>
            </a:endParaRPr>
          </a:p>
        </p:txBody>
      </p:sp>
      <p:sp>
        <p:nvSpPr>
          <p:cNvPr id="401" name="CustomShape 6"/>
          <p:cNvSpPr/>
          <p:nvPr/>
        </p:nvSpPr>
        <p:spPr>
          <a:xfrm>
            <a:off x="2991960" y="6596280"/>
            <a:ext cx="1515960" cy="25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uk-UA" sz="1100" b="0" strike="noStrike" spc="-1">
                <a:solidFill>
                  <a:srgbClr val="FFFFFF"/>
                </a:solidFill>
                <a:latin typeface="Monotype Corsiva"/>
              </a:rPr>
              <a:t>Тиждень правових знань</a:t>
            </a:r>
            <a:endParaRPr lang="uk-UA" sz="1100" b="0" strike="noStrike" spc="-1">
              <a:latin typeface="Arial"/>
            </a:endParaRPr>
          </a:p>
        </p:txBody>
      </p:sp>
      <p:sp>
        <p:nvSpPr>
          <p:cNvPr id="402" name="CustomShape 7"/>
          <p:cNvSpPr/>
          <p:nvPr/>
        </p:nvSpPr>
        <p:spPr>
          <a:xfrm>
            <a:off x="5946840" y="836640"/>
            <a:ext cx="14461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uk-UA" sz="1800" b="0" strike="noStrike" spc="-1">
                <a:solidFill>
                  <a:srgbClr val="FFFFFF"/>
                </a:solidFill>
                <a:latin typeface="Monotype Corsiva"/>
              </a:rPr>
              <a:t>Свято букваря</a:t>
            </a:r>
            <a:endParaRPr lang="uk-UA" sz="1800" b="0" strike="noStrike" spc="-1">
              <a:latin typeface="Arial"/>
            </a:endParaRPr>
          </a:p>
        </p:txBody>
      </p:sp>
      <p:sp>
        <p:nvSpPr>
          <p:cNvPr id="403" name="CustomShape 8"/>
          <p:cNvSpPr/>
          <p:nvPr/>
        </p:nvSpPr>
        <p:spPr>
          <a:xfrm>
            <a:off x="7301880" y="4966560"/>
            <a:ext cx="1240200" cy="25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uk-UA" sz="1100" b="0" strike="noStrike" spc="-1">
                <a:solidFill>
                  <a:srgbClr val="000000"/>
                </a:solidFill>
                <a:latin typeface="Calibri"/>
              </a:rPr>
              <a:t>Останній дзвоник</a:t>
            </a:r>
            <a:endParaRPr lang="uk-UA" sz="1100" b="0" strike="noStrike" spc="-1">
              <a:latin typeface="Arial"/>
            </a:endParaRPr>
          </a:p>
        </p:txBody>
      </p:sp>
      <p:pic>
        <p:nvPicPr>
          <p:cNvPr id="404" name="Picture 8"/>
          <p:cNvPicPr/>
          <p:nvPr/>
        </p:nvPicPr>
        <p:blipFill>
          <a:blip r:embed="rId2"/>
          <a:stretch/>
        </p:blipFill>
        <p:spPr>
          <a:xfrm>
            <a:off x="3150360" y="2903400"/>
            <a:ext cx="2627280" cy="1970280"/>
          </a:xfrm>
          <a:prstGeom prst="rect">
            <a:avLst/>
          </a:prstGeom>
          <a:ln>
            <a:noFill/>
          </a:ln>
        </p:spPr>
      </p:pic>
      <p:pic>
        <p:nvPicPr>
          <p:cNvPr id="405" name="Picture 4"/>
          <p:cNvPicPr/>
          <p:nvPr/>
        </p:nvPicPr>
        <p:blipFill>
          <a:blip r:embed="rId3"/>
          <a:stretch/>
        </p:blipFill>
        <p:spPr>
          <a:xfrm>
            <a:off x="3361680" y="1146960"/>
            <a:ext cx="2301480" cy="1726200"/>
          </a:xfrm>
          <a:prstGeom prst="rect">
            <a:avLst/>
          </a:prstGeom>
          <a:ln>
            <a:noFill/>
          </a:ln>
        </p:spPr>
      </p:pic>
      <p:pic>
        <p:nvPicPr>
          <p:cNvPr id="406" name="Picture 2"/>
          <p:cNvPicPr/>
          <p:nvPr/>
        </p:nvPicPr>
        <p:blipFill>
          <a:blip r:embed="rId4"/>
          <a:stretch/>
        </p:blipFill>
        <p:spPr>
          <a:xfrm>
            <a:off x="198000" y="1080360"/>
            <a:ext cx="2843280" cy="2132280"/>
          </a:xfrm>
          <a:prstGeom prst="rect">
            <a:avLst/>
          </a:prstGeom>
          <a:ln>
            <a:noFill/>
          </a:ln>
        </p:spPr>
      </p:pic>
      <p:pic>
        <p:nvPicPr>
          <p:cNvPr id="407" name="Picture 4"/>
          <p:cNvPicPr/>
          <p:nvPr/>
        </p:nvPicPr>
        <p:blipFill>
          <a:blip r:embed="rId5"/>
          <a:stretch/>
        </p:blipFill>
        <p:spPr>
          <a:xfrm flipH="1">
            <a:off x="6438240" y="1118880"/>
            <a:ext cx="2291040" cy="1718280"/>
          </a:xfrm>
          <a:prstGeom prst="rect">
            <a:avLst/>
          </a:prstGeom>
          <a:ln>
            <a:noFill/>
          </a:ln>
        </p:spPr>
      </p:pic>
      <p:pic>
        <p:nvPicPr>
          <p:cNvPr id="408" name="Picture 6"/>
          <p:cNvPicPr/>
          <p:nvPr/>
        </p:nvPicPr>
        <p:blipFill>
          <a:blip r:embed="rId6"/>
          <a:stretch/>
        </p:blipFill>
        <p:spPr>
          <a:xfrm>
            <a:off x="6794640" y="2873520"/>
            <a:ext cx="1577520" cy="2103480"/>
          </a:xfrm>
          <a:prstGeom prst="rect">
            <a:avLst/>
          </a:prstGeom>
          <a:ln>
            <a:noFill/>
          </a:ln>
        </p:spPr>
      </p:pic>
      <p:pic>
        <p:nvPicPr>
          <p:cNvPr id="409" name="Picture 8"/>
          <p:cNvPicPr/>
          <p:nvPr/>
        </p:nvPicPr>
        <p:blipFill>
          <a:blip r:embed="rId7"/>
          <a:stretch/>
        </p:blipFill>
        <p:spPr>
          <a:xfrm>
            <a:off x="3429360" y="4996800"/>
            <a:ext cx="2411280" cy="1808280"/>
          </a:xfrm>
          <a:prstGeom prst="rect">
            <a:avLst/>
          </a:prstGeom>
          <a:ln>
            <a:noFill/>
          </a:ln>
        </p:spPr>
      </p:pic>
      <p:pic>
        <p:nvPicPr>
          <p:cNvPr id="410" name="Picture 10"/>
          <p:cNvPicPr/>
          <p:nvPr/>
        </p:nvPicPr>
        <p:blipFill>
          <a:blip r:embed="rId8"/>
          <a:stretch/>
        </p:blipFill>
        <p:spPr>
          <a:xfrm>
            <a:off x="6805800" y="5223960"/>
            <a:ext cx="1923480" cy="1442520"/>
          </a:xfrm>
          <a:prstGeom prst="rect">
            <a:avLst/>
          </a:prstGeom>
          <a:ln>
            <a:noFill/>
          </a:ln>
        </p:spPr>
      </p:pic>
      <p:pic>
        <p:nvPicPr>
          <p:cNvPr id="411" name="Picture 12"/>
          <p:cNvPicPr/>
          <p:nvPr/>
        </p:nvPicPr>
        <p:blipFill>
          <a:blip r:embed="rId9"/>
          <a:stretch/>
        </p:blipFill>
        <p:spPr>
          <a:xfrm>
            <a:off x="69120" y="4091400"/>
            <a:ext cx="2971800" cy="1671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p15="http://schemas.microsoft.com/office/powerpoint/2012/main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0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Нова Українська </a:t>
            </a:r>
            <a:r>
              <a:t/>
            </a:r>
            <a:br/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школа</a:t>
            </a:r>
          </a:p>
        </p:txBody>
      </p:sp>
      <p:sp>
        <p:nvSpPr>
          <p:cNvPr id="413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14" name="Picture 4"/>
          <p:cNvPicPr/>
          <p:nvPr/>
        </p:nvPicPr>
        <p:blipFill>
          <a:blip r:embed="rId2"/>
          <a:stretch/>
        </p:blipFill>
        <p:spPr>
          <a:xfrm>
            <a:off x="0" y="1628640"/>
            <a:ext cx="1414440" cy="2357640"/>
          </a:xfrm>
          <a:prstGeom prst="rect">
            <a:avLst/>
          </a:prstGeom>
          <a:ln>
            <a:noFill/>
          </a:ln>
        </p:spPr>
      </p:pic>
      <p:pic>
        <p:nvPicPr>
          <p:cNvPr id="415" name="Picture 6"/>
          <p:cNvPicPr/>
          <p:nvPr/>
        </p:nvPicPr>
        <p:blipFill>
          <a:blip r:embed="rId3"/>
          <a:stretch/>
        </p:blipFill>
        <p:spPr>
          <a:xfrm>
            <a:off x="6156000" y="188640"/>
            <a:ext cx="2747520" cy="2060640"/>
          </a:xfrm>
          <a:prstGeom prst="rect">
            <a:avLst/>
          </a:prstGeom>
          <a:ln>
            <a:noFill/>
          </a:ln>
        </p:spPr>
      </p:pic>
      <p:pic>
        <p:nvPicPr>
          <p:cNvPr id="416" name="Picture 8"/>
          <p:cNvPicPr/>
          <p:nvPr/>
        </p:nvPicPr>
        <p:blipFill>
          <a:blip r:embed="rId4"/>
          <a:stretch/>
        </p:blipFill>
        <p:spPr>
          <a:xfrm>
            <a:off x="0" y="4221000"/>
            <a:ext cx="1425240" cy="2376000"/>
          </a:xfrm>
          <a:prstGeom prst="rect">
            <a:avLst/>
          </a:prstGeom>
          <a:ln>
            <a:noFill/>
          </a:ln>
        </p:spPr>
      </p:pic>
      <p:pic>
        <p:nvPicPr>
          <p:cNvPr id="417" name="Picture 10"/>
          <p:cNvPicPr/>
          <p:nvPr/>
        </p:nvPicPr>
        <p:blipFill>
          <a:blip r:embed="rId5"/>
          <a:stretch/>
        </p:blipFill>
        <p:spPr>
          <a:xfrm>
            <a:off x="7436520" y="4581000"/>
            <a:ext cx="1707120" cy="2276640"/>
          </a:xfrm>
          <a:prstGeom prst="rect">
            <a:avLst/>
          </a:prstGeom>
          <a:ln>
            <a:noFill/>
          </a:ln>
        </p:spPr>
      </p:pic>
      <p:pic>
        <p:nvPicPr>
          <p:cNvPr id="418" name="Picture 12"/>
          <p:cNvPicPr/>
          <p:nvPr/>
        </p:nvPicPr>
        <p:blipFill>
          <a:blip r:embed="rId6"/>
          <a:stretch/>
        </p:blipFill>
        <p:spPr>
          <a:xfrm>
            <a:off x="4140000" y="4697640"/>
            <a:ext cx="2880000" cy="2160000"/>
          </a:xfrm>
          <a:prstGeom prst="rect">
            <a:avLst/>
          </a:prstGeom>
          <a:ln>
            <a:noFill/>
          </a:ln>
        </p:spPr>
      </p:pic>
      <p:pic>
        <p:nvPicPr>
          <p:cNvPr id="419" name="Picture 14"/>
          <p:cNvPicPr/>
          <p:nvPr/>
        </p:nvPicPr>
        <p:blipFill>
          <a:blip r:embed="rId7"/>
          <a:stretch/>
        </p:blipFill>
        <p:spPr>
          <a:xfrm>
            <a:off x="1691640" y="4293000"/>
            <a:ext cx="2160000" cy="2160000"/>
          </a:xfrm>
          <a:prstGeom prst="rect">
            <a:avLst/>
          </a:prstGeom>
          <a:ln>
            <a:noFill/>
          </a:ln>
        </p:spPr>
      </p:pic>
      <p:pic>
        <p:nvPicPr>
          <p:cNvPr id="420" name="Picture 16"/>
          <p:cNvPicPr/>
          <p:nvPr/>
        </p:nvPicPr>
        <p:blipFill>
          <a:blip r:embed="rId8"/>
          <a:stretch/>
        </p:blipFill>
        <p:spPr>
          <a:xfrm>
            <a:off x="2771640" y="1917000"/>
            <a:ext cx="2855520" cy="2141640"/>
          </a:xfrm>
          <a:prstGeom prst="rect">
            <a:avLst/>
          </a:prstGeom>
          <a:ln>
            <a:noFill/>
          </a:ln>
        </p:spPr>
      </p:pic>
      <p:pic>
        <p:nvPicPr>
          <p:cNvPr id="421" name="Picture 18"/>
          <p:cNvPicPr/>
          <p:nvPr/>
        </p:nvPicPr>
        <p:blipFill>
          <a:blip r:embed="rId9"/>
          <a:stretch/>
        </p:blipFill>
        <p:spPr>
          <a:xfrm>
            <a:off x="6372360" y="2349000"/>
            <a:ext cx="2592000" cy="194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p15="http://schemas.microsoft.com/office/powerpoint/2012/main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РОБОТА  з  БАТЬКАМИ</a:t>
            </a:r>
          </a:p>
        </p:txBody>
      </p:sp>
      <p:sp>
        <p:nvSpPr>
          <p:cNvPr id="42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95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 Класні батьківські збори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День відкритих дверей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Традиційні та тематичні свята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Індивідуальні консультації психолога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Пропаганда педагогічних знань,впровадження форм роботи  із сім’ями,що сприяють гуманізації взаємовідносин “педагоги-батьки-здобувачі освіти”.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p15="http://schemas.microsoft.com/office/powerpoint/2012/main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БЕЗПЕКА ЖИТТЄДІЯЛЬНОСТІ</a:t>
            </a:r>
          </a:p>
        </p:txBody>
      </p:sp>
      <p:sp>
        <p:nvSpPr>
          <p:cNvPr id="42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3500"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Інструктажі з безпечної поведінки,пожежної безпеки,охорони праці,правил вуличного руху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Дотримання санітарно-гігієнічних вимог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Щоденний контроль за роботою шкільної їдальні та буфету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Фізкультхвилинки на уроках в початковій школі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Постійний контроль за фізичним та психічним станом здоров’я  здобувачів освіти,їх самопочуттям на уроках фізичної культури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Відпочинок та оздоровлення здобувачів освіти,працівників школи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p15="http://schemas.microsoft.com/office/powerpoint/2012/main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Робота з попередження правопорушень</a:t>
            </a:r>
          </a:p>
        </p:txBody>
      </p:sp>
      <p:sp>
        <p:nvSpPr>
          <p:cNvPr id="42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Уроки правознавства в 9 класі,громадянської освіти у 10 класі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Тематичні виховні години в 1-11 класах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Рада профілактики школи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Юридична вітальня</a:t>
            </a:r>
          </a:p>
          <a:p>
            <a:pPr marL="343080" indent="-3427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000" b="0" strike="noStrike" spc="-1">
                <a:solidFill>
                  <a:srgbClr val="000000"/>
                </a:solidFill>
                <a:latin typeface="Calibri"/>
              </a:rPr>
              <a:t>Зустрічі з працівниками правоохоронних органів, місцевого самоврядування,відділу освіти, охорони здоров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’,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культури, сім’ї, молоді та спорту Іршавської міської ради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p15="http://schemas.microsoft.com/office/powerpoint/2012/main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Формування здорового способу життя,збереження здоров’я  здобувачів освіти</a:t>
            </a:r>
          </a:p>
        </p:txBody>
      </p:sp>
      <p:sp>
        <p:nvSpPr>
          <p:cNvPr id="42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Медичні огляди здобувачів освіти, превентивне виховання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Місячник безпечної поведінки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Спортивні заходи,змагання шкільного рівня  та рівня ТГ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Фізкультхвилинки на уроках, рухливі ігри на перервах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Акція “Рівний - рівному”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Зустрічі з лікарями ЛАЗП-СМ  с. Брід, соціальними працівниками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p15="http://schemas.microsoft.com/office/powerpoint/2012/main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Рисунок 6"/>
          <p:cNvPicPr/>
          <p:nvPr/>
        </p:nvPicPr>
        <p:blipFill>
          <a:blip r:embed="rId3"/>
          <a:stretch/>
        </p:blipFill>
        <p:spPr>
          <a:xfrm>
            <a:off x="395640" y="1160640"/>
            <a:ext cx="3240000" cy="2430720"/>
          </a:xfrm>
          <a:prstGeom prst="rect">
            <a:avLst/>
          </a:prstGeom>
          <a:ln w="101520">
            <a:solidFill>
              <a:srgbClr val="FDFDFD"/>
            </a:solidFill>
            <a:miter/>
          </a:ln>
          <a:effectLst>
            <a:outerShdw blurRad="57150" dist="37372" dir="7559207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31" name="CustomShape 1"/>
          <p:cNvSpPr/>
          <p:nvPr/>
        </p:nvSpPr>
        <p:spPr>
          <a:xfrm>
            <a:off x="323640" y="3285000"/>
            <a:ext cx="4248000" cy="851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uk-UA" sz="1600" b="0" strike="noStrike" spc="-1">
                <a:solidFill>
                  <a:srgbClr val="4F6228"/>
                </a:solidFill>
                <a:latin typeface="Calibri"/>
              </a:rPr>
              <a:t>У 2011 року започатковані змагання на кубок</a:t>
            </a:r>
            <a:endParaRPr lang="uk-UA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600" b="0" strike="noStrike" spc="-1">
                <a:solidFill>
                  <a:srgbClr val="4F6228"/>
                </a:solidFill>
                <a:latin typeface="Calibri"/>
              </a:rPr>
              <a:t>школи з футболу </a:t>
            </a:r>
            <a:endParaRPr lang="uk-UA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600" b="0" strike="noStrike" spc="-1">
              <a:latin typeface="Arial"/>
            </a:endParaRPr>
          </a:p>
        </p:txBody>
      </p:sp>
      <p:sp>
        <p:nvSpPr>
          <p:cNvPr id="432" name="CustomShape 2"/>
          <p:cNvSpPr/>
          <p:nvPr/>
        </p:nvSpPr>
        <p:spPr>
          <a:xfrm>
            <a:off x="467640" y="4149000"/>
            <a:ext cx="357156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uk-UA" sz="1800" b="0" strike="noStrike" spc="-1">
                <a:solidFill>
                  <a:srgbClr val="4F6228"/>
                </a:solidFill>
                <a:latin typeface="Calibri"/>
              </a:rPr>
              <a:t>Змагання  «Джура»</a:t>
            </a:r>
            <a:endParaRPr lang="uk-UA" sz="1800" b="0" strike="noStrike" spc="-1">
              <a:latin typeface="Arial"/>
            </a:endParaRPr>
          </a:p>
        </p:txBody>
      </p:sp>
      <p:sp>
        <p:nvSpPr>
          <p:cNvPr id="433" name="CustomShape 3"/>
          <p:cNvSpPr/>
          <p:nvPr/>
        </p:nvSpPr>
        <p:spPr>
          <a:xfrm>
            <a:off x="6786720" y="4581000"/>
            <a:ext cx="2356920" cy="63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uk-UA" sz="1800" b="0" strike="noStrike" spc="-1">
                <a:solidFill>
                  <a:srgbClr val="4F6228"/>
                </a:solidFill>
                <a:latin typeface="Calibri"/>
              </a:rPr>
              <a:t>“Козацькому роду нема переводу”</a:t>
            </a:r>
            <a:endParaRPr lang="uk-UA" sz="1800" b="0" strike="noStrike" spc="-1">
              <a:latin typeface="Arial"/>
            </a:endParaRPr>
          </a:p>
        </p:txBody>
      </p:sp>
      <p:sp>
        <p:nvSpPr>
          <p:cNvPr id="434" name="CustomShape 4"/>
          <p:cNvSpPr/>
          <p:nvPr/>
        </p:nvSpPr>
        <p:spPr>
          <a:xfrm>
            <a:off x="467640" y="188640"/>
            <a:ext cx="8280720" cy="88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uk-UA" sz="2800" b="0" strike="noStrike" spc="-1">
                <a:solidFill>
                  <a:srgbClr val="FFFFFF"/>
                </a:solidFill>
                <a:latin typeface="Monotype Corsiva"/>
                <a:ea typeface="Cambria Math"/>
              </a:rPr>
              <a:t>Дев'ять десятих нашого щастя залежить від здоров'я</a:t>
            </a:r>
            <a:r>
              <a:rPr lang="uk-UA" sz="2400" b="0" strike="noStrike" spc="-1">
                <a:solidFill>
                  <a:srgbClr val="FFFFFF"/>
                </a:solidFill>
                <a:latin typeface="Monotype Corsiva"/>
                <a:ea typeface="Cambria Math"/>
              </a:rPr>
              <a:t>. </a:t>
            </a:r>
            <a:r>
              <a:t/>
            </a:r>
            <a:br/>
            <a:r>
              <a:rPr lang="uk-UA" sz="2400" b="0" strike="noStrike" spc="-1">
                <a:solidFill>
                  <a:srgbClr val="FFFFFF"/>
                </a:solidFill>
                <a:latin typeface="Monotype Corsiva"/>
                <a:ea typeface="Cambria Math"/>
              </a:rPr>
              <a:t>                                                                                               Шопенгауер А.</a:t>
            </a:r>
            <a:r>
              <a:rPr lang="uk-UA" sz="2400" b="0" strike="noStrike" spc="-1">
                <a:solidFill>
                  <a:srgbClr val="FFFFFF"/>
                </a:solidFill>
                <a:latin typeface="Cambria Math"/>
                <a:ea typeface="Cambria Math"/>
              </a:rPr>
              <a:t> </a:t>
            </a:r>
            <a:endParaRPr lang="uk-UA" sz="2400" b="0" strike="noStrike" spc="-1">
              <a:latin typeface="Arial"/>
            </a:endParaRPr>
          </a:p>
        </p:txBody>
      </p:sp>
      <p:pic>
        <p:nvPicPr>
          <p:cNvPr id="435" name="Picture 2"/>
          <p:cNvPicPr/>
          <p:nvPr/>
        </p:nvPicPr>
        <p:blipFill>
          <a:blip r:embed="rId4"/>
          <a:stretch/>
        </p:blipFill>
        <p:spPr>
          <a:xfrm>
            <a:off x="4932000" y="988920"/>
            <a:ext cx="3347280" cy="2510280"/>
          </a:xfrm>
          <a:prstGeom prst="rect">
            <a:avLst/>
          </a:prstGeom>
          <a:ln>
            <a:noFill/>
          </a:ln>
        </p:spPr>
      </p:pic>
      <p:pic>
        <p:nvPicPr>
          <p:cNvPr id="436" name="Picture 2"/>
          <p:cNvPicPr/>
          <p:nvPr/>
        </p:nvPicPr>
        <p:blipFill>
          <a:blip r:embed="rId5"/>
          <a:stretch/>
        </p:blipFill>
        <p:spPr>
          <a:xfrm flipH="1">
            <a:off x="396000" y="4509000"/>
            <a:ext cx="2678400" cy="2008800"/>
          </a:xfrm>
          <a:prstGeom prst="rect">
            <a:avLst/>
          </a:prstGeom>
          <a:ln>
            <a:noFill/>
          </a:ln>
        </p:spPr>
      </p:pic>
      <p:pic>
        <p:nvPicPr>
          <p:cNvPr id="437" name="Picture 6"/>
          <p:cNvPicPr/>
          <p:nvPr/>
        </p:nvPicPr>
        <p:blipFill>
          <a:blip r:embed="rId6"/>
          <a:stretch/>
        </p:blipFill>
        <p:spPr>
          <a:xfrm flipH="1">
            <a:off x="5364360" y="3861000"/>
            <a:ext cx="3486960" cy="2615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p15="http://schemas.microsoft.com/office/powerpoint/2012/main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2286</TotalTime>
  <Words>807</Words>
  <Application>Microsoft Office PowerPoint</Application>
  <PresentationFormat>Экран (4:3)</PresentationFormat>
  <Paragraphs>95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Брідська загальноосвітня</dc:title>
  <dc:creator>Admin</dc:creator>
  <cp:lastModifiedBy>margita</cp:lastModifiedBy>
  <cp:revision>214</cp:revision>
  <cp:lastPrinted>2021-02-10T12:49:38Z</cp:lastPrinted>
  <dcterms:created xsi:type="dcterms:W3CDTF">2013-04-02T09:31:54Z</dcterms:created>
  <dcterms:modified xsi:type="dcterms:W3CDTF">2022-06-29T14:16:19Z</dcterms:modified>
  <dc:language>uk-UA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Microsoft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1</vt:i4>
  </property>
  <property fmtid="{D5CDD505-2E9C-101B-9397-08002B2CF9AE}" pid="8" name="Notes">
    <vt:i4>3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52</vt:i4>
  </property>
</Properties>
</file>