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4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bubble3D val="0"/>
            <c:explosion val="2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bubble3D val="0"/>
            <c:explosion val="15"/>
            <c:spPr>
              <a:solidFill>
                <a:srgbClr val="8064A2"/>
              </a:solidFill>
              <a:ln>
                <a:noFill/>
              </a:ln>
            </c:spPr>
          </c:dPt>
          <c:dPt>
            <c:idx val="4"/>
            <c:bubble3D val="0"/>
            <c:explosion val="12"/>
            <c:spPr>
              <a:solidFill>
                <a:srgbClr val="4BACC6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5"/>
                <c:pt idx="0">
                  <c:v>спеціаліст вищої категорії</c:v>
                </c:pt>
                <c:pt idx="1">
                  <c:v>спеціаліст І категорії</c:v>
                </c:pt>
                <c:pt idx="2">
                  <c:v>спеціаліст ІІ категорії</c:v>
                </c:pt>
                <c:pt idx="3">
                  <c:v>спеціаліст</c:v>
                </c:pt>
                <c:pt idx="4">
                  <c:v>С.сп.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</c:v>
                </c:pt>
                <c:pt idx="1">
                  <c:v>16</c:v>
                </c:pt>
                <c:pt idx="2">
                  <c:v>10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2881420784329"/>
          <c:y val="0.25715456680523902"/>
          <c:w val="0.31310116671964699"/>
          <c:h val="0.428267983143993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4.7037037037037002E-2"/>
          <c:y val="9.75490793805633E-2"/>
          <c:w val="0.76674074074074094"/>
          <c:h val="0.89806121204731104"/>
        </c:manualLayout>
      </c:layout>
      <c:pie3DChart>
        <c:varyColors val="1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explosion val="42"/>
          <c:dPt>
            <c:idx val="0"/>
            <c:bubble3D val="0"/>
          </c:dPt>
          <c:dPt>
            <c:idx val="1"/>
            <c:bubble3D val="0"/>
            <c:explosion val="16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bubble3D val="0"/>
            <c:explosion val="16"/>
            <c:spPr>
              <a:solidFill>
                <a:srgbClr val="9BBB59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"/>
                <c:pt idx="0">
                  <c:v>кенгуру</c:v>
                </c:pt>
                <c:pt idx="1">
                  <c:v>колосок</c:v>
                </c:pt>
                <c:pt idx="2">
                  <c:v>левеня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73</c:v>
                </c:pt>
                <c:pt idx="1">
                  <c:v>52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1"/>
  </c:chart>
  <c:spPr>
    <a:noFill/>
    <a:ln>
      <a:noFill/>
    </a:ln>
  </c:spPr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13T15:59:09.714" idx="1">
    <p:pos x="0" y="0"/>
    <p:text/>
  </p:cm>
  <p:cm authorId="0" dt="2014-06-13T16:04:48.175" idx="2">
    <p:pos x="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переміщення сторінки клацніть мишею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1400" b="0" strike="noStrike" spc="-1">
                <a:latin typeface="Times New Roman"/>
              </a:rPr>
              <a:t>&lt;заголовок&gt;</a:t>
            </a:r>
          </a:p>
        </p:txBody>
      </p:sp>
      <p:sp>
        <p:nvSpPr>
          <p:cNvPr id="25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25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E9C1E54-0F54-4846-A398-5319B43D8136}" type="slidenum">
              <a:rPr lang="uk-UA" sz="1400" b="0" strike="noStrike" spc="-1">
                <a:latin typeface="Times New Roman"/>
              </a:rPr>
              <a:t>‹#›</a:t>
            </a:fld>
            <a:endParaRPr lang="uk-UA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98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040" cy="4475160"/>
          </a:xfrm>
          <a:prstGeom prst="rect">
            <a:avLst/>
          </a:prstGeom>
        </p:spPr>
        <p:txBody>
          <a:bodyPr/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471" name="TextShape 3"/>
          <p:cNvSpPr txBox="1"/>
          <p:nvPr/>
        </p:nvSpPr>
        <p:spPr>
          <a:xfrm>
            <a:off x="3884760" y="9446760"/>
            <a:ext cx="2971440" cy="496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2A4A38B-DD3B-4EAF-9DD1-1DF3A800B9B2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677C848-ABC4-4018-8DF3-876555CFE237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29.06.2022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FF908EF-2C37-4B29-A327-51F4D1204739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CD1D2E7-DA3F-4ADA-9F16-6272DB7F5588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29.06.2022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A83577F-A49A-4BF8-AA20-CA0B59A5D3D0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F7BE60E-4E8B-4264-8F3B-8D8DA2731F99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29.06.2022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CB61A92-7290-4840-886A-3F08B371E4C8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0597EC7-2D1B-4430-9A87-4DDBDB38FBD7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29.06.2022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131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B2D1F7-C6FA-49D7-A302-973CFACF21BC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                                  ЗВІТ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       директора Брідського закладу               загальної середньої освіти І-ІІІ ступенів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             Іршавської міської ради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            Галінської Наталії Іванівни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395640" y="47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 Педагогічний стаж вчителів закладу освіти</a:t>
            </a:r>
          </a:p>
        </p:txBody>
      </p:sp>
      <p:sp>
        <p:nvSpPr>
          <p:cNvPr id="285" name="TextShape 2"/>
          <p:cNvSpPr txBox="1"/>
          <p:nvPr/>
        </p:nvSpPr>
        <p:spPr>
          <a:xfrm>
            <a:off x="2483640" y="184500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до 5 років – 4 особи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від 5 до 10 років – 7 осіб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від 10 до 15 років – 3 особи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від 15 до 20 років – 7 осіб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від 20 до 35 років – 26 осіб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Кваліфікаційний рівень педагогічних кадрів</a:t>
            </a:r>
          </a:p>
        </p:txBody>
      </p:sp>
      <p:sp>
        <p:nvSpPr>
          <p:cNvPr id="2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- «Спеціаліст вищої категорії» - 18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- «Спеціаліст І категорії» - 11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- «Спеціаліст ІІ категорії» - 6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- «Спеціаліст» – 6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- 11 тарифікаційний розряд – 4 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95640" y="260640"/>
            <a:ext cx="8506800" cy="151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Monotype Corsiva"/>
              </a:rPr>
              <a:t>Ми не намагаємось стати кращими за інших, ми прагнемо стати завтра кращими за нас сьогоднішніх.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4764960" y="15566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376092"/>
                </a:solidFill>
                <a:latin typeface="Monotype Corsiva"/>
              </a:rPr>
              <a:t>У школі працює 22 її колишніх вихованців.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0" name="Рисунок 7"/>
          <p:cNvPicPr/>
          <p:nvPr/>
        </p:nvPicPr>
        <p:blipFill>
          <a:blip r:embed="rId2"/>
          <a:stretch/>
        </p:blipFill>
        <p:spPr>
          <a:xfrm>
            <a:off x="4644000" y="2637000"/>
            <a:ext cx="4283640" cy="3212640"/>
          </a:xfrm>
          <a:prstGeom prst="rect">
            <a:avLst/>
          </a:prstGeom>
          <a:ln>
            <a:noFill/>
          </a:ln>
        </p:spPr>
      </p:pic>
      <p:pic>
        <p:nvPicPr>
          <p:cNvPr id="291" name="Picture 2"/>
          <p:cNvPicPr/>
          <p:nvPr/>
        </p:nvPicPr>
        <p:blipFill>
          <a:blip r:embed="rId3"/>
          <a:stretch/>
        </p:blipFill>
        <p:spPr>
          <a:xfrm>
            <a:off x="467640" y="2637000"/>
            <a:ext cx="3985920" cy="2989440"/>
          </a:xfrm>
          <a:prstGeom prst="rect">
            <a:avLst/>
          </a:prstGeom>
          <a:ln>
            <a:noFill/>
          </a:ln>
        </p:spPr>
      </p:pic>
      <p:sp>
        <p:nvSpPr>
          <p:cNvPr id="292" name="TextShape 3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4000" lnSpcReduction="2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Педагогічний колектив закладу освіти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Технічний та допоміжний персонал закладу освіти</a:t>
            </a:r>
          </a:p>
        </p:txBody>
      </p:sp>
      <p:sp>
        <p:nvSpPr>
          <p:cNvPr id="2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Завідуючий господарством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Секретар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Бібліотекар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4 прибиральниці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Робітник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Сторож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Двірник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Повар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Медсестра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4 оператори газової котельні ( сезонно)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Мережа закладу освіти за останні  роки</a:t>
            </a:r>
          </a:p>
        </p:txBody>
      </p:sp>
      <p:sp>
        <p:nvSpPr>
          <p:cNvPr id="2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5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2018-2019 рр. вибуло 24 , прибуло 50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станом на 05.09.2018 – 351  – 18 класів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2019-2020 рр. вибуло 39 , прибуло 35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 станом на 05.09.2019 – 385 – 18 класів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2020-2021 рр. вибуло 27, прибуло 46 – 379 станом на 05.09. 2020р  – 19    класів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2021-2022 рр. – станом на 05.09.2021 – 396 здобувачів освіти – 19 класів, станом на 10.06.2022 переведено 373 , випущено 19 учнів.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Кількісний та якісний склад здобувачів освіти</a:t>
            </a:r>
          </a:p>
        </p:txBody>
      </p:sp>
      <p:sp>
        <p:nvSpPr>
          <p:cNvPr id="298" name="TextShape 2"/>
          <p:cNvSpPr txBox="1"/>
          <p:nvPr/>
        </p:nvSpPr>
        <p:spPr>
          <a:xfrm>
            <a:off x="68364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 2021-2022 навчальному році -  396 здобувачів освіти, які об’єднані у  19 класів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Переведено у наступні класи – 373 здобувачі освіти 1- 10 класів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Зараховано 33 здобувачі освіти у 1 клас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30 здобувачів освіти  нагороджено похвальними листами за відмінні успіхи у навчанні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Станом на 10.06.2022 – 392 здобувачі освіти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800" b="1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Кредо  учасників  освітнього процесу  закладу освіти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r">
              <a:lnSpc>
                <a:spcPct val="100000"/>
              </a:lnSpc>
              <a:spcBef>
                <a:spcPts val="799"/>
              </a:spcBef>
            </a:pPr>
            <a:r>
              <a:rPr lang="ru-RU" sz="4000" b="0" strike="noStrike" spc="-1">
                <a:solidFill>
                  <a:srgbClr val="000000"/>
                </a:solidFill>
                <a:latin typeface="Ariston"/>
              </a:rPr>
              <a:t>Ваша сила - віра в себе. Ваша свобода - відповідальність за власний розвиток.  Ваші здібності - культура самостворення.</a:t>
            </a:r>
            <a:r>
              <a:t/>
            </a:r>
            <a:br/>
            <a:r>
              <a:rPr lang="ru-RU" sz="4000" b="0" strike="noStrike" spc="-1">
                <a:solidFill>
                  <a:srgbClr val="000000"/>
                </a:solidFill>
                <a:latin typeface="Ariston"/>
              </a:rPr>
              <a:t>А. Смоловик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Соціальний стан здобувачів освіти:</a:t>
            </a:r>
          </a:p>
        </p:txBody>
      </p:sp>
      <p:sp>
        <p:nvSpPr>
          <p:cNvPr id="302" name="TextShape 2"/>
          <p:cNvSpPr txBox="1"/>
          <p:nvPr/>
        </p:nvSpPr>
        <p:spPr>
          <a:xfrm>
            <a:off x="1907640" y="1412640"/>
            <a:ext cx="525636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 – сиріт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2 – позбавлені батьківського піклування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5 – напівсиріт 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3 – дітей з обмеженими фізичними даними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130 – діти з багатодітних сімей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15– діти з  неповних сімей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7 -  діти з малозабезпечених сімей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395640" y="40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Продовження навчання випускниками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у ВУЗах І-ІУ рівнів акредитації</a:t>
            </a:r>
          </a:p>
        </p:txBody>
      </p:sp>
      <p:sp>
        <p:nvSpPr>
          <p:cNvPr id="304" name="TextShape 2"/>
          <p:cNvSpPr txBox="1"/>
          <p:nvPr/>
        </p:nvSpPr>
        <p:spPr>
          <a:xfrm>
            <a:off x="755640" y="1484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80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2010-2011 н.р. - 13 здобувачів освіти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2011-2012 н.р. – 12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2012-2013 н.р. – 12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2013-2014 н.р.-   11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2014-2015 н.р. – 17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2015-2016 н.р. – 14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2016-2017 н.р. – 14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2017-2018 н.р. –  8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2018-2019 н.р. – 11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2019-2020 н.р. – 14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2020-2021 н .р. – 4 здобувачі освіти 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2021-2022 н.р. – 10 здобувачів освіти проходять ЗНО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395640" y="62064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7500" lnSpcReduction="2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4900" b="1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Науково – методична проблема:</a:t>
            </a:r>
            <a:r>
              <a:t/>
            </a:r>
            <a:br/>
            <a:endParaRPr lang="ru-RU" sz="4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457200" y="1600200"/>
            <a:ext cx="7570800" cy="1252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   «</a:t>
            </a:r>
            <a:r>
              <a:rPr lang="ru-RU" sz="2800" b="0" strike="noStrike" spc="-1">
                <a:solidFill>
                  <a:srgbClr val="000000"/>
                </a:solidFill>
                <a:latin typeface="Ariston"/>
              </a:rPr>
              <a:t>Підвищення ефективності сучасного уроку як один із шляхів вдосконалення освітнього середовища»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1871280" y="3429000"/>
            <a:ext cx="7272360" cy="2696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9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i="1" strike="noStrike" spc="-1">
                <a:solidFill>
                  <a:srgbClr val="0070C0"/>
                </a:solidFill>
                <a:latin typeface="Calibri"/>
              </a:rPr>
              <a:t>                                    </a:t>
            </a:r>
            <a:r>
              <a:rPr lang="ru-RU" sz="2800" b="0" i="1" strike="noStrike" spc="-1">
                <a:solidFill>
                  <a:srgbClr val="0070C0"/>
                </a:solidFill>
                <a:latin typeface="Segoe Print"/>
              </a:rPr>
              <a:t>Пріоритетні напрямки роботи: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Громадсько – демократичне управління закладом освіти;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Педагогічне співробітництво;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Стандартизація освіти;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Моніторинг якості освіти;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Розвиток креативності здобувачів освіти;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Соціальна адаптація;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Брідський заклад загальної середньої освіти І-ІІІ ступенів</a:t>
            </a:r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Іршавської  міської ради</a:t>
            </a:r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Закарпатської області</a:t>
            </a:r>
          </a:p>
        </p:txBody>
      </p:sp>
      <p:sp>
        <p:nvSpPr>
          <p:cNvPr id="25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uk-UA" sz="3200" b="0" strike="noStrike" spc="-1">
                <a:solidFill>
                  <a:srgbClr val="8B8B8B"/>
                </a:solidFill>
                <a:latin typeface="Calibri"/>
              </a:rPr>
              <a:t>с.Брід – 2022</a:t>
            </a: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323640" y="404640"/>
            <a:ext cx="850680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1000" lnSpcReduction="20000"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Monotype Corsiva"/>
                <a:ea typeface="Cambria Math"/>
              </a:rPr>
              <a:t>     </a:t>
            </a:r>
            <a:r>
              <a:rPr lang="ru-RU" sz="4400" b="1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Методична робота  закладу  освіти .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251640" y="1340640"/>
            <a:ext cx="3456000" cy="352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9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r>
              <a:rPr lang="ru-RU" sz="3100" b="0" strike="noStrike" spc="-1">
                <a:solidFill>
                  <a:srgbClr val="000000"/>
                </a:solidFill>
                <a:latin typeface="Ariston"/>
              </a:rPr>
              <a:t>Мета методичної роботи:</a:t>
            </a:r>
            <a:r>
              <a:t/>
            </a:r>
            <a:br/>
            <a:r>
              <a:rPr lang="ru-RU" sz="2800" b="0" i="1" strike="noStrike" spc="-1">
                <a:solidFill>
                  <a:srgbClr val="000000"/>
                </a:solidFill>
                <a:latin typeface="Monotype Corsiva"/>
              </a:rPr>
              <a:t>безперервне вдосконалення  рівня педагогічної майстерності вчителів їх професійної компетентності та методики викладання навчального предмета, впровадження інноваційних технологій в  освітній процес.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4356000" y="1196640"/>
            <a:ext cx="4608000" cy="359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Ariston"/>
              </a:rPr>
              <a:t>Форми  методичної  роботи в закладі освіти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1" name="Group 4"/>
          <p:cNvGrpSpPr/>
          <p:nvPr/>
        </p:nvGrpSpPr>
        <p:grpSpPr>
          <a:xfrm>
            <a:off x="3959280" y="1515240"/>
            <a:ext cx="5184360" cy="4962960"/>
            <a:chOff x="3959280" y="1515240"/>
            <a:chExt cx="5184360" cy="4962960"/>
          </a:xfrm>
        </p:grpSpPr>
        <p:sp>
          <p:nvSpPr>
            <p:cNvPr id="312" name="CustomShape 5"/>
            <p:cNvSpPr/>
            <p:nvPr/>
          </p:nvSpPr>
          <p:spPr>
            <a:xfrm>
              <a:off x="8257320" y="1997280"/>
              <a:ext cx="360" cy="3099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" name="CustomShape 6"/>
            <p:cNvSpPr/>
            <p:nvPr/>
          </p:nvSpPr>
          <p:spPr>
            <a:xfrm>
              <a:off x="8257320" y="2742480"/>
              <a:ext cx="360" cy="3099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" name="CustomShape 7"/>
            <p:cNvSpPr/>
            <p:nvPr/>
          </p:nvSpPr>
          <p:spPr>
            <a:xfrm>
              <a:off x="7302240" y="2556360"/>
              <a:ext cx="4089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" name="CustomShape 8"/>
            <p:cNvSpPr/>
            <p:nvPr/>
          </p:nvSpPr>
          <p:spPr>
            <a:xfrm>
              <a:off x="4982760" y="1997280"/>
              <a:ext cx="360" cy="372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6" name="CustomShape 9"/>
            <p:cNvSpPr/>
            <p:nvPr/>
          </p:nvSpPr>
          <p:spPr>
            <a:xfrm>
              <a:off x="6688080" y="1997280"/>
              <a:ext cx="360" cy="372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" name="CustomShape 10"/>
            <p:cNvSpPr/>
            <p:nvPr/>
          </p:nvSpPr>
          <p:spPr>
            <a:xfrm flipH="1">
              <a:off x="5595840" y="2556360"/>
              <a:ext cx="545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8" name="CustomShape 11"/>
            <p:cNvSpPr/>
            <p:nvPr/>
          </p:nvSpPr>
          <p:spPr>
            <a:xfrm>
              <a:off x="6660360" y="4653000"/>
              <a:ext cx="360" cy="647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19" name="Group 12"/>
            <p:cNvGrpSpPr/>
            <p:nvPr/>
          </p:nvGrpSpPr>
          <p:grpSpPr>
            <a:xfrm>
              <a:off x="3959280" y="1515240"/>
              <a:ext cx="5184360" cy="4962960"/>
              <a:chOff x="3959280" y="1515240"/>
              <a:chExt cx="5184360" cy="4962960"/>
            </a:xfrm>
          </p:grpSpPr>
          <p:sp>
            <p:nvSpPr>
              <p:cNvPr id="320" name="CustomShape 13"/>
              <p:cNvSpPr/>
              <p:nvPr/>
            </p:nvSpPr>
            <p:spPr>
              <a:xfrm>
                <a:off x="3959280" y="1515240"/>
                <a:ext cx="163692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7560" tIns="7560" rIns="7560" bIns="756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Нарада при  заступнику директора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21" name="CustomShape 14"/>
              <p:cNvSpPr/>
              <p:nvPr/>
            </p:nvSpPr>
            <p:spPr>
              <a:xfrm>
                <a:off x="6074280" y="1515240"/>
                <a:ext cx="118224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12600" tIns="12600" rIns="12600" bIns="12600" anchor="ctr"/>
              <a:lstStyle/>
              <a:p>
                <a:pPr algn="ctr">
                  <a:lnSpc>
                    <a:spcPct val="90000"/>
                  </a:lnSpc>
                  <a:spcAft>
                    <a:spcPts val="490"/>
                  </a:spcAft>
                </a:pPr>
                <a:r>
                  <a:rPr lang="uk-UA" sz="1400" b="1" strike="noStrike" spc="-1">
                    <a:solidFill>
                      <a:srgbClr val="FFFFFF"/>
                    </a:solidFill>
                    <a:latin typeface="Calibri"/>
                  </a:rPr>
                  <a:t>Педрада </a:t>
                </a:r>
                <a:endParaRPr lang="uk-UA" sz="1400" b="0" strike="noStrike" spc="-1">
                  <a:latin typeface="Arial"/>
                </a:endParaRPr>
              </a:p>
            </p:txBody>
          </p:sp>
          <p:sp>
            <p:nvSpPr>
              <p:cNvPr id="322" name="CustomShape 15"/>
              <p:cNvSpPr/>
              <p:nvPr/>
            </p:nvSpPr>
            <p:spPr>
              <a:xfrm>
                <a:off x="4095720" y="2322720"/>
                <a:ext cx="150048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Методичні оперативки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23" name="CustomShape 16"/>
              <p:cNvSpPr/>
              <p:nvPr/>
            </p:nvSpPr>
            <p:spPr>
              <a:xfrm>
                <a:off x="7711560" y="3053160"/>
                <a:ext cx="143208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17280" tIns="17280" rIns="17280" bIns="1728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Конкурс “Учитель року”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24" name="CustomShape 17"/>
              <p:cNvSpPr/>
              <p:nvPr/>
            </p:nvSpPr>
            <p:spPr>
              <a:xfrm>
                <a:off x="7779600" y="5924160"/>
                <a:ext cx="115920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90"/>
                  </a:spcAft>
                </a:pPr>
                <a:r>
                  <a:rPr lang="uk-UA" sz="1400" b="1" strike="noStrike" spc="-1">
                    <a:solidFill>
                      <a:srgbClr val="FFFFFF"/>
                    </a:solidFill>
                    <a:latin typeface="Calibri"/>
                  </a:rPr>
                  <a:t>Відкриті уроки</a:t>
                </a:r>
                <a:endParaRPr lang="uk-UA" sz="1400" b="0" strike="noStrike" spc="-1">
                  <a:latin typeface="Arial"/>
                </a:endParaRPr>
              </a:p>
            </p:txBody>
          </p:sp>
          <p:sp>
            <p:nvSpPr>
              <p:cNvPr id="325" name="CustomShape 18"/>
              <p:cNvSpPr/>
              <p:nvPr/>
            </p:nvSpPr>
            <p:spPr>
              <a:xfrm>
                <a:off x="6210720" y="5301360"/>
                <a:ext cx="1253520" cy="49428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90"/>
                  </a:spcAft>
                </a:pPr>
                <a:r>
                  <a:rPr lang="uk-UA" sz="1400" b="1" strike="noStrike" spc="-1">
                    <a:solidFill>
                      <a:srgbClr val="FFFFFF"/>
                    </a:solidFill>
                    <a:latin typeface="Calibri"/>
                  </a:rPr>
                  <a:t>Предметні тижні</a:t>
                </a:r>
                <a:endParaRPr lang="uk-UA" sz="1400" b="0" strike="noStrike" spc="-1">
                  <a:latin typeface="Arial"/>
                </a:endParaRPr>
              </a:p>
            </p:txBody>
          </p:sp>
          <p:sp>
            <p:nvSpPr>
              <p:cNvPr id="326" name="CustomShape 19"/>
              <p:cNvSpPr/>
              <p:nvPr/>
            </p:nvSpPr>
            <p:spPr>
              <a:xfrm>
                <a:off x="4095720" y="3005640"/>
                <a:ext cx="150048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Психолого - педагогічні семінари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27" name="CustomShape 20"/>
              <p:cNvSpPr/>
              <p:nvPr/>
            </p:nvSpPr>
            <p:spPr>
              <a:xfrm>
                <a:off x="4095720" y="3626640"/>
                <a:ext cx="156852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Науково – методитчні семінари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28" name="CustomShape 21"/>
              <p:cNvSpPr/>
              <p:nvPr/>
            </p:nvSpPr>
            <p:spPr>
              <a:xfrm>
                <a:off x="6142320" y="4118040"/>
                <a:ext cx="1394640" cy="5594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90"/>
                  </a:spcAft>
                </a:pPr>
                <a:r>
                  <a:rPr lang="uk-UA" sz="1400" b="1" strike="noStrike" spc="-1">
                    <a:solidFill>
                      <a:srgbClr val="FFFFFF"/>
                    </a:solidFill>
                    <a:latin typeface="Calibri"/>
                  </a:rPr>
                  <a:t>Предметні</a:t>
                </a: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 </a:t>
                </a:r>
                <a:r>
                  <a:rPr lang="uk-UA" sz="1400" b="1" strike="noStrike" spc="-1">
                    <a:solidFill>
                      <a:srgbClr val="FFFFFF"/>
                    </a:solidFill>
                    <a:latin typeface="Calibri"/>
                  </a:rPr>
                  <a:t>кафедри та  МО</a:t>
                </a:r>
                <a:endParaRPr lang="uk-UA" sz="1400" b="0" strike="noStrike" spc="-1">
                  <a:latin typeface="Arial"/>
                </a:endParaRPr>
              </a:p>
            </p:txBody>
          </p:sp>
          <p:sp>
            <p:nvSpPr>
              <p:cNvPr id="329" name="CustomShape 22"/>
              <p:cNvSpPr/>
              <p:nvPr/>
            </p:nvSpPr>
            <p:spPr>
              <a:xfrm>
                <a:off x="7711560" y="2272680"/>
                <a:ext cx="1432080" cy="46548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17280" tIns="17280" rIns="17280" bIns="1728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Конференції , педагогічні читання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30" name="CustomShape 23"/>
              <p:cNvSpPr/>
              <p:nvPr/>
            </p:nvSpPr>
            <p:spPr>
              <a:xfrm>
                <a:off x="7711560" y="1562760"/>
                <a:ext cx="143208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7560" tIns="7560" rIns="7560" bIns="756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Нарада в присутності директора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31" name="CustomShape 24"/>
              <p:cNvSpPr/>
              <p:nvPr/>
            </p:nvSpPr>
            <p:spPr>
              <a:xfrm>
                <a:off x="6074280" y="2322720"/>
                <a:ext cx="123372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1302691" h="499042">
                    <a:moveTo>
                      <a:pt x="0" y="0"/>
                    </a:moveTo>
                    <a:lnTo>
                      <a:pt x="1302691" y="0"/>
                    </a:lnTo>
                    <a:lnTo>
                      <a:pt x="1302691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10080" tIns="10080" rIns="10080" bIns="10080" anchor="ctr"/>
              <a:lstStyle/>
              <a:p>
                <a:pPr algn="ctr">
                  <a:lnSpc>
                    <a:spcPct val="90000"/>
                  </a:lnSpc>
                  <a:spcAft>
                    <a:spcPts val="490"/>
                  </a:spcAft>
                </a:pPr>
                <a:r>
                  <a:rPr lang="uk-UA" sz="1400" b="1" strike="noStrike" spc="-1">
                    <a:solidFill>
                      <a:srgbClr val="FFFFFF"/>
                    </a:solidFill>
                    <a:latin typeface="Calibri"/>
                  </a:rPr>
                  <a:t>Методична рада</a:t>
                </a:r>
                <a:endParaRPr lang="uk-UA" sz="1400" b="0" strike="noStrike" spc="-1">
                  <a:latin typeface="Arial"/>
                </a:endParaRPr>
              </a:p>
            </p:txBody>
          </p:sp>
          <p:sp>
            <p:nvSpPr>
              <p:cNvPr id="332" name="CustomShape 25"/>
              <p:cNvSpPr/>
              <p:nvPr/>
            </p:nvSpPr>
            <p:spPr>
              <a:xfrm>
                <a:off x="4095720" y="4247640"/>
                <a:ext cx="156852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Школа молодого вчителя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33" name="CustomShape 26"/>
              <p:cNvSpPr/>
              <p:nvPr/>
            </p:nvSpPr>
            <p:spPr>
              <a:xfrm>
                <a:off x="4095720" y="5427360"/>
                <a:ext cx="156852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Семінар класних керівників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34" name="CustomShape 27"/>
              <p:cNvSpPr/>
              <p:nvPr/>
            </p:nvSpPr>
            <p:spPr>
              <a:xfrm>
                <a:off x="4095720" y="4806360"/>
                <a:ext cx="156852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uk-UA" sz="1200" b="0" strike="noStrike" spc="-1">
                    <a:solidFill>
                      <a:srgbClr val="FFFFFF"/>
                    </a:solidFill>
                    <a:latin typeface="Calibri"/>
                  </a:rPr>
                  <a:t>Індивідуальне наставництво</a:t>
                </a:r>
                <a:endParaRPr lang="uk-UA" sz="1200" b="0" strike="noStrike" spc="-1">
                  <a:latin typeface="Arial"/>
                </a:endParaRPr>
              </a:p>
            </p:txBody>
          </p:sp>
          <p:sp>
            <p:nvSpPr>
              <p:cNvPr id="335" name="CustomShape 28"/>
              <p:cNvSpPr/>
              <p:nvPr/>
            </p:nvSpPr>
            <p:spPr>
              <a:xfrm>
                <a:off x="4095720" y="6048360"/>
                <a:ext cx="1568520" cy="429840"/>
              </a:xfrm>
              <a:custGeom>
                <a:avLst/>
                <a:gdLst/>
                <a:ahLst/>
                <a:cxnLst/>
                <a:rect l="l" t="t" r="r" b="b"/>
                <a:pathLst>
                  <a:path w="998085" h="499042">
                    <a:moveTo>
                      <a:pt x="0" y="0"/>
                    </a:moveTo>
                    <a:lnTo>
                      <a:pt x="998085" y="0"/>
                    </a:lnTo>
                    <a:lnTo>
                      <a:pt x="998085" y="499042"/>
                    </a:lnTo>
                    <a:lnTo>
                      <a:pt x="0" y="499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20160" tIns="20160" rIns="20160" bIns="20160" anchor="ctr"/>
              <a:lstStyle/>
              <a:p>
                <a:pPr algn="ctr">
                  <a:lnSpc>
                    <a:spcPct val="90000"/>
                  </a:lnSpc>
                  <a:spcAft>
                    <a:spcPts val="490"/>
                  </a:spcAft>
                </a:pPr>
                <a:r>
                  <a:rPr lang="uk-UA" sz="1400" b="1" strike="noStrike" spc="-1">
                    <a:solidFill>
                      <a:srgbClr val="FFFFFF"/>
                    </a:solidFill>
                    <a:latin typeface="Calibri"/>
                  </a:rPr>
                  <a:t>Самоосвіта вчителів</a:t>
                </a:r>
                <a:endParaRPr lang="uk-UA" sz="1400" b="0" strike="noStrike" spc="-1">
                  <a:latin typeface="Arial"/>
                </a:endParaRPr>
              </a:p>
            </p:txBody>
          </p:sp>
        </p:grpSp>
        <p:sp>
          <p:nvSpPr>
            <p:cNvPr id="336" name="CustomShape 29"/>
            <p:cNvSpPr/>
            <p:nvPr/>
          </p:nvSpPr>
          <p:spPr>
            <a:xfrm>
              <a:off x="4982760" y="2804760"/>
              <a:ext cx="360" cy="248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" name="CustomShape 30"/>
            <p:cNvSpPr/>
            <p:nvPr/>
          </p:nvSpPr>
          <p:spPr>
            <a:xfrm>
              <a:off x="4982760" y="3487680"/>
              <a:ext cx="360" cy="185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" name="CustomShape 31"/>
            <p:cNvSpPr/>
            <p:nvPr/>
          </p:nvSpPr>
          <p:spPr>
            <a:xfrm>
              <a:off x="4982760" y="4108680"/>
              <a:ext cx="360" cy="185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" name="CustomShape 32"/>
            <p:cNvSpPr/>
            <p:nvPr/>
          </p:nvSpPr>
          <p:spPr>
            <a:xfrm>
              <a:off x="4982760" y="4729680"/>
              <a:ext cx="360" cy="123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" name="CustomShape 33"/>
            <p:cNvSpPr/>
            <p:nvPr/>
          </p:nvSpPr>
          <p:spPr>
            <a:xfrm>
              <a:off x="4982760" y="5288760"/>
              <a:ext cx="360" cy="185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" name="CustomShape 34"/>
            <p:cNvSpPr/>
            <p:nvPr/>
          </p:nvSpPr>
          <p:spPr>
            <a:xfrm>
              <a:off x="7452360" y="5661360"/>
              <a:ext cx="326880" cy="496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" name="CustomShape 35"/>
            <p:cNvSpPr/>
            <p:nvPr/>
          </p:nvSpPr>
          <p:spPr>
            <a:xfrm flipH="1">
              <a:off x="5664960" y="5661360"/>
              <a:ext cx="563040" cy="620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43" name="CustomShape 36"/>
          <p:cNvSpPr/>
          <p:nvPr/>
        </p:nvSpPr>
        <p:spPr>
          <a:xfrm>
            <a:off x="6660360" y="2781000"/>
            <a:ext cx="36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573480" y="1612800"/>
            <a:ext cx="8496720" cy="244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FFFFFF"/>
                </a:solidFill>
                <a:latin typeface="Monotype Corsiva"/>
              </a:rPr>
              <a:t>« Те, що ми зібрались разом, - це лише початок; те, що ми продовжуємо залишатися разом, - це вже досягнення; те, що ми разом працюємо, - це справжній успіх!» 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Для реалізації освітніх завдань створені методоб’єднання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6" name="Содержимое 3"/>
          <p:cNvPicPr/>
          <p:nvPr/>
        </p:nvPicPr>
        <p:blipFill>
          <a:blip r:embed="rId2"/>
          <a:stretch/>
        </p:blipFill>
        <p:spPr>
          <a:xfrm>
            <a:off x="107640" y="1556640"/>
            <a:ext cx="3057120" cy="22928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7" name="Рисунок 5"/>
          <p:cNvPicPr/>
          <p:nvPr/>
        </p:nvPicPr>
        <p:blipFill>
          <a:blip r:embed="rId3"/>
          <a:srcRect r="9266" b="3772"/>
          <a:stretch/>
        </p:blipFill>
        <p:spPr>
          <a:xfrm>
            <a:off x="3204000" y="1556640"/>
            <a:ext cx="2880000" cy="22906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" name="CustomShape 2"/>
          <p:cNvSpPr/>
          <p:nvPr/>
        </p:nvSpPr>
        <p:spPr>
          <a:xfrm>
            <a:off x="266400" y="1628640"/>
            <a:ext cx="2660400" cy="242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900" b="0" strike="noStrike" spc="-1">
                <a:solidFill>
                  <a:srgbClr val="000000"/>
                </a:solidFill>
                <a:latin typeface="Calibri"/>
              </a:rPr>
              <a:t>МО вчителів початкових </a:t>
            </a:r>
            <a:r>
              <a:rPr lang="uk-UA" sz="1000" b="0" strike="noStrike" spc="-1">
                <a:solidFill>
                  <a:srgbClr val="000000"/>
                </a:solidFill>
                <a:latin typeface="Calibri"/>
              </a:rPr>
              <a:t>класів</a:t>
            </a:r>
            <a:r>
              <a:rPr lang="uk-UA" sz="900" b="0" strike="noStrike" spc="-1">
                <a:solidFill>
                  <a:srgbClr val="000000"/>
                </a:solidFill>
                <a:latin typeface="Calibri"/>
              </a:rPr>
              <a:t> та вихователів ГПД</a:t>
            </a:r>
            <a:endParaRPr lang="uk-UA" sz="900" b="0" strike="noStrike" spc="-1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3355920" y="1628640"/>
            <a:ext cx="1421640" cy="242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000" b="0" strike="noStrike" spc="-1">
                <a:solidFill>
                  <a:srgbClr val="000000"/>
                </a:solidFill>
                <a:latin typeface="Calibri"/>
              </a:rPr>
              <a:t>МО класних керівників</a:t>
            </a:r>
            <a:endParaRPr lang="uk-UA" sz="1000" b="0" strike="noStrike" spc="-1">
              <a:latin typeface="Arial"/>
            </a:endParaRPr>
          </a:p>
        </p:txBody>
      </p:sp>
      <p:pic>
        <p:nvPicPr>
          <p:cNvPr id="350" name="Рисунок 7"/>
          <p:cNvPicPr/>
          <p:nvPr/>
        </p:nvPicPr>
        <p:blipFill>
          <a:blip r:embed="rId4"/>
          <a:stretch/>
        </p:blipFill>
        <p:spPr>
          <a:xfrm>
            <a:off x="1115640" y="3861000"/>
            <a:ext cx="3192120" cy="2394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1" name="Рисунок 9"/>
          <p:cNvPicPr/>
          <p:nvPr/>
        </p:nvPicPr>
        <p:blipFill>
          <a:blip r:embed="rId5"/>
          <a:stretch/>
        </p:blipFill>
        <p:spPr>
          <a:xfrm>
            <a:off x="4356000" y="3861000"/>
            <a:ext cx="3168000" cy="2376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2" name="CustomShape 4"/>
          <p:cNvSpPr/>
          <p:nvPr/>
        </p:nvSpPr>
        <p:spPr>
          <a:xfrm>
            <a:off x="1127160" y="5949360"/>
            <a:ext cx="310104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100" b="0" strike="noStrike" spc="-1">
                <a:solidFill>
                  <a:srgbClr val="FFFFFF"/>
                </a:solidFill>
                <a:latin typeface="Calibri"/>
              </a:rPr>
              <a:t>МО вчителів суспільно – гуманітарних дисциплін</a:t>
            </a:r>
            <a:endParaRPr lang="uk-UA" sz="1100" b="0" strike="noStrike" spc="-1">
              <a:latin typeface="Arial"/>
            </a:endParaRPr>
          </a:p>
        </p:txBody>
      </p:sp>
      <p:sp>
        <p:nvSpPr>
          <p:cNvPr id="353" name="CustomShape 5"/>
          <p:cNvSpPr/>
          <p:nvPr/>
        </p:nvSpPr>
        <p:spPr>
          <a:xfrm>
            <a:off x="4439880" y="3933000"/>
            <a:ext cx="240444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100" b="0" strike="noStrike" spc="-1">
                <a:solidFill>
                  <a:srgbClr val="000000"/>
                </a:solidFill>
                <a:latin typeface="Calibri"/>
              </a:rPr>
              <a:t>МО вчителів природничих дисциплін</a:t>
            </a:r>
            <a:endParaRPr lang="uk-UA" sz="1100" b="0" strike="noStrike" spc="-1">
              <a:latin typeface="Arial"/>
            </a:endParaRPr>
          </a:p>
        </p:txBody>
      </p:sp>
      <p:pic>
        <p:nvPicPr>
          <p:cNvPr id="354" name="Рисунок 12"/>
          <p:cNvPicPr/>
          <p:nvPr/>
        </p:nvPicPr>
        <p:blipFill>
          <a:blip r:embed="rId6"/>
          <a:stretch/>
        </p:blipFill>
        <p:spPr>
          <a:xfrm>
            <a:off x="6108120" y="1556640"/>
            <a:ext cx="3035520" cy="2276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5" name="CustomShape 6"/>
          <p:cNvSpPr/>
          <p:nvPr/>
        </p:nvSpPr>
        <p:spPr>
          <a:xfrm>
            <a:off x="6156000" y="3357000"/>
            <a:ext cx="2448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200" b="0" strike="noStrike" spc="-1">
                <a:solidFill>
                  <a:srgbClr val="FFFFFF"/>
                </a:solidFill>
                <a:latin typeface="Calibri"/>
              </a:rPr>
              <a:t>МО вчителів української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>
                <a:solidFill>
                  <a:srgbClr val="FFFFFF"/>
                </a:solidFill>
                <a:latin typeface="Calibri"/>
              </a:rPr>
              <a:t> мови та літератури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Першочергові завдання колективу</a:t>
            </a:r>
          </a:p>
        </p:txBody>
      </p:sp>
      <p:sp>
        <p:nvSpPr>
          <p:cNvPr id="3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Забезпечення рівних умов доступу до якісної освіти,задоволення інтересів здобувачів освіти у їхньому освітньому зростанні;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Розвиток здібностей здобувачів освіти  шляхом впровадження нових предметів, курсів за вибором, факультативів;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Впровадження сучасних інформаційних технологій, використання на уроках активних та інтерактивних форм і методів навчання;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Розвиток творчості здобувачів освіти, системи гурткової роботи, спорту;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Залучення здобувачів освіти та їх батьків до активної участі у освітньому процесі.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Реалізація освітнього стандарту</a:t>
            </a:r>
          </a:p>
        </p:txBody>
      </p:sp>
      <p:sp>
        <p:nvSpPr>
          <p:cNvPr id="3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11 клас - введено факультативний курс з  історії України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10 клас – введено курс за вибором « Фінансова грамотність»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Основна школа - підсилено години інваріантної складової навчального плану за рахунок годин варіативної складової, введено курс за вибором «Етика» , факультативи з   англійської мови, історії України, математики з метою пізнання здобувачами освіти себе,своїх особливостей, вміння застосування знань на практиці.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Реалізація освітнього стандарту НУШ у початкових класах.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179640" y="404640"/>
            <a:ext cx="8712720" cy="1367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Завдання  закладу освіти не лише навчання та виховання дітей, а й розкриття та реалізація їх творчої обдарованості.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395640" y="1845000"/>
            <a:ext cx="4032000" cy="1079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r>
              <a:rPr lang="ru-RU" sz="6400" b="0" strike="noStrike" spc="-1">
                <a:solidFill>
                  <a:srgbClr val="000000"/>
                </a:solidFill>
                <a:latin typeface="Monotype Corsiva"/>
              </a:rPr>
              <a:t>      Здобувачі освіти  є активними учасниками Всеукраїнських та Міжнародних конкурсів та ігор:</a:t>
            </a: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r>
              <a:rPr lang="ru-RU" sz="6400" b="0" strike="noStrike" spc="-1">
                <a:solidFill>
                  <a:srgbClr val="000000"/>
                </a:solidFill>
                <a:latin typeface="Monotype Corsiva"/>
              </a:rPr>
              <a:t>З інформатики «Бобер» – 43  здобувачіво світи 2-8 класів -  17 відмінні, 22– добрі результати</a:t>
            </a: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r>
              <a:rPr lang="ru-RU" sz="6400" b="0" strike="noStrike" spc="-1">
                <a:solidFill>
                  <a:srgbClr val="000000"/>
                </a:solidFill>
                <a:latin typeface="Monotype Corsiva"/>
              </a:rPr>
              <a:t>48 золоті сертифікати Міжнародного природничого конкурсу «Колосок» із  48 учасників</a:t>
            </a: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</a:pP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6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323640" y="4051800"/>
            <a:ext cx="8568720" cy="1465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ston"/>
              </a:rPr>
              <a:t>Здобувачі освіти приймали активну участь у конкурсах на рівні закладу освіти та ОТГ « Котися писанко», « Малюнок, вірш, лист до мами», « Конкурс ім. П. Яцика», «Джура»,проводили різнопланові акції « Посади дерево», « Від серця до серця», «Закарпаттю чисте довкілля»,         « Батарейка ,здавайся»  та ін., займалися впорядкуванням та озелененням  території закладу освіти.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63" name="Диаграмма 6"/>
          <p:cNvGraphicFramePr/>
          <p:nvPr/>
        </p:nvGraphicFramePr>
        <p:xfrm>
          <a:off x="4284000" y="764640"/>
          <a:ext cx="485964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Форми та методи роботи</a:t>
            </a:r>
          </a:p>
        </p:txBody>
      </p:sp>
      <p:sp>
        <p:nvSpPr>
          <p:cNvPr id="3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Традиційна – класно-урочна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Інноваційні технології: нестандартні уроки, уроки-лекції,семінари, конференції, диспути,КВК, практикуми, самостійна пошукова робота здобувачів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Позаурочна робота: предметні, мистецькі гуртки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Нормативно-правова база діяльності закладу освіти</a:t>
            </a:r>
          </a:p>
        </p:txBody>
      </p:sp>
      <p:sp>
        <p:nvSpPr>
          <p:cNvPr id="2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0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Закон України “Про освіту”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Закон України “Про повну загальну середню освіту”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Декларація прав дитини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Накази, інструкції Міністерства освіти і науки України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Накази, інструкції Департаменту освіти і науки Закарпатської ОДА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Накази, листи відділу освіти, охорони здоров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’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я  культури, сім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’ї, молоді та спорту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Іршавської  міської ради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Власні розпорядчі документи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539640" y="47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3800" b="0" strike="noStrike" spc="-1">
                <a:solidFill>
                  <a:srgbClr val="FFFFFF"/>
                </a:solidFill>
                <a:latin typeface="Monotype Corsiva"/>
              </a:rPr>
              <a:t>Школа – не комора знань, а світоч розуму</a:t>
            </a:r>
            <a:r>
              <a:t/>
            </a:r>
            <a:br/>
            <a:r>
              <a:rPr lang="ru-RU" sz="2400" b="0" strike="noStrike" spc="-1">
                <a:solidFill>
                  <a:srgbClr val="FFFFFF"/>
                </a:solidFill>
                <a:latin typeface="Monotype Corsiva"/>
              </a:rPr>
              <a:t>В.Сухомлинський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457200" y="4797000"/>
            <a:ext cx="8362800" cy="1328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ru-RU" sz="2600" b="0" i="1" strike="noStrike" spc="-1">
                <a:solidFill>
                  <a:srgbClr val="000000"/>
                </a:solidFill>
                <a:latin typeface="Calibri"/>
              </a:rPr>
              <a:t>     Школа – це стиль, манера працювати, розмірковувати, вступати в полеміку, це ставлення до ідей,фактів, гіпотез,взаємини з колегами й багато іншого…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100000"/>
              </a:lnSpc>
              <a:spcBef>
                <a:spcPts val="420"/>
              </a:spcBef>
            </a:pPr>
            <a:r>
              <a:rPr lang="ru-RU" sz="2100" b="0" i="1" strike="noStrike" spc="-1">
                <a:solidFill>
                  <a:srgbClr val="000000"/>
                </a:solidFill>
                <a:latin typeface="Calibri"/>
              </a:rPr>
              <a:t>Б.Соколов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4648320" y="1600200"/>
            <a:ext cx="4038120" cy="31244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Школа ставить собі за головну мету – збудити,дати виявитися самостійним творчим силам дитини…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100000"/>
              </a:lnSpc>
              <a:spcBef>
                <a:spcPts val="420"/>
              </a:spcBef>
            </a:pPr>
            <a:r>
              <a:rPr lang="ru-RU" sz="2100" b="0" i="1" strike="noStrike" spc="-1">
                <a:solidFill>
                  <a:srgbClr val="000000"/>
                </a:solidFill>
                <a:latin typeface="Calibri"/>
              </a:rPr>
              <a:t>С.Русова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4" name="Рисунок 4"/>
          <p:cNvPicPr/>
          <p:nvPr/>
        </p:nvPicPr>
        <p:blipFill>
          <a:blip r:embed="rId2"/>
          <a:stretch/>
        </p:blipFill>
        <p:spPr>
          <a:xfrm rot="5400000">
            <a:off x="865440" y="582840"/>
            <a:ext cx="330912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733400" y="1484640"/>
            <a:ext cx="561636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Calibri"/>
              </a:rPr>
              <a:t>– підготовка творчого та інтелектуального потенціалу суспільства,  надання здобувачам освіти оптимальних можливостей для інтелектуального розвитку;</a:t>
            </a:r>
            <a:endParaRPr lang="uk-UA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Calibri"/>
              </a:rPr>
              <a:t> - сприяння оволодінню навичками пошукового мислення, готовності здобувачів освіти до активної діяльності,  конкурентоспроможності на ринку праці за рахунок розвитку особистості, емоційної стійкості;</a:t>
            </a:r>
            <a:endParaRPr lang="uk-UA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Calibri"/>
              </a:rPr>
              <a:t>- орієнтація на досягнення успіху.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259640" y="605520"/>
            <a:ext cx="6840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4000" b="0" strike="noStrike" spc="-1">
                <a:solidFill>
                  <a:srgbClr val="000000"/>
                </a:solidFill>
                <a:latin typeface="Calibri"/>
              </a:rPr>
              <a:t>Основна мета закладу освіти</a:t>
            </a:r>
            <a:endParaRPr lang="uk-UA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Про заклад освіти 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2339640" y="1124640"/>
            <a:ext cx="3528000" cy="2592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i="1" strike="noStrike" spc="-1">
                <a:solidFill>
                  <a:srgbClr val="000000"/>
                </a:solidFill>
                <a:latin typeface="Ariston"/>
              </a:rPr>
              <a:t>1 вересня 1968 року в с. Брід гостинно відчинила свої двері Брідська восьмирічна школа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i="1" strike="noStrike" spc="-1">
                <a:solidFill>
                  <a:srgbClr val="000000"/>
                </a:solidFill>
                <a:latin typeface="Ariston"/>
              </a:rPr>
              <a:t>З 1995 року – загальноосвітня  школа І-ІІІ ступенів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i="1" strike="noStrike" spc="-1">
                <a:solidFill>
                  <a:srgbClr val="000000"/>
                </a:solidFill>
                <a:latin typeface="Ariston"/>
              </a:rPr>
              <a:t> 2021 рік - Брідський ЗЗСО І-ІІІ ступенів Іршавської міської ради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3"/>
          <p:cNvSpPr txBox="1"/>
          <p:nvPr/>
        </p:nvSpPr>
        <p:spPr>
          <a:xfrm>
            <a:off x="323640" y="3488040"/>
            <a:ext cx="5328360" cy="1020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70C0"/>
                </a:solidFill>
                <a:latin typeface="Segoe Print"/>
              </a:rPr>
              <a:t>Сьогодні: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80"/>
              </a:spcBef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      </a:t>
            </a:r>
            <a:r>
              <a:rPr lang="ru-RU" sz="1900" b="0" i="1" strike="noStrike" spc="-1">
                <a:solidFill>
                  <a:srgbClr val="000000"/>
                </a:solidFill>
                <a:latin typeface="Calibri"/>
              </a:rPr>
              <a:t>У  закладі освіти навчається 396 учнів, які об'єднані у 19 класів. Працюють 4 групи продовженого  дня.</a:t>
            </a: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TextShape 4"/>
          <p:cNvSpPr txBox="1"/>
          <p:nvPr/>
        </p:nvSpPr>
        <p:spPr>
          <a:xfrm>
            <a:off x="5940000" y="1124640"/>
            <a:ext cx="3203640" cy="1223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ston"/>
              </a:rPr>
              <a:t>У травні 1970 року в Брідській восьмирічній школі відбувся перший випуск учнів 8-х класів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TextShape 5"/>
          <p:cNvSpPr txBox="1"/>
          <p:nvPr/>
        </p:nvSpPr>
        <p:spPr>
          <a:xfrm>
            <a:off x="251640" y="4653000"/>
            <a:ext cx="7488360" cy="1901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>
                <a:solidFill>
                  <a:srgbClr val="0070C0"/>
                </a:solidFill>
                <a:latin typeface="Segoe Print"/>
              </a:rPr>
              <a:t>маємо:                                діють кабінети: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спортивний зал;                            інформатики, початкової освіти.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бібліотеку;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їдальню 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Рисунок 6"/>
          <p:cNvPicPr/>
          <p:nvPr/>
        </p:nvPicPr>
        <p:blipFill>
          <a:blip r:embed="rId2"/>
          <a:stretch/>
        </p:blipFill>
        <p:spPr>
          <a:xfrm>
            <a:off x="251640" y="692640"/>
            <a:ext cx="2148120" cy="2795040"/>
          </a:xfrm>
          <a:prstGeom prst="rect">
            <a:avLst/>
          </a:prstGeom>
          <a:ln>
            <a:noFill/>
          </a:ln>
        </p:spPr>
      </p:pic>
      <p:pic>
        <p:nvPicPr>
          <p:cNvPr id="273" name="Рисунок 7"/>
          <p:cNvPicPr/>
          <p:nvPr/>
        </p:nvPicPr>
        <p:blipFill>
          <a:blip r:embed="rId3"/>
          <a:stretch/>
        </p:blipFill>
        <p:spPr>
          <a:xfrm rot="5400000">
            <a:off x="6195960" y="1877040"/>
            <a:ext cx="2332440" cy="31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323640" y="332640"/>
            <a:ext cx="849672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Заклад освіти сьогодні.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Monotype Corsiva"/>
                <a:ea typeface="Cambria Math"/>
              </a:rPr>
              <a:t>Наш заклад освіти  – це маленька держава з її атрибутикою.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5580000" y="1700640"/>
            <a:ext cx="3563640" cy="4868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uk-UA" sz="3200" b="1" i="1" u="sng" strike="noStrike" spc="-1">
                <a:solidFill>
                  <a:srgbClr val="8B8B8B"/>
                </a:solidFill>
                <a:uFillTx/>
                <a:latin typeface="Calibri"/>
              </a:rPr>
              <a:t>І</a:t>
            </a: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Складемо шану нашій рідній школі,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Вона для нас, як другий дім.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Із захопленням ми дивимось навколо,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І все так гарно, все знайомо в нім.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Рідна школо, мила школо,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Нас веди за кроком – крок,</a:t>
            </a:r>
            <a:r>
              <a:rPr lang="uk-UA" sz="4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Не забудемо ніколи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Мудрий вчителя урок.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Присягнемось нашій рідній школі,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Честь її не зрадимо в житі,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І згадаємо колись у дружнім колі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Ваші настанови – вчителі.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Рідна школо, мила школо,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Нас веди за кроком – крок,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Не забудемо ніколи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Мудрий вчителя урок.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Все, чому ви нас навчили,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Понесем у майбуття,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Щоб в Карпатах наших,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В рідній Україні,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Квітло радісне життя.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Рідна школо, мила школо,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Нас веди за кроком – крок,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Не забудемо ніколи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uk-UA" sz="4800" b="1" i="1" strike="noStrike" spc="-1">
                <a:solidFill>
                  <a:srgbClr val="000000"/>
                </a:solidFill>
                <a:latin typeface="Calibri"/>
              </a:rPr>
              <a:t>Мудрий вчителя урок.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uk-UA" sz="4800" b="0" strike="noStrike" spc="-1">
              <a:latin typeface="Arial"/>
            </a:endParaRPr>
          </a:p>
        </p:txBody>
      </p:sp>
      <p:pic>
        <p:nvPicPr>
          <p:cNvPr id="276" name="Рисунок 3"/>
          <p:cNvPicPr/>
          <p:nvPr/>
        </p:nvPicPr>
        <p:blipFill>
          <a:blip r:embed="rId2"/>
          <a:stretch/>
        </p:blipFill>
        <p:spPr>
          <a:xfrm>
            <a:off x="251640" y="3141000"/>
            <a:ext cx="1659600" cy="1800000"/>
          </a:xfrm>
          <a:prstGeom prst="rect">
            <a:avLst/>
          </a:prstGeom>
          <a:ln>
            <a:noFill/>
          </a:ln>
        </p:spPr>
      </p:pic>
      <p:pic>
        <p:nvPicPr>
          <p:cNvPr id="277" name="Рисунок 4"/>
          <p:cNvPicPr/>
          <p:nvPr/>
        </p:nvPicPr>
        <p:blipFill>
          <a:blip r:embed="rId3"/>
          <a:stretch/>
        </p:blipFill>
        <p:spPr>
          <a:xfrm>
            <a:off x="1979640" y="1917000"/>
            <a:ext cx="3035520" cy="227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395640" y="69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Проблемне питання закладу освіти</a:t>
            </a:r>
          </a:p>
        </p:txBody>
      </p:sp>
      <p:sp>
        <p:nvSpPr>
          <p:cNvPr id="279" name="TextShape 2"/>
          <p:cNvSpPr txBox="1"/>
          <p:nvPr/>
        </p:nvSpPr>
        <p:spPr>
          <a:xfrm>
            <a:off x="1331640" y="2277000"/>
            <a:ext cx="6480360" cy="244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7000" lnSpcReduction="2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    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      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ВДОСКОНАЛЕННЯ ОСВІТНЬОГО СЕРЕДОВИЩА З МЕТОЮ ЕФЕКТИВНОГО РОЗВИТКУ ПІЗНАВАЛЬНИХ ІНТЕРЕСІВ ЗДОБУВАЧІВ ОСВІТИ  ТА ПІДВИЩЕННЯ ЯКОСТІ ОСВІТНЬОГО ПРОЦЕСУ ЧЕРЕЗ ВПРОВАДЖЕННЯ ІННОВАЦІЙНИХ ТЕХНОЛОГІЙ 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0" y="404640"/>
            <a:ext cx="9143640" cy="162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Кількісний та якісний склад педагогічних працівників закладу  освіти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179640" y="1917000"/>
            <a:ext cx="8568720" cy="1367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420"/>
              </a:spcBef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      </a:t>
            </a:r>
            <a:r>
              <a:rPr lang="ru-RU" sz="2100" b="0" strike="noStrike" spc="-1">
                <a:solidFill>
                  <a:srgbClr val="0070C0"/>
                </a:solidFill>
                <a:latin typeface="Segoe Print"/>
              </a:rPr>
              <a:t>Адміністрація закладу освіти: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20"/>
              </a:spcBef>
            </a:pPr>
            <a:r>
              <a:rPr lang="ru-RU" sz="2100" b="0" i="1" strike="noStrike" spc="-1">
                <a:solidFill>
                  <a:srgbClr val="000000"/>
                </a:solidFill>
                <a:latin typeface="Calibri"/>
              </a:rPr>
              <a:t>Галінська Наталія Іванівна     директор 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20"/>
              </a:spcBef>
            </a:pPr>
            <a:r>
              <a:rPr lang="ru-RU" sz="2100" b="0" i="1" strike="noStrike" spc="-1">
                <a:solidFill>
                  <a:srgbClr val="000000"/>
                </a:solidFill>
                <a:latin typeface="Calibri"/>
              </a:rPr>
              <a:t>Синетар Іван Васильович    заступник директора з навчальної роботи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20"/>
              </a:spcBef>
            </a:pPr>
            <a:r>
              <a:rPr lang="ru-RU" sz="2100" b="0" i="1" strike="noStrike" spc="-1">
                <a:solidFill>
                  <a:srgbClr val="000000"/>
                </a:solidFill>
                <a:latin typeface="Calibri"/>
              </a:rPr>
              <a:t>Шелельо Наталія Іванівна           заступник директора з виховної роботи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TextShape 3"/>
          <p:cNvSpPr txBox="1"/>
          <p:nvPr/>
        </p:nvSpPr>
        <p:spPr>
          <a:xfrm>
            <a:off x="0" y="4797000"/>
            <a:ext cx="4320000" cy="1079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lstStyle/>
          <a:p>
            <a:pPr marL="343080" indent="-342720">
              <a:lnSpc>
                <a:spcPct val="100000"/>
              </a:lnSpc>
              <a:spcBef>
                <a:spcPts val="420"/>
              </a:spcBef>
            </a:pPr>
            <a:r>
              <a:rPr lang="ru-RU" sz="2100" b="0" i="1" strike="noStrike" spc="-1">
                <a:solidFill>
                  <a:srgbClr val="000000"/>
                </a:solidFill>
                <a:latin typeface="Calibri"/>
              </a:rPr>
              <a:t>8  мають звання “старший вчитель”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20"/>
              </a:spcBef>
            </a:pPr>
            <a:r>
              <a:rPr lang="ru-RU" sz="2100" b="0" i="1" strike="noStrike" spc="-1">
                <a:solidFill>
                  <a:srgbClr val="000000"/>
                </a:solidFill>
                <a:latin typeface="Calibri"/>
              </a:rPr>
              <a:t>Всього педагогічних працівників   47                                        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ru-RU" sz="2100" b="0" i="1" strike="noStrike" spc="-1">
                <a:solidFill>
                  <a:srgbClr val="000000"/>
                </a:solidFill>
                <a:latin typeface="Calibri"/>
              </a:rPr>
              <a:t>       На основній посаді                      43                                                   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83" name="Диаграмма 6"/>
          <p:cNvGraphicFramePr/>
          <p:nvPr/>
        </p:nvGraphicFramePr>
        <p:xfrm>
          <a:off x="3996000" y="3069000"/>
          <a:ext cx="543564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1440</Words>
  <Application>Microsoft Office PowerPoint</Application>
  <PresentationFormat>Экран (4:3)</PresentationFormat>
  <Paragraphs>201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Брідська загальноосвітня</dc:title>
  <dc:creator>Admin</dc:creator>
  <cp:lastModifiedBy>margita</cp:lastModifiedBy>
  <cp:revision>218</cp:revision>
  <cp:lastPrinted>2021-02-10T12:49:38Z</cp:lastPrinted>
  <dcterms:created xsi:type="dcterms:W3CDTF">2013-04-02T09:31:54Z</dcterms:created>
  <dcterms:modified xsi:type="dcterms:W3CDTF">2022-06-29T14:06:31Z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3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52</vt:i4>
  </property>
</Properties>
</file>