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5"/>
  </p:notesMasterIdLst>
  <p:sldIdLst>
    <p:sldId id="256" r:id="rId2"/>
    <p:sldId id="291" r:id="rId3"/>
    <p:sldId id="298" r:id="rId4"/>
    <p:sldId id="261" r:id="rId5"/>
    <p:sldId id="260" r:id="rId6"/>
    <p:sldId id="303" r:id="rId7"/>
    <p:sldId id="294" r:id="rId8"/>
    <p:sldId id="329" r:id="rId9"/>
    <p:sldId id="330" r:id="rId10"/>
    <p:sldId id="304" r:id="rId11"/>
    <p:sldId id="305" r:id="rId12"/>
    <p:sldId id="293" r:id="rId13"/>
    <p:sldId id="30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41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B0D79B-C263-4E47-9B54-70310B47EDCC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A8135B-94CD-47EB-A3BF-100872769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916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EE9254-F187-4AA0-B04D-C223700207F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371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AC00-29F7-4EC3-8F67-F13420CA9006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D9748-7377-46B9-9646-2E25B7769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5A5B7-26C3-41DE-A1B0-BB21660DD778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A2B03-6160-4D98-995A-01E2C0F24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A5726-CAF9-4257-8568-673E582153D4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C71C4-8CB6-48AD-8EC3-B1605E2CB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F9E53-02A5-44CC-B0BF-529E71E2003E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EB55A-3C19-4547-80E2-6989EED7B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D56FE-1FCB-46B6-8B61-A4430F1021F7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E313F-8387-4146-82F7-53733D4AD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F884E-929F-410B-AF08-80551FD17063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4F6C-0C87-432F-AB9C-08EAA380B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40FBB-F9B9-4095-9D20-A88E8DC36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F2A11-55F7-4176-B956-65593D79EB4A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20231-3E81-4786-B32F-5C824021DD55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5762-1FDD-44EB-8242-2F30CC59E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0CC0F-0456-40F3-91F9-220B4F513766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33182-865C-4D10-8593-5763A455B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FE587-F908-4B85-ADB2-11316C496FFC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185B0-CC0B-4D66-B9AC-2755C60FC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306AD-403B-4438-B958-1C4866FA71E5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9D84D-C342-45F8-ABED-048D85191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484A4C-9CAA-4861-9071-8B4E153AC562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CD71A-83A0-4F65-9F8D-C89E9D16C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3" r:id="rId2"/>
    <p:sldLayoutId id="2147483805" r:id="rId3"/>
    <p:sldLayoutId id="2147483802" r:id="rId4"/>
    <p:sldLayoutId id="2147483806" r:id="rId5"/>
    <p:sldLayoutId id="2147483801" r:id="rId6"/>
    <p:sldLayoutId id="2147483800" r:id="rId7"/>
    <p:sldLayoutId id="2147483799" r:id="rId8"/>
    <p:sldLayoutId id="2147483798" r:id="rId9"/>
    <p:sldLayoutId id="2147483797" r:id="rId10"/>
    <p:sldLayoutId id="2147483796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00729F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68760"/>
            <a:ext cx="8786842" cy="2999826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eaLnBrk="1" hangingPunct="1">
              <a:defRPr/>
            </a:pPr>
            <a:r>
              <a:rPr lang="uk-UA" sz="8800" b="1" u="sng" spc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Тема уроку</a:t>
            </a:r>
            <a:r>
              <a:rPr lang="uk-UA" sz="8800" b="1" spc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: </a:t>
            </a:r>
            <a:br>
              <a:rPr lang="uk-UA" sz="8800" b="1" spc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8800" spc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uk-UA" sz="8800" smtClean="0">
                <a:ln w="3200">
                  <a:solidFill>
                    <a:schemeClr val="bg1"/>
                  </a:solidFill>
                  <a:prstDash val="solid"/>
                  <a:round/>
                </a:ln>
                <a:solidFill>
                  <a:srgbClr val="FF0000"/>
                </a:solidFill>
              </a:rPr>
              <a:t>Механічний рух.</a:t>
            </a:r>
            <a:endParaRPr lang="ru-RU" sz="8800">
              <a:ln w="3200">
                <a:solidFill>
                  <a:schemeClr val="bg1"/>
                </a:solidFill>
                <a:prstDash val="solid"/>
                <a:round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6643702" cy="928694"/>
          </a:xfrm>
        </p:spPr>
        <p:txBody>
          <a:bodyPr>
            <a:normAutofit fontScale="92500"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60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Система </a:t>
            </a:r>
            <a:r>
              <a:rPr lang="ru-RU" sz="6000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відл</a:t>
            </a:r>
            <a:r>
              <a:rPr lang="uk-UA" sz="60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і</a:t>
            </a:r>
            <a:r>
              <a:rPr lang="ru-RU" sz="6000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ку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14375" t="33749" r="12500" b="48750"/>
          <a:stretch>
            <a:fillRect/>
          </a:stretch>
        </p:blipFill>
        <p:spPr bwMode="auto">
          <a:xfrm>
            <a:off x="285750" y="1285875"/>
            <a:ext cx="87566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 l="15312" t="64999" r="12500" b="18750"/>
          <a:stretch>
            <a:fillRect/>
          </a:stretch>
        </p:blipFill>
        <p:spPr bwMode="auto">
          <a:xfrm>
            <a:off x="681038" y="2928938"/>
            <a:ext cx="84629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 l="7813" t="28751" r="6876" b="17500"/>
          <a:stretch>
            <a:fillRect/>
          </a:stretch>
        </p:blipFill>
        <p:spPr bwMode="auto">
          <a:xfrm>
            <a:off x="357188" y="428625"/>
            <a:ext cx="8429625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3"/>
          <a:srcRect l="5937" t="52499" r="4062" b="32500"/>
          <a:stretch>
            <a:fillRect/>
          </a:stretch>
        </p:blipFill>
        <p:spPr bwMode="auto">
          <a:xfrm>
            <a:off x="571500" y="5143500"/>
            <a:ext cx="85725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88"/>
            <a:ext cx="9144000" cy="1000125"/>
          </a:xfrm>
        </p:spPr>
        <p:txBody>
          <a:bodyPr>
            <a:normAutofit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6000" dirty="0" smtClean="0">
                <a:solidFill>
                  <a:srgbClr val="FF0000"/>
                </a:solidFill>
              </a:rPr>
              <a:t>Матеріальна точка</a:t>
            </a:r>
            <a:r>
              <a:rPr lang="en-US" sz="6000" dirty="0" smtClean="0">
                <a:solidFill>
                  <a:srgbClr val="FF0000"/>
                </a:solidFill>
              </a:rPr>
              <a:t> -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28625" y="1143000"/>
            <a:ext cx="82867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uk-UA" sz="6000">
                <a:solidFill>
                  <a:schemeClr val="bg1"/>
                </a:solidFill>
                <a:latin typeface="Constantia" pitchFamily="18" charset="0"/>
              </a:rPr>
              <a:t>тіло, розмірами якого за даних умов можна знехтувати.</a:t>
            </a:r>
            <a:endParaRPr lang="ru-RU" sz="600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6" name="Рисунок 5" descr="cars_porsche_0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4000500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Wallpaper-2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4000500"/>
            <a:ext cx="29464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38"/>
            <a:ext cx="9144000" cy="1071562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uk-UA" sz="6000" smtClean="0">
                <a:solidFill>
                  <a:srgbClr val="FF0000"/>
                </a:solidFill>
              </a:rPr>
              <a:t>Траєкторія</a:t>
            </a:r>
            <a:r>
              <a:rPr lang="en-US" sz="6000" smtClean="0">
                <a:solidFill>
                  <a:srgbClr val="FF0000"/>
                </a:solidFill>
              </a:rPr>
              <a:t> - </a:t>
            </a:r>
            <a:endParaRPr lang="ru-RU" sz="6000" smtClean="0">
              <a:solidFill>
                <a:schemeClr val="bg1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28625" y="1785938"/>
            <a:ext cx="4500563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uk-UA" sz="6000">
                <a:solidFill>
                  <a:schemeClr val="bg1"/>
                </a:solidFill>
                <a:latin typeface="Constantia" pitchFamily="18" charset="0"/>
              </a:rPr>
              <a:t>лінія, яку описує тіло під час свого руху.</a:t>
            </a:r>
            <a:endParaRPr lang="ru-RU" sz="600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224" y="1208334"/>
            <a:ext cx="1248334" cy="180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3501008"/>
            <a:ext cx="3275856" cy="230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4143372" cy="928694"/>
          </a:xfrm>
        </p:spPr>
        <p:txBody>
          <a:bodyPr>
            <a:normAutofit fontScale="92500"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60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Механіка  -  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00063" y="928688"/>
            <a:ext cx="8143875" cy="4929187"/>
          </a:xfrm>
          <a:prstGeom prst="rect">
            <a:avLst/>
          </a:prstGeom>
        </p:spPr>
        <p:txBody>
          <a:bodyPr/>
          <a:lstStyle/>
          <a:p>
            <a:pPr marL="274320" indent="-274320" algn="just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uk-UA" sz="5400" dirty="0">
                <a:solidFill>
                  <a:schemeClr val="bg1"/>
                </a:solidFill>
                <a:latin typeface="+mn-lt"/>
                <a:cs typeface="+mn-cs"/>
              </a:rPr>
              <a:t>розділ фізики, в якому пояснюється механічний рух матеріальних тіл, а також взаємодії, які відбуваються при цьому між ними.</a:t>
            </a:r>
          </a:p>
          <a:p>
            <a:pPr marL="274320" indent="-274320" algn="just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endParaRPr lang="ru-RU" sz="4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1619250" y="3573463"/>
            <a:ext cx="4897438" cy="1601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763" y="1703388"/>
            <a:ext cx="5003800" cy="1781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356100" y="5403850"/>
            <a:ext cx="4665663" cy="1281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857375" y="285750"/>
            <a:ext cx="5500688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85728"/>
            <a:ext cx="6643702" cy="928694"/>
          </a:xfrm>
        </p:spPr>
        <p:txBody>
          <a:bodyPr>
            <a:normAutofit fontScale="92500"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60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Механіка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114096" y="1782938"/>
            <a:ext cx="4783968" cy="162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62500" lnSpcReduction="20000"/>
          </a:bodyPr>
          <a:lstStyle/>
          <a:p>
            <a:pPr marL="274320" indent="-274320" algn="just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uk-UA" sz="4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Кінематика – розділ механіки, що вивчає рух тіл без урахування причин, які цей рух зумовили.</a:t>
            </a:r>
            <a:endParaRPr lang="ru-RU" sz="4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1619672" y="3573016"/>
            <a:ext cx="4896138" cy="160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pPr marL="274320" indent="-274320" algn="just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uk-UA" sz="4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Динаміка – це розділ механіки, що вивчає причини зміни швидкості руху під дією інших сил.</a:t>
            </a:r>
            <a:endParaRPr lang="ru-RU" sz="4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4408536" y="5316789"/>
            <a:ext cx="4612570" cy="136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pPr marL="274320" indent="-274320" algn="just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uk-UA" sz="4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Статика – це розділ механіки, що вивчає рівновагу тіл.</a:t>
            </a:r>
            <a:endParaRPr lang="ru-RU" sz="4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408488" y="1214438"/>
            <a:ext cx="0" cy="4889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364163" y="1214438"/>
            <a:ext cx="0" cy="23590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092950" y="1214438"/>
            <a:ext cx="0" cy="41021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29" grpId="0" animBg="1"/>
      <p:bldP spid="28" grpId="0" animBg="1"/>
      <p:bldP spid="3" grpId="0" build="p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3357586"/>
          </a:xfrm>
        </p:spPr>
        <p:txBody>
          <a:bodyPr>
            <a:normAutofit fontScale="925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60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Основна задача механіки – </a:t>
            </a:r>
            <a:r>
              <a:rPr lang="uk-UA" sz="6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uk-UA" sz="6000" dirty="0" smtClean="0">
                <a:solidFill>
                  <a:schemeClr val="bg1"/>
                </a:solidFill>
              </a:rPr>
              <a:t>визначити положення тіла в будь-який момент часу. </a:t>
            </a:r>
          </a:p>
        </p:txBody>
      </p:sp>
      <p:pic>
        <p:nvPicPr>
          <p:cNvPr id="15364" name="Picture 4" descr="D:\Анимации\J018649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5925" y="4065588"/>
            <a:ext cx="3648075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85750" y="3071813"/>
            <a:ext cx="550068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800">
                <a:solidFill>
                  <a:schemeClr val="bg1"/>
                </a:solidFill>
                <a:latin typeface="Constantia" pitchFamily="18" charset="0"/>
              </a:rPr>
              <a:t>Положення тіла в просторі можна визначити тільки відносно інших тіл.</a:t>
            </a:r>
            <a:endParaRPr lang="ru-RU" sz="480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6643702" cy="928694"/>
          </a:xfrm>
        </p:spPr>
        <p:txBody>
          <a:bodyPr>
            <a:normAutofit fontScale="85000"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60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Механічний рух тіла 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Анимации\J017810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643063"/>
            <a:ext cx="2022475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285984" y="1071546"/>
            <a:ext cx="6643702" cy="49292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ctr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uk-UA" sz="6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–</a:t>
            </a:r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uk-UA" sz="6000" dirty="0">
                <a:solidFill>
                  <a:schemeClr val="bg1"/>
                </a:solidFill>
                <a:latin typeface="+mn-lt"/>
                <a:cs typeface="+mn-cs"/>
              </a:rPr>
              <a:t>зміна з часом його положення в просторі відносно  інших тіл.</a:t>
            </a:r>
            <a:endParaRPr lang="ru-RU" sz="6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5500688" y="3571875"/>
            <a:ext cx="3643312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500688" y="2214563"/>
            <a:ext cx="3643312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0" y="3500438"/>
            <a:ext cx="385762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2214563"/>
            <a:ext cx="3929063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072063" y="5286375"/>
            <a:ext cx="3357562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14375" y="5286375"/>
            <a:ext cx="3643313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857375" y="285750"/>
            <a:ext cx="5500688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85728"/>
            <a:ext cx="6643702" cy="928694"/>
          </a:xfrm>
        </p:spPr>
        <p:txBody>
          <a:bodyPr>
            <a:normAutofit fontScale="92500"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60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Механічний рух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0" y="2214554"/>
            <a:ext cx="407196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274320" indent="-274320" algn="ctr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uk-UA" sz="4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Прямолінійний</a:t>
            </a:r>
            <a:endParaRPr lang="ru-RU" sz="4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0" y="3500438"/>
            <a:ext cx="407196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274320" indent="-274320" algn="ctr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uk-UA" sz="4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Криволінійний</a:t>
            </a:r>
            <a:endParaRPr lang="ru-RU" sz="4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500034" y="5286388"/>
            <a:ext cx="407196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274320" indent="-274320" algn="ctr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uk-UA" sz="4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Поступальний</a:t>
            </a:r>
            <a:endParaRPr lang="ru-RU" sz="4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4643438" y="5286388"/>
            <a:ext cx="407196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274320" indent="-274320" algn="ctr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uk-UA" sz="4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Обертальний</a:t>
            </a:r>
            <a:endParaRPr lang="ru-RU" sz="4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5072034" y="2214554"/>
            <a:ext cx="407196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274320" indent="-274320" algn="ctr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uk-UA" sz="4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Рівномірний</a:t>
            </a:r>
            <a:endParaRPr lang="ru-RU" sz="4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5286380" y="3500438"/>
            <a:ext cx="407196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274320" indent="-274320" algn="ctr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uk-UA" sz="4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Нерівномірний</a:t>
            </a:r>
            <a:endParaRPr lang="ru-RU" sz="4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cxnSp>
        <p:nvCxnSpPr>
          <p:cNvPr id="13" name="Прямая соединительная линия 12"/>
          <p:cNvCxnSpPr>
            <a:stCxn id="3" idx="2"/>
          </p:cNvCxnSpPr>
          <p:nvPr/>
        </p:nvCxnSpPr>
        <p:spPr>
          <a:xfrm rot="5400000">
            <a:off x="2946401" y="2911475"/>
            <a:ext cx="3429000" cy="349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214813" y="3071813"/>
            <a:ext cx="857250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V="1">
            <a:off x="3857625" y="2714625"/>
            <a:ext cx="500063" cy="2143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3750469" y="3250407"/>
            <a:ext cx="642937" cy="2857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5036344" y="2607469"/>
            <a:ext cx="500063" cy="4286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4929188" y="3214688"/>
            <a:ext cx="642937" cy="3571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8" idx="0"/>
          </p:cNvCxnSpPr>
          <p:nvPr/>
        </p:nvCxnSpPr>
        <p:spPr>
          <a:xfrm rot="10800000" flipV="1">
            <a:off x="2535238" y="4643438"/>
            <a:ext cx="2108200" cy="6429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9" idx="0"/>
          </p:cNvCxnSpPr>
          <p:nvPr/>
        </p:nvCxnSpPr>
        <p:spPr>
          <a:xfrm>
            <a:off x="4643438" y="4643438"/>
            <a:ext cx="2036762" cy="6429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  <p:bldP spid="34" grpId="0" animBg="1"/>
      <p:bldP spid="33" grpId="0" animBg="1"/>
      <p:bldP spid="30" grpId="0" animBg="1"/>
      <p:bldP spid="29" grpId="0" animBg="1"/>
      <p:bldP spid="28" grpId="0" animBg="1"/>
      <p:bldP spid="3" grpId="0" build="p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88"/>
            <a:ext cx="9144000" cy="1000125"/>
          </a:xfrm>
        </p:spPr>
        <p:txBody>
          <a:bodyPr>
            <a:normAutofit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6000" dirty="0" smtClean="0">
                <a:solidFill>
                  <a:srgbClr val="FF0000"/>
                </a:solidFill>
              </a:rPr>
              <a:t>Поступальний рух </a:t>
            </a:r>
            <a:r>
              <a:rPr lang="en-US" sz="6000" dirty="0" smtClean="0">
                <a:solidFill>
                  <a:srgbClr val="FF0000"/>
                </a:solidFill>
              </a:rPr>
              <a:t>-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28625" y="1143000"/>
            <a:ext cx="82867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uk-UA" sz="6000">
                <a:solidFill>
                  <a:schemeClr val="bg1"/>
                </a:solidFill>
                <a:latin typeface="Constantia" pitchFamily="18" charset="0"/>
              </a:rPr>
              <a:t>Рух тіла, під час якого всі його точки рухаються однаково.</a:t>
            </a:r>
            <a:endParaRPr lang="ru-RU" sz="600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813"/>
            <a:ext cx="9144000" cy="5786437"/>
          </a:xfrm>
        </p:spPr>
        <p:txBody>
          <a:bodyPr>
            <a:normAutofit fontScale="92500"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6000" dirty="0" smtClean="0">
                <a:solidFill>
                  <a:schemeClr val="bg1"/>
                </a:solidFill>
              </a:rPr>
              <a:t>Положення тіла відносне: воно різне відносно різних тіл відліку і </a:t>
            </a:r>
            <a:r>
              <a:rPr lang="uk-UA" sz="6000" dirty="0" err="1" smtClean="0">
                <a:solidFill>
                  <a:schemeClr val="bg1"/>
                </a:solidFill>
              </a:rPr>
              <a:t>пов</a:t>
            </a:r>
            <a:r>
              <a:rPr lang="en-US" sz="6000" dirty="0" smtClean="0">
                <a:solidFill>
                  <a:schemeClr val="bg1"/>
                </a:solidFill>
              </a:rPr>
              <a:t>`</a:t>
            </a:r>
            <a:r>
              <a:rPr lang="uk-UA" sz="6000" dirty="0" err="1" smtClean="0">
                <a:solidFill>
                  <a:schemeClr val="bg1"/>
                </a:solidFill>
              </a:rPr>
              <a:t>язаних</a:t>
            </a:r>
            <a:r>
              <a:rPr lang="uk-UA" sz="6000" dirty="0" smtClean="0">
                <a:solidFill>
                  <a:schemeClr val="bg1"/>
                </a:solidFill>
              </a:rPr>
              <a:t> з ними систем координат.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6000" dirty="0" smtClean="0">
                <a:solidFill>
                  <a:schemeClr val="bg1"/>
                </a:solidFill>
              </a:rPr>
              <a:t>Будь-який механічний рух і, зокрема, стан спокою тіла є відносним.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500313"/>
          </a:xfrm>
        </p:spPr>
        <p:txBody>
          <a:bodyPr>
            <a:normAutofit fontScale="625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6000" dirty="0" smtClean="0">
                <a:solidFill>
                  <a:schemeClr val="bg1"/>
                </a:solidFill>
              </a:rPr>
              <a:t>Коли літак летить на хмарами, то пасажирам іноді здається, що літак падає вниз на хмари, чого насправді немає. Чим це можна пояснити?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32770" name="Рисунок 3" descr="літак над хмарами.jpeg"/>
          <p:cNvPicPr>
            <a:picLocks noChangeAspect="1"/>
          </p:cNvPicPr>
          <p:nvPr/>
        </p:nvPicPr>
        <p:blipFill>
          <a:blip r:embed="rId2"/>
          <a:srcRect l="22784" t="38869" r="-1266" b="3673"/>
          <a:stretch>
            <a:fillRect/>
          </a:stretch>
        </p:blipFill>
        <p:spPr bwMode="auto">
          <a:xfrm>
            <a:off x="2714625" y="2071688"/>
            <a:ext cx="44291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0" y="5214938"/>
            <a:ext cx="9144000" cy="164306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274320" indent="-274320" algn="just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uk-UA" sz="6000" dirty="0">
                <a:solidFill>
                  <a:schemeClr val="bg1"/>
                </a:solidFill>
                <a:latin typeface="+mn-lt"/>
                <a:cs typeface="+mn-cs"/>
              </a:rPr>
              <a:t>Відповідь: Насправді хмари внаслідок конвекції піднімаються вгору і здається, ніби літак падає вниз.</a:t>
            </a:r>
            <a:endParaRPr lang="ru-RU" sz="6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1244</TotalTime>
  <Words>240</Words>
  <Application>Microsoft Office PowerPoint</Application>
  <PresentationFormat>Экран (4:3)</PresentationFormat>
  <Paragraphs>30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Constantia</vt:lpstr>
      <vt:lpstr>Wingdings 2</vt:lpstr>
      <vt:lpstr>Бумажная</vt:lpstr>
      <vt:lpstr>Тема уроку:   Механічний рух.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уроку:</dc:title>
  <dc:creator>Admin</dc:creator>
  <cp:lastModifiedBy>Mariya</cp:lastModifiedBy>
  <cp:revision>153</cp:revision>
  <dcterms:created xsi:type="dcterms:W3CDTF">2008-09-10T06:04:49Z</dcterms:created>
  <dcterms:modified xsi:type="dcterms:W3CDTF">2022-09-15T10:01:06Z</dcterms:modified>
</cp:coreProperties>
</file>