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92" r:id="rId2"/>
    <p:sldId id="275" r:id="rId3"/>
    <p:sldId id="278" r:id="rId4"/>
    <p:sldId id="279" r:id="rId5"/>
    <p:sldId id="277" r:id="rId6"/>
    <p:sldId id="280" r:id="rId7"/>
    <p:sldId id="281" r:id="rId8"/>
    <p:sldId id="322" r:id="rId9"/>
    <p:sldId id="283" r:id="rId10"/>
    <p:sldId id="284" r:id="rId11"/>
    <p:sldId id="285" r:id="rId12"/>
    <p:sldId id="289" r:id="rId13"/>
    <p:sldId id="287" r:id="rId14"/>
    <p:sldId id="288" r:id="rId15"/>
    <p:sldId id="29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100" d="100"/>
          <a:sy n="100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7896-6483-4AA0-A48B-B7D4515F38D9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199B-12FF-411B-AF31-4511EAA3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199B-12FF-411B-AF31-4511EAA3C1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940CD2-144C-41CA-9A08-9E9456645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26B2B0-DFE5-4F76-9901-29614E54A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1B751A-1BC1-4319-96BB-AAB436B27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33485C-8E06-4E8B-A940-9178AF35CF7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news.1k.by/images/site/imagespage/news/20080805/p380b7b85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292.photobucket.com/albums/mm1/dimasprasetyo_lisahandayani/cyborg_robotic_gaming_keyboard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base.com/upload/view/69532_1253619311_cfmnpqrtz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2705725"/>
            <a:ext cx="6912768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КЛАВІАТУРА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4"/>
            <a:ext cx="733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презинтація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068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9388" indent="-179388">
              <a:buNone/>
            </a:pPr>
            <a:r>
              <a:rPr lang="ru-RU" sz="1400" dirty="0" smtClean="0"/>
              <a:t>	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Клавіатура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щелчком: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тут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глибше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натискається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опору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затратити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силу,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клавішаіде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легше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однозначний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контакт. </a:t>
            </a:r>
          </a:p>
          <a:p>
            <a:pPr marL="179388" indent="-179388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indent="-179388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Клавіатура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мікроперемикачами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клавіатура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тіж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мікроперемикачі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характеризуються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надійністю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строком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179388" indent="-179388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indent="-179388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клавіатура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 момент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дотикання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пальцями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схемою, 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сигнал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аналогічний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сигналу,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натискуванні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механічної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клавіатури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клавіатури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довговічні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який-небудь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чутливі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натисканні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дотиканні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чутливого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електрикою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732240" y="4077072"/>
            <a:ext cx="2016223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Сенсорна клавіатура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4817" name="Picture 1" descr="C:\Documents and Settings\Администратор\Рабочий стол\article_image-image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5904656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535785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Сенсорна клавіатура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00174"/>
            <a:ext cx="3888432" cy="4953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У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пристрої</a:t>
            </a:r>
            <a:r>
              <a:rPr lang="ru-RU" sz="2000" dirty="0"/>
              <a:t> </a:t>
            </a:r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кнопок. </a:t>
            </a:r>
            <a:r>
              <a:rPr lang="ru-RU" sz="2000" dirty="0" err="1"/>
              <a:t>Натомість</a:t>
            </a:r>
            <a:r>
              <a:rPr lang="ru-RU" sz="2000" dirty="0"/>
              <a:t> всю </a:t>
            </a:r>
            <a:r>
              <a:rPr lang="ru-RU" sz="2000" dirty="0" err="1"/>
              <a:t>площу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величезний</a:t>
            </a:r>
            <a:r>
              <a:rPr lang="ru-RU" sz="2000" dirty="0"/>
              <a:t> </a:t>
            </a:r>
            <a:r>
              <a:rPr lang="ru-RU" sz="2000" dirty="0" err="1"/>
              <a:t>сенсорний</a:t>
            </a:r>
            <a:r>
              <a:rPr lang="ru-RU" sz="2000" dirty="0"/>
              <a:t> </a:t>
            </a:r>
            <a:r>
              <a:rPr lang="ru-RU" sz="2000" dirty="0" err="1"/>
              <a:t>екран</a:t>
            </a:r>
            <a:r>
              <a:rPr lang="ru-RU" sz="2000" dirty="0"/>
              <a:t>. </a:t>
            </a:r>
            <a:r>
              <a:rPr lang="ru-RU" sz="2000" dirty="0" err="1"/>
              <a:t>Вірогідно</a:t>
            </a:r>
            <a:r>
              <a:rPr lang="ru-RU" sz="2000" dirty="0"/>
              <a:t>,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необмежені</a:t>
            </a:r>
            <a:r>
              <a:rPr lang="ru-RU" sz="2000" dirty="0"/>
              <a:t>. «</a:t>
            </a:r>
            <a:r>
              <a:rPr lang="ru-RU" sz="2000" dirty="0" err="1"/>
              <a:t>Оптімус</a:t>
            </a:r>
            <a:r>
              <a:rPr lang="ru-RU" sz="2000" dirty="0"/>
              <a:t> </a:t>
            </a:r>
            <a:r>
              <a:rPr lang="ru-RU" sz="2000" dirty="0" err="1"/>
              <a:t>Тактус</a:t>
            </a:r>
            <a:r>
              <a:rPr lang="ru-RU" sz="2000" dirty="0"/>
              <a:t>»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як </a:t>
            </a:r>
            <a:r>
              <a:rPr lang="ru-RU" sz="2000" dirty="0" err="1"/>
              <a:t>звичайну</a:t>
            </a:r>
            <a:r>
              <a:rPr lang="ru-RU" sz="2000" dirty="0"/>
              <a:t> </a:t>
            </a:r>
            <a:r>
              <a:rPr lang="ru-RU" sz="2000" dirty="0" err="1"/>
              <a:t>QWERTY-клавіатуру</a:t>
            </a:r>
            <a:r>
              <a:rPr lang="ru-RU" sz="2000" dirty="0"/>
              <a:t>, </a:t>
            </a:r>
            <a:r>
              <a:rPr lang="ru-RU" sz="2000" dirty="0" err="1"/>
              <a:t>як</a:t>
            </a:r>
            <a:r>
              <a:rPr lang="ru-RU" sz="2000" dirty="0"/>
              <a:t> </a:t>
            </a:r>
            <a:r>
              <a:rPr lang="ru-RU" sz="2000" dirty="0" err="1"/>
              <a:t>симпатичний</a:t>
            </a:r>
            <a:r>
              <a:rPr lang="ru-RU" sz="2000" dirty="0"/>
              <a:t> </a:t>
            </a:r>
            <a:r>
              <a:rPr lang="ru-RU" sz="2000" dirty="0" err="1"/>
              <a:t>відео-плеєр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зручний</a:t>
            </a:r>
            <a:r>
              <a:rPr lang="ru-RU" sz="2000" dirty="0"/>
              <a:t> </a:t>
            </a:r>
            <a:r>
              <a:rPr lang="ru-RU" sz="2000" dirty="0" err="1"/>
              <a:t>інструмент</a:t>
            </a:r>
            <a:r>
              <a:rPr lang="ru-RU" sz="2000" dirty="0"/>
              <a:t> для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кольорами</a:t>
            </a:r>
            <a:r>
              <a:rPr lang="ru-RU" sz="2000" dirty="0"/>
              <a:t> в </a:t>
            </a:r>
            <a:r>
              <a:rPr lang="ru-RU" sz="2000" dirty="0" err="1"/>
              <a:t>Photoshop</a:t>
            </a:r>
            <a:r>
              <a:rPr lang="ru-RU" sz="2000" dirty="0"/>
              <a:t>. Все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програмного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.</a:t>
            </a:r>
          </a:p>
        </p:txBody>
      </p:sp>
      <p:pic>
        <p:nvPicPr>
          <p:cNvPr id="9" name="Содержимое 8" descr="42536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4380966" cy="301410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3573016"/>
            <a:ext cx="3821554" cy="2713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/>
              <a:t>Гумова</a:t>
            </a:r>
            <a:r>
              <a:rPr lang="ru-RU" sz="2800" dirty="0"/>
              <a:t>  — </a:t>
            </a:r>
            <a:r>
              <a:rPr lang="ru-RU" sz="2800" dirty="0" err="1"/>
              <a:t>натиснення</a:t>
            </a:r>
            <a:r>
              <a:rPr lang="ru-RU" sz="2800" dirty="0"/>
              <a:t> </a:t>
            </a:r>
            <a:r>
              <a:rPr lang="ru-RU" sz="2800" dirty="0" err="1"/>
              <a:t>клавіші</a:t>
            </a:r>
            <a:r>
              <a:rPr lang="ru-RU" sz="2800" dirty="0"/>
              <a:t> </a:t>
            </a:r>
            <a:r>
              <a:rPr lang="ru-RU" sz="2800" dirty="0" err="1"/>
              <a:t>спричиняє</a:t>
            </a:r>
            <a:r>
              <a:rPr lang="ru-RU" sz="2800" dirty="0"/>
              <a:t> натиск </a:t>
            </a:r>
            <a:r>
              <a:rPr lang="ru-RU" sz="2800" dirty="0" err="1"/>
              <a:t>гуми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Содержимое 5" descr="D115012_3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9573" y="2332038"/>
            <a:ext cx="4554427" cy="4525962"/>
          </a:xfrm>
        </p:spPr>
      </p:pic>
      <p:pic>
        <p:nvPicPr>
          <p:cNvPr id="8" name="Рисунок 7" descr="7095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64" cy="32642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Бездротові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WiFi</a:t>
            </a:r>
            <a:r>
              <a:rPr lang="ru-RU" dirty="0"/>
              <a:t>) </a:t>
            </a:r>
            <a:r>
              <a:rPr lang="ru-RU" dirty="0" err="1"/>
              <a:t>клавіатури</a:t>
            </a:r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1" y="1428736"/>
            <a:ext cx="3214710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	На </a:t>
            </a:r>
            <a:r>
              <a:rPr lang="ru-RU" sz="1600" dirty="0" err="1"/>
              <a:t>комп'ютерній</a:t>
            </a:r>
            <a:r>
              <a:rPr lang="ru-RU" sz="1600" dirty="0"/>
              <a:t> </a:t>
            </a:r>
            <a:r>
              <a:rPr lang="ru-RU" sz="1600" dirty="0" err="1"/>
              <a:t>клавіатурі</a:t>
            </a:r>
            <a:r>
              <a:rPr lang="ru-RU" sz="1600" dirty="0"/>
              <a:t> </a:t>
            </a:r>
            <a:r>
              <a:rPr lang="ru-RU" sz="1600" dirty="0" err="1"/>
              <a:t>будь-яке</a:t>
            </a:r>
            <a:r>
              <a:rPr lang="ru-RU" sz="1600" dirty="0"/>
              <a:t> </a:t>
            </a:r>
            <a:r>
              <a:rPr lang="ru-RU" sz="1600" dirty="0" err="1"/>
              <a:t>натиснення</a:t>
            </a:r>
            <a:r>
              <a:rPr lang="ru-RU" sz="1600" dirty="0"/>
              <a:t> та </a:t>
            </a:r>
            <a:r>
              <a:rPr lang="ru-RU" sz="1600" dirty="0" err="1"/>
              <a:t>відпускання</a:t>
            </a:r>
            <a:r>
              <a:rPr lang="ru-RU" sz="1600" dirty="0"/>
              <a:t> </a:t>
            </a:r>
            <a:r>
              <a:rPr lang="ru-RU" sz="1600" dirty="0" err="1"/>
              <a:t>клавіші</a:t>
            </a:r>
            <a:r>
              <a:rPr lang="ru-RU" sz="1600" dirty="0"/>
              <a:t> </a:t>
            </a:r>
            <a:r>
              <a:rPr lang="ru-RU" sz="1600" dirty="0" err="1"/>
              <a:t>спричинює</a:t>
            </a:r>
            <a:r>
              <a:rPr lang="ru-RU" sz="1600" dirty="0"/>
              <a:t> </a:t>
            </a:r>
            <a:r>
              <a:rPr lang="ru-RU" sz="1600" dirty="0" err="1"/>
              <a:t>посилання</a:t>
            </a:r>
            <a:r>
              <a:rPr lang="ru-RU" sz="1600" dirty="0"/>
              <a:t> сигналу до </a:t>
            </a:r>
            <a:r>
              <a:rPr lang="ru-RU" sz="1600" dirty="0" err="1"/>
              <a:t>комп'ютера</a:t>
            </a:r>
            <a:r>
              <a:rPr lang="ru-RU" sz="1600" dirty="0"/>
              <a:t>. </a:t>
            </a:r>
            <a:r>
              <a:rPr lang="ru-RU" sz="1600" dirty="0" err="1"/>
              <a:t>Кожній</a:t>
            </a:r>
            <a:r>
              <a:rPr lang="ru-RU" sz="1600" dirty="0"/>
              <a:t> </a:t>
            </a:r>
            <a:r>
              <a:rPr lang="ru-RU" sz="1600" dirty="0" err="1"/>
              <a:t>такій</a:t>
            </a:r>
            <a:r>
              <a:rPr lang="ru-RU" sz="1600" dirty="0"/>
              <a:t> </a:t>
            </a:r>
            <a:r>
              <a:rPr lang="ru-RU" sz="1600" dirty="0" err="1"/>
              <a:t>події</a:t>
            </a:r>
            <a:r>
              <a:rPr lang="ru-RU" sz="1600" dirty="0"/>
              <a:t> </a:t>
            </a:r>
            <a:r>
              <a:rPr lang="ru-RU" sz="1600" dirty="0" err="1"/>
              <a:t>відповідає</a:t>
            </a:r>
            <a:r>
              <a:rPr lang="ru-RU" sz="1600" dirty="0"/>
              <a:t> </a:t>
            </a:r>
            <a:r>
              <a:rPr lang="ru-RU" sz="1600" dirty="0" err="1"/>
              <a:t>свій</a:t>
            </a:r>
            <a:r>
              <a:rPr lang="ru-RU" sz="1600" dirty="0"/>
              <a:t> </a:t>
            </a:r>
            <a:r>
              <a:rPr lang="ru-RU" sz="1600" dirty="0" err="1"/>
              <a:t>власний</a:t>
            </a:r>
            <a:r>
              <a:rPr lang="ru-RU" sz="1600" dirty="0"/>
              <a:t> </a:t>
            </a:r>
            <a:r>
              <a:rPr lang="ru-RU" sz="1600" dirty="0" err="1"/>
              <a:t>цифровий</a:t>
            </a:r>
            <a:r>
              <a:rPr lang="ru-RU" sz="1600" dirty="0"/>
              <a:t> код. В </a:t>
            </a:r>
            <a:r>
              <a:rPr lang="ru-RU" sz="1600" dirty="0" err="1"/>
              <a:t>залежності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способу </a:t>
            </a:r>
            <a:r>
              <a:rPr lang="ru-RU" sz="1600" dirty="0" err="1"/>
              <a:t>передачі</a:t>
            </a:r>
            <a:r>
              <a:rPr lang="ru-RU" sz="1600" dirty="0"/>
              <a:t> сигналу </a:t>
            </a:r>
            <a:r>
              <a:rPr lang="ru-RU" sz="1600" dirty="0" err="1"/>
              <a:t>клавіатури</a:t>
            </a:r>
            <a:r>
              <a:rPr lang="ru-RU" sz="1600" dirty="0"/>
              <a:t> </a:t>
            </a:r>
            <a:r>
              <a:rPr lang="ru-RU" sz="1600" dirty="0" err="1"/>
              <a:t>звуться</a:t>
            </a:r>
            <a:r>
              <a:rPr lang="ru-RU" sz="1600" dirty="0"/>
              <a:t> </a:t>
            </a:r>
            <a:r>
              <a:rPr lang="ru-RU" sz="1600" dirty="0" err="1"/>
              <a:t>дротові</a:t>
            </a:r>
            <a:r>
              <a:rPr lang="ru-RU" sz="1600" dirty="0"/>
              <a:t> та </a:t>
            </a:r>
            <a:r>
              <a:rPr lang="ru-RU" sz="1600" dirty="0" err="1"/>
              <a:t>бездротові</a:t>
            </a:r>
            <a:r>
              <a:rPr lang="ru-RU" sz="1600" dirty="0"/>
              <a:t>. </a:t>
            </a:r>
            <a:r>
              <a:rPr lang="ru-RU" sz="1600" dirty="0" err="1"/>
              <a:t>Останнім</a:t>
            </a:r>
            <a:r>
              <a:rPr lang="ru-RU" sz="1600" dirty="0"/>
              <a:t> часом на </a:t>
            </a:r>
            <a:r>
              <a:rPr lang="ru-RU" sz="1600" dirty="0" err="1"/>
              <a:t>комп'ютерному</a:t>
            </a:r>
            <a:r>
              <a:rPr lang="ru-RU" sz="1600" dirty="0"/>
              <a:t> ринку стали </a:t>
            </a:r>
            <a:r>
              <a:rPr lang="ru-RU" sz="1600" dirty="0" err="1"/>
              <a:t>доступними</a:t>
            </a:r>
            <a:r>
              <a:rPr lang="ru-RU" sz="1600" dirty="0"/>
              <a:t> </a:t>
            </a:r>
            <a:r>
              <a:rPr lang="ru-RU" sz="1600" dirty="0" err="1"/>
              <a:t>бездротові</a:t>
            </a:r>
            <a:r>
              <a:rPr lang="ru-RU" sz="1600" dirty="0"/>
              <a:t> (</a:t>
            </a:r>
            <a:r>
              <a:rPr lang="ru-RU" sz="1600" dirty="0" err="1"/>
              <a:t>WiFi</a:t>
            </a:r>
            <a:r>
              <a:rPr lang="ru-RU" sz="1600" dirty="0"/>
              <a:t>)</a:t>
            </a:r>
            <a:r>
              <a:rPr lang="ru-RU" sz="1600" dirty="0" err="1"/>
              <a:t>клавіатури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контактують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комп'ютером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інфрачервоного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радіохвиль</a:t>
            </a:r>
            <a:r>
              <a:rPr lang="ru-RU" sz="1600" dirty="0"/>
              <a:t>. </a:t>
            </a:r>
            <a:r>
              <a:rPr lang="ru-RU" sz="1600" dirty="0" err="1"/>
              <a:t>Відстань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бездротових</a:t>
            </a:r>
            <a:r>
              <a:rPr lang="ru-RU" sz="1600" dirty="0"/>
              <a:t> </a:t>
            </a:r>
            <a:r>
              <a:rPr lang="ru-RU" sz="1600" dirty="0" err="1"/>
              <a:t>клавіатур</a:t>
            </a:r>
            <a:r>
              <a:rPr lang="ru-RU" sz="1600" dirty="0"/>
              <a:t>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принципу </a:t>
            </a:r>
            <a:r>
              <a:rPr lang="ru-RU" sz="1600" dirty="0" err="1"/>
              <a:t>передачі</a:t>
            </a:r>
            <a:r>
              <a:rPr lang="ru-RU" sz="1600" dirty="0"/>
              <a:t> сигнала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лежить</a:t>
            </a:r>
            <a:r>
              <a:rPr lang="ru-RU" sz="1600" dirty="0"/>
              <a:t> в межах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кількох</a:t>
            </a:r>
            <a:r>
              <a:rPr lang="ru-RU" sz="1600" dirty="0"/>
              <a:t> </a:t>
            </a:r>
            <a:r>
              <a:rPr lang="ru-RU" sz="1600" dirty="0" err="1"/>
              <a:t>метрів</a:t>
            </a:r>
            <a:r>
              <a:rPr lang="ru-RU" sz="1600" dirty="0"/>
              <a:t> до </a:t>
            </a:r>
            <a:r>
              <a:rPr lang="ru-RU" sz="1600" dirty="0" err="1"/>
              <a:t>кількох</a:t>
            </a:r>
            <a:r>
              <a:rPr lang="ru-RU" sz="1600" dirty="0"/>
              <a:t> </a:t>
            </a:r>
            <a:r>
              <a:rPr lang="ru-RU" sz="1600" dirty="0" err="1"/>
              <a:t>десятків</a:t>
            </a:r>
            <a:r>
              <a:rPr lang="ru-RU" sz="1600" dirty="0"/>
              <a:t> </a:t>
            </a:r>
            <a:r>
              <a:rPr lang="ru-RU" sz="1600" dirty="0" err="1"/>
              <a:t>метрів</a:t>
            </a:r>
            <a:r>
              <a:rPr lang="ru-RU" sz="1600" dirty="0"/>
              <a:t> для </a:t>
            </a:r>
            <a:r>
              <a:rPr lang="ru-RU" sz="1600" dirty="0" err="1"/>
              <a:t>дорожчих</a:t>
            </a:r>
            <a:r>
              <a:rPr lang="ru-RU" sz="1600" dirty="0"/>
              <a:t> </a:t>
            </a:r>
            <a:r>
              <a:rPr lang="ru-RU" sz="1600" dirty="0" err="1"/>
              <a:t>пристроїв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Bluetooth-клавіатури</a:t>
            </a:r>
            <a:r>
              <a:rPr lang="ru-RU" sz="1600" dirty="0"/>
              <a:t>.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pic>
        <p:nvPicPr>
          <p:cNvPr id="6" name="Содержимое 5" descr="425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571612"/>
            <a:ext cx="4829180" cy="482918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Особливого роду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клавіатури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використовуються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музичних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інструментах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—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фортепіано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клавесині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акордеоні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також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деяких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електроінструментах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76438"/>
            <a:ext cx="8351837" cy="2820987"/>
          </a:xfrm>
          <a:noFill/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4191000" cy="2193290"/>
          </a:xfrm>
        </p:spPr>
      </p:pic>
      <p:pic>
        <p:nvPicPr>
          <p:cNvPr id="6" name="Содержимое 5" descr="500x_sojourner-keyboard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3929090" cy="3174705"/>
          </a:xfrm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08720"/>
            <a:ext cx="4304381" cy="310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/>
              <a:t>Групи клавіш клавіатури</a:t>
            </a:r>
            <a:endParaRPr lang="ru-RU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684213" y="1916113"/>
          <a:ext cx="2390775" cy="1057275"/>
        </p:xfrm>
        <a:graphic>
          <a:graphicData uri="http://schemas.openxmlformats.org/presentationml/2006/ole">
            <p:oleObj spid="_x0000_s28674" name="Bitmap Image" r:id="rId3" imgW="2390476" imgH="1057423" progId="PBrush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755650" y="4076700"/>
          <a:ext cx="876300" cy="1209675"/>
        </p:xfrm>
        <a:graphic>
          <a:graphicData uri="http://schemas.openxmlformats.org/presentationml/2006/ole">
            <p:oleObj spid="_x0000_s28675" name="Bitmap Image" r:id="rId4" imgW="876190" imgH="1209524" progId="PBrush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3492500" y="2708275"/>
          <a:ext cx="3276600" cy="352425"/>
        </p:xfrm>
        <a:graphic>
          <a:graphicData uri="http://schemas.openxmlformats.org/presentationml/2006/ole">
            <p:oleObj spid="_x0000_s28676" name="Bitmap Image" r:id="rId5" imgW="3277057" imgH="352474" progId="PBrush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3492500" y="1268413"/>
          <a:ext cx="695325" cy="1200150"/>
        </p:xfrm>
        <a:graphic>
          <a:graphicData uri="http://schemas.openxmlformats.org/presentationml/2006/ole">
            <p:oleObj spid="_x0000_s28677" name="Bitmap Image" r:id="rId6" imgW="695238" imgH="1200318" progId="PBrush">
              <p:embed/>
            </p:oleObj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6443663" y="3716338"/>
          <a:ext cx="1214437" cy="1871662"/>
        </p:xfrm>
        <a:graphic>
          <a:graphicData uri="http://schemas.openxmlformats.org/presentationml/2006/ole">
            <p:oleObj spid="_x0000_s28678" name="Bitmap Image" r:id="rId7" imgW="495369" imgH="1228571" progId="PBrush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4643438" y="3716338"/>
          <a:ext cx="1295400" cy="1944687"/>
        </p:xfrm>
        <a:graphic>
          <a:graphicData uri="http://schemas.openxmlformats.org/presentationml/2006/ole">
            <p:oleObj spid="_x0000_s28679" name="Bitmap Image" r:id="rId8" imgW="561905" imgH="1181265" progId="PBrush">
              <p:embed/>
            </p:oleObj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3203575" y="3716338"/>
          <a:ext cx="936625" cy="665162"/>
        </p:xfrm>
        <a:graphic>
          <a:graphicData uri="http://schemas.openxmlformats.org/presentationml/2006/ole">
            <p:oleObj spid="_x0000_s28680" name="Bitmap Image" r:id="rId9" imgW="390580" imgH="276117" progId="PBrush">
              <p:embed/>
            </p:oleObj>
          </a:graphicData>
        </a:graphic>
      </p:graphicFrame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39750" y="3213100"/>
            <a:ext cx="2389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1</a:t>
            </a:r>
            <a:r>
              <a:rPr lang="uk-UA" dirty="0" smtClean="0"/>
              <a:t>. Алфавітно цифрова</a:t>
            </a:r>
            <a:endParaRPr lang="ru-RU" dirty="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8313" y="5516563"/>
            <a:ext cx="2031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2</a:t>
            </a:r>
            <a:r>
              <a:rPr lang="uk-UA" dirty="0" smtClean="0"/>
              <a:t>. Цифрові </a:t>
            </a:r>
            <a:r>
              <a:rPr lang="uk-UA" dirty="0"/>
              <a:t>клавіші</a:t>
            </a:r>
            <a:endParaRPr lang="ru-RU" dirty="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356100" y="1412875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3. Клавіші керування курсором і редагування</a:t>
            </a:r>
            <a:endParaRPr lang="ru-RU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779838" y="328453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4</a:t>
            </a:r>
            <a:r>
              <a:rPr lang="uk-UA" dirty="0" smtClean="0"/>
              <a:t>. Функціональні </a:t>
            </a:r>
            <a:r>
              <a:rPr lang="uk-UA" dirty="0"/>
              <a:t>клавіші </a:t>
            </a:r>
            <a:endParaRPr lang="ru-RU" dirty="0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924300" y="58769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5</a:t>
            </a:r>
            <a:r>
              <a:rPr lang="uk-UA" dirty="0" smtClean="0"/>
              <a:t>. Спеціальні </a:t>
            </a:r>
            <a:r>
              <a:rPr lang="uk-UA" dirty="0"/>
              <a:t>клавіші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7859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Клавіату́ра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keyboard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) —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сукупність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розміщених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певному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порядку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клавіш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пристрою,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використовується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введення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редагування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даних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також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керування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виконанням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окремих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операцій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f4mph827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9096157" cy="4929198"/>
          </a:xfrm>
        </p:spPr>
      </p:pic>
      <p:pic>
        <p:nvPicPr>
          <p:cNvPr id="7" name="Рисунок 6" descr="8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0123" y="5301208"/>
            <a:ext cx="2573877" cy="1556792"/>
          </a:xfrm>
          <a:prstGeom prst="rect">
            <a:avLst/>
          </a:prstGeom>
        </p:spPr>
      </p:pic>
      <p:pic>
        <p:nvPicPr>
          <p:cNvPr id="8" name="Рисунок 7" descr="122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6832"/>
            <a:ext cx="1835696" cy="148029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Клавіатури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600" b="1" dirty="0" err="1" smtClean="0"/>
              <a:t>Механічні</a:t>
            </a:r>
            <a:r>
              <a:rPr lang="ru-RU" sz="1600" b="1" dirty="0"/>
              <a:t>, </a:t>
            </a:r>
            <a:r>
              <a:rPr lang="ru-RU" sz="1600" b="1" dirty="0" err="1"/>
              <a:t>історично</a:t>
            </a:r>
            <a:r>
              <a:rPr lang="ru-RU" sz="1600" b="1" dirty="0"/>
              <a:t> </a:t>
            </a:r>
            <a:r>
              <a:rPr lang="ru-RU" sz="1600" b="1" dirty="0" err="1"/>
              <a:t>найперші</a:t>
            </a:r>
            <a:r>
              <a:rPr lang="ru-RU" sz="1600" b="1" dirty="0"/>
              <a:t> — </a:t>
            </a:r>
            <a:r>
              <a:rPr lang="ru-RU" sz="1600" b="1" dirty="0" err="1"/>
              <a:t>рух</a:t>
            </a:r>
            <a:r>
              <a:rPr lang="ru-RU" sz="1600" b="1" dirty="0"/>
              <a:t> </a:t>
            </a:r>
            <a:r>
              <a:rPr lang="ru-RU" sz="1600" b="1" dirty="0" err="1"/>
              <a:t>клавіші</a:t>
            </a:r>
            <a:r>
              <a:rPr lang="ru-RU" sz="1600" b="1" dirty="0"/>
              <a:t> за </a:t>
            </a:r>
            <a:r>
              <a:rPr lang="ru-RU" sz="1600" b="1" dirty="0" err="1"/>
              <a:t>допомогою</a:t>
            </a:r>
            <a:r>
              <a:rPr lang="ru-RU" sz="1600" b="1" dirty="0"/>
              <a:t> </a:t>
            </a:r>
            <a:r>
              <a:rPr lang="ru-RU" sz="1600" b="1" dirty="0" err="1"/>
              <a:t>більш</a:t>
            </a:r>
            <a:r>
              <a:rPr lang="ru-RU" sz="1600" b="1" dirty="0"/>
              <a:t> </a:t>
            </a:r>
            <a:r>
              <a:rPr lang="ru-RU" sz="1600" b="1" dirty="0" err="1"/>
              <a:t>чи</a:t>
            </a:r>
            <a:r>
              <a:rPr lang="ru-RU" sz="1600" b="1" dirty="0"/>
              <a:t> </a:t>
            </a:r>
            <a:r>
              <a:rPr lang="ru-RU" sz="1600" b="1" dirty="0" err="1"/>
              <a:t>менш</a:t>
            </a:r>
            <a:r>
              <a:rPr lang="ru-RU" sz="1600" b="1" dirty="0"/>
              <a:t> </a:t>
            </a:r>
            <a:r>
              <a:rPr lang="ru-RU" sz="1600" b="1" dirty="0" err="1"/>
              <a:t>складної</a:t>
            </a:r>
            <a:r>
              <a:rPr lang="ru-RU" sz="1600" b="1" dirty="0"/>
              <a:t> </a:t>
            </a:r>
            <a:r>
              <a:rPr lang="ru-RU" sz="1600" b="1" dirty="0" err="1"/>
              <a:t>системи</a:t>
            </a:r>
            <a:r>
              <a:rPr lang="ru-RU" sz="1600" b="1" dirty="0"/>
              <a:t> </a:t>
            </a:r>
            <a:r>
              <a:rPr lang="ru-RU" sz="1600" b="1" dirty="0" err="1"/>
              <a:t>важелів</a:t>
            </a:r>
            <a:r>
              <a:rPr lang="ru-RU" sz="1600" b="1" dirty="0"/>
              <a:t> </a:t>
            </a:r>
            <a:r>
              <a:rPr lang="ru-RU" sz="1600" b="1" dirty="0" err="1"/>
              <a:t>тощо</a:t>
            </a:r>
            <a:r>
              <a:rPr lang="ru-RU" sz="1600" b="1" dirty="0"/>
              <a:t> </a:t>
            </a:r>
            <a:r>
              <a:rPr lang="ru-RU" sz="1600" b="1" dirty="0" err="1"/>
              <a:t>засобів</a:t>
            </a:r>
            <a:r>
              <a:rPr lang="ru-RU" sz="1600" b="1" dirty="0"/>
              <a:t> </a:t>
            </a:r>
            <a:r>
              <a:rPr lang="ru-RU" sz="1600" b="1" dirty="0" err="1"/>
              <a:t>безпосередньо</a:t>
            </a:r>
            <a:r>
              <a:rPr lang="ru-RU" sz="1600" b="1" dirty="0"/>
              <a:t> </a:t>
            </a:r>
            <a:r>
              <a:rPr lang="ru-RU" sz="1600" b="1" dirty="0" err="1"/>
              <a:t>виконує</a:t>
            </a:r>
            <a:r>
              <a:rPr lang="ru-RU" sz="1600" b="1" dirty="0"/>
              <a:t> свою </a:t>
            </a:r>
            <a:r>
              <a:rPr lang="ru-RU" sz="1600" b="1" dirty="0" err="1"/>
              <a:t>корисну</a:t>
            </a:r>
            <a:r>
              <a:rPr lang="ru-RU" sz="1600" b="1" dirty="0"/>
              <a:t> </a:t>
            </a:r>
            <a:r>
              <a:rPr lang="ru-RU" sz="1600" b="1" dirty="0" err="1"/>
              <a:t>функцію</a:t>
            </a:r>
            <a:r>
              <a:rPr lang="ru-RU" sz="1600" b="1" dirty="0"/>
              <a:t> (напр. </a:t>
            </a:r>
            <a:r>
              <a:rPr lang="ru-RU" sz="1600" b="1" dirty="0" err="1"/>
              <a:t>важелів</a:t>
            </a:r>
            <a:r>
              <a:rPr lang="ru-RU" sz="1600" b="1" dirty="0"/>
              <a:t> в </a:t>
            </a:r>
            <a:r>
              <a:rPr lang="ru-RU" sz="1600" b="1" dirty="0" err="1"/>
              <a:t>друкарській</a:t>
            </a:r>
            <a:r>
              <a:rPr lang="ru-RU" sz="1600" b="1" dirty="0"/>
              <a:t> </a:t>
            </a:r>
            <a:r>
              <a:rPr lang="ru-RU" sz="1600" b="1" dirty="0" err="1"/>
              <a:t>машині</a:t>
            </a:r>
            <a:r>
              <a:rPr lang="ru-RU" sz="1600" b="1" dirty="0"/>
              <a:t>)</a:t>
            </a:r>
          </a:p>
          <a:p>
            <a:pPr algn="just"/>
            <a:r>
              <a:rPr lang="ru-RU" sz="1600" b="1" dirty="0" err="1"/>
              <a:t>Кнопкова</a:t>
            </a:r>
            <a:r>
              <a:rPr lang="ru-RU" sz="1600" b="1" dirty="0"/>
              <a:t> — </a:t>
            </a:r>
            <a:r>
              <a:rPr lang="ru-RU" sz="1600" b="1" dirty="0" err="1"/>
              <a:t>рух</a:t>
            </a:r>
            <a:r>
              <a:rPr lang="ru-RU" sz="1600" b="1" dirty="0"/>
              <a:t> </a:t>
            </a:r>
            <a:r>
              <a:rPr lang="ru-RU" sz="1600" b="1" dirty="0" err="1"/>
              <a:t>клавіші</a:t>
            </a:r>
            <a:r>
              <a:rPr lang="ru-RU" sz="1600" b="1" dirty="0"/>
              <a:t> </a:t>
            </a:r>
            <a:r>
              <a:rPr lang="ru-RU" sz="1600" b="1" dirty="0" err="1"/>
              <a:t>безпосередньо</a:t>
            </a:r>
            <a:r>
              <a:rPr lang="ru-RU" sz="1600" b="1" dirty="0"/>
              <a:t> </a:t>
            </a:r>
            <a:r>
              <a:rPr lang="ru-RU" sz="1600" b="1" dirty="0" err="1"/>
              <a:t>з'єднує</a:t>
            </a:r>
            <a:r>
              <a:rPr lang="ru-RU" sz="1600" b="1" dirty="0"/>
              <a:t>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роз'єднує</a:t>
            </a:r>
            <a:r>
              <a:rPr lang="ru-RU" sz="1600" b="1" dirty="0"/>
              <a:t> </a:t>
            </a:r>
            <a:r>
              <a:rPr lang="ru-RU" sz="1600" b="1" dirty="0" err="1"/>
              <a:t>електричні</a:t>
            </a:r>
            <a:r>
              <a:rPr lang="ru-RU" sz="1600" b="1" dirty="0"/>
              <a:t> </a:t>
            </a:r>
            <a:r>
              <a:rPr lang="ru-RU" sz="1600" b="1" dirty="0" err="1"/>
              <a:t>контакти</a:t>
            </a:r>
            <a:r>
              <a:rPr lang="ru-RU" sz="1600" b="1" dirty="0"/>
              <a:t>. </a:t>
            </a:r>
          </a:p>
          <a:p>
            <a:pPr algn="just"/>
            <a:r>
              <a:rPr lang="ru-RU" sz="1600" b="1" dirty="0" err="1" smtClean="0"/>
              <a:t>Пружинна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мембранна</a:t>
            </a:r>
            <a:r>
              <a:rPr lang="ru-RU" sz="1600" b="1" dirty="0" smtClean="0"/>
              <a:t> </a:t>
            </a:r>
            <a:r>
              <a:rPr lang="ru-RU" sz="1600" b="1" dirty="0"/>
              <a:t>— </a:t>
            </a:r>
            <a:r>
              <a:rPr lang="ru-RU" sz="1600" b="1" dirty="0" err="1"/>
              <a:t>натискання</a:t>
            </a:r>
            <a:r>
              <a:rPr lang="ru-RU" sz="1600" b="1" dirty="0"/>
              <a:t> </a:t>
            </a:r>
            <a:r>
              <a:rPr lang="ru-RU" sz="1600" b="1" dirty="0" err="1"/>
              <a:t>опосередковується</a:t>
            </a:r>
            <a:r>
              <a:rPr lang="ru-RU" sz="1600" b="1" dirty="0"/>
              <a:t> мембраною, яка </a:t>
            </a:r>
            <a:r>
              <a:rPr lang="ru-RU" sz="1600" b="1" dirty="0" err="1"/>
              <a:t>також</a:t>
            </a:r>
            <a:r>
              <a:rPr lang="ru-RU" sz="1600" b="1" dirty="0"/>
              <a:t> </a:t>
            </a:r>
            <a:r>
              <a:rPr lang="ru-RU" sz="1600" b="1" dirty="0" err="1"/>
              <a:t>повертає</a:t>
            </a:r>
            <a:r>
              <a:rPr lang="ru-RU" sz="1600" b="1" dirty="0"/>
              <a:t> </a:t>
            </a:r>
            <a:r>
              <a:rPr lang="ru-RU" sz="1600" b="1" dirty="0" err="1"/>
              <a:t>клавішу</a:t>
            </a:r>
            <a:r>
              <a:rPr lang="ru-RU" sz="1600" b="1" dirty="0"/>
              <a:t> до </a:t>
            </a:r>
            <a:r>
              <a:rPr lang="ru-RU" sz="1600" b="1" dirty="0" err="1"/>
              <a:t>вихідного</a:t>
            </a:r>
            <a:r>
              <a:rPr lang="ru-RU" sz="1600" b="1" dirty="0"/>
              <a:t> </a:t>
            </a:r>
            <a:r>
              <a:rPr lang="ru-RU" sz="1600" b="1" dirty="0" err="1"/>
              <a:t>положення</a:t>
            </a:r>
            <a:r>
              <a:rPr lang="ru-RU" sz="1600" b="1" dirty="0"/>
              <a:t>.</a:t>
            </a:r>
          </a:p>
          <a:p>
            <a:pPr algn="just"/>
            <a:r>
              <a:rPr lang="ru-RU" sz="1600" b="1" dirty="0" err="1"/>
              <a:t>Гумова</a:t>
            </a:r>
            <a:r>
              <a:rPr lang="ru-RU" sz="1600" b="1" dirty="0"/>
              <a:t>  — </a:t>
            </a:r>
            <a:r>
              <a:rPr lang="ru-RU" sz="1600" b="1" dirty="0" err="1"/>
              <a:t>натиснення</a:t>
            </a:r>
            <a:r>
              <a:rPr lang="ru-RU" sz="1600" b="1" dirty="0"/>
              <a:t> </a:t>
            </a:r>
            <a:r>
              <a:rPr lang="ru-RU" sz="1600" b="1" dirty="0" err="1"/>
              <a:t>клавіші</a:t>
            </a:r>
            <a:r>
              <a:rPr lang="ru-RU" sz="1600" b="1" dirty="0"/>
              <a:t> </a:t>
            </a:r>
            <a:r>
              <a:rPr lang="ru-RU" sz="1600" b="1" dirty="0" err="1"/>
              <a:t>спричиняє</a:t>
            </a:r>
            <a:r>
              <a:rPr lang="ru-RU" sz="1600" b="1" dirty="0"/>
              <a:t> натиск </a:t>
            </a:r>
            <a:r>
              <a:rPr lang="ru-RU" sz="1600" b="1" dirty="0" err="1"/>
              <a:t>гуми</a:t>
            </a:r>
            <a:endParaRPr lang="ru-RU" sz="1600" b="1" dirty="0"/>
          </a:p>
          <a:p>
            <a:pPr algn="just"/>
            <a:r>
              <a:rPr lang="ru-RU" sz="1600" b="1" dirty="0" err="1" smtClean="0"/>
              <a:t>Безкнопкова</a:t>
            </a:r>
            <a:r>
              <a:rPr lang="uk-UA" sz="1600" b="1" dirty="0" smtClean="0"/>
              <a:t> </a:t>
            </a:r>
            <a:r>
              <a:rPr lang="ru-RU" sz="1600" b="1" dirty="0" err="1" smtClean="0"/>
              <a:t>оптоелектронна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ємнісна</a:t>
            </a:r>
            <a:r>
              <a:rPr lang="ru-RU" sz="1600" b="1" dirty="0" smtClean="0"/>
              <a:t> </a:t>
            </a:r>
            <a:r>
              <a:rPr lang="ru-RU" sz="1600" b="1" dirty="0"/>
              <a:t>— </a:t>
            </a:r>
            <a:r>
              <a:rPr lang="ru-RU" sz="1600" b="1" dirty="0" err="1"/>
              <a:t>відносно</a:t>
            </a:r>
            <a:r>
              <a:rPr lang="ru-RU" sz="1600" b="1" dirty="0"/>
              <a:t> </a:t>
            </a:r>
            <a:r>
              <a:rPr lang="ru-RU" sz="1600" b="1" dirty="0" err="1"/>
              <a:t>рідко</a:t>
            </a:r>
            <a:r>
              <a:rPr lang="ru-RU" sz="1600" b="1" dirty="0"/>
              <a:t> </a:t>
            </a:r>
            <a:r>
              <a:rPr lang="ru-RU" sz="1600" b="1" dirty="0" err="1"/>
              <a:t>вживана</a:t>
            </a:r>
            <a:r>
              <a:rPr lang="ru-RU" sz="1600" b="1" dirty="0"/>
              <a:t> — </a:t>
            </a:r>
            <a:r>
              <a:rPr lang="ru-RU" sz="1600" b="1" dirty="0" err="1"/>
              <a:t>клавіша</a:t>
            </a:r>
            <a:r>
              <a:rPr lang="ru-RU" sz="1600" b="1" dirty="0"/>
              <a:t> </a:t>
            </a:r>
            <a:r>
              <a:rPr lang="ru-RU" sz="1600" b="1" dirty="0" err="1"/>
              <a:t>з'єднана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</a:t>
            </a:r>
            <a:r>
              <a:rPr lang="ru-RU" sz="1600" b="1" dirty="0" err="1"/>
              <a:t>елементом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змінює</a:t>
            </a:r>
            <a:r>
              <a:rPr lang="ru-RU" sz="1600" b="1" dirty="0"/>
              <a:t> </a:t>
            </a:r>
            <a:r>
              <a:rPr lang="ru-RU" sz="1600" b="1" dirty="0" err="1"/>
              <a:t>ємність</a:t>
            </a:r>
            <a:r>
              <a:rPr lang="ru-RU" sz="1600" b="1" dirty="0"/>
              <a:t> конденсатора, </a:t>
            </a:r>
            <a:r>
              <a:rPr lang="ru-RU" sz="1600" b="1" dirty="0" err="1"/>
              <a:t>частіше</a:t>
            </a:r>
            <a:r>
              <a:rPr lang="ru-RU" sz="1600" b="1" dirty="0"/>
              <a:t>, шляхом </a:t>
            </a:r>
            <a:r>
              <a:rPr lang="ru-RU" sz="1600" b="1" dirty="0" err="1"/>
              <a:t>його</a:t>
            </a:r>
            <a:r>
              <a:rPr lang="ru-RU" sz="1600" b="1" dirty="0"/>
              <a:t> </a:t>
            </a:r>
            <a:r>
              <a:rPr lang="ru-RU" sz="1600" b="1" dirty="0" err="1"/>
              <a:t>всуву</a:t>
            </a:r>
            <a:r>
              <a:rPr lang="ru-RU" sz="1600" b="1" dirty="0"/>
              <a:t> </a:t>
            </a:r>
            <a:r>
              <a:rPr lang="ru-RU" sz="1600" b="1" dirty="0" err="1"/>
              <a:t>між</a:t>
            </a:r>
            <a:r>
              <a:rPr lang="ru-RU" sz="1600" b="1" dirty="0"/>
              <a:t> обкладками конденсатора.</a:t>
            </a:r>
          </a:p>
          <a:p>
            <a:pPr algn="just"/>
            <a:r>
              <a:rPr lang="ru-RU" sz="1600" b="1" dirty="0" err="1" smtClean="0"/>
              <a:t>Герконова</a:t>
            </a:r>
            <a:r>
              <a:rPr lang="ru-RU" sz="1600" b="1" dirty="0" smtClean="0"/>
              <a:t> </a:t>
            </a:r>
            <a:r>
              <a:rPr lang="ru-RU" sz="1600" b="1" dirty="0"/>
              <a:t>— </a:t>
            </a:r>
            <a:r>
              <a:rPr lang="ru-RU" sz="1600" b="1" dirty="0" err="1"/>
              <a:t>натиснення</a:t>
            </a:r>
            <a:r>
              <a:rPr lang="ru-RU" sz="1600" b="1" dirty="0"/>
              <a:t> </a:t>
            </a:r>
            <a:r>
              <a:rPr lang="ru-RU" sz="1600" b="1" dirty="0" err="1"/>
              <a:t>клавіші</a:t>
            </a:r>
            <a:r>
              <a:rPr lang="ru-RU" sz="1600" b="1" dirty="0"/>
              <a:t> </a:t>
            </a:r>
            <a:r>
              <a:rPr lang="ru-RU" sz="1600" b="1" dirty="0" err="1"/>
              <a:t>спричиняє</a:t>
            </a:r>
            <a:r>
              <a:rPr lang="ru-RU" sz="1600" b="1" dirty="0"/>
              <a:t> </a:t>
            </a:r>
            <a:r>
              <a:rPr lang="ru-RU" sz="1600" b="1" dirty="0" err="1"/>
              <a:t>наближення</a:t>
            </a:r>
            <a:r>
              <a:rPr lang="ru-RU" sz="1600" b="1" dirty="0"/>
              <a:t> </a:t>
            </a:r>
            <a:r>
              <a:rPr lang="ru-RU" sz="1600" b="1" dirty="0" err="1"/>
              <a:t>магніту</a:t>
            </a:r>
            <a:r>
              <a:rPr lang="ru-RU" sz="1600" b="1" dirty="0"/>
              <a:t> до геркону </a:t>
            </a:r>
            <a:r>
              <a:rPr lang="ru-RU" sz="1600" b="1" dirty="0" err="1"/>
              <a:t>всередині</a:t>
            </a:r>
            <a:r>
              <a:rPr lang="ru-RU" sz="1600" b="1" dirty="0"/>
              <a:t> </a:t>
            </a:r>
            <a:r>
              <a:rPr lang="ru-RU" sz="1600" b="1" dirty="0" err="1"/>
              <a:t>якого</a:t>
            </a:r>
            <a:r>
              <a:rPr lang="ru-RU" sz="1600" b="1" dirty="0"/>
              <a:t> </a:t>
            </a:r>
            <a:r>
              <a:rPr lang="ru-RU" sz="1600" b="1" dirty="0" err="1"/>
              <a:t>відбувається</a:t>
            </a:r>
            <a:r>
              <a:rPr lang="ru-RU" sz="1600" b="1" dirty="0"/>
              <a:t> </a:t>
            </a:r>
            <a:r>
              <a:rPr lang="ru-RU" sz="1600" b="1" dirty="0" err="1"/>
              <a:t>замикання</a:t>
            </a:r>
            <a:r>
              <a:rPr lang="ru-RU" sz="1600" b="1" dirty="0"/>
              <a:t> </a:t>
            </a:r>
            <a:r>
              <a:rPr lang="ru-RU" sz="1600" b="1" dirty="0" err="1"/>
              <a:t>контактів</a:t>
            </a:r>
            <a:endParaRPr lang="ru-RU" sz="1600" b="1" dirty="0"/>
          </a:p>
          <a:p>
            <a:pPr algn="just"/>
            <a:r>
              <a:rPr lang="ru-RU" sz="1600" b="1" dirty="0" err="1"/>
              <a:t>Екранна</a:t>
            </a:r>
            <a:r>
              <a:rPr lang="ru-RU" sz="1600" b="1" dirty="0"/>
              <a:t> </a:t>
            </a:r>
            <a:r>
              <a:rPr lang="ru-RU" sz="1600" b="1" dirty="0" err="1" smtClean="0"/>
              <a:t>дотикова</a:t>
            </a:r>
            <a:r>
              <a:rPr lang="ru-RU" sz="1600" b="1" dirty="0" smtClean="0"/>
              <a:t>  </a:t>
            </a:r>
            <a:r>
              <a:rPr lang="ru-RU" sz="1600" b="1" dirty="0"/>
              <a:t>— на </a:t>
            </a:r>
            <a:r>
              <a:rPr lang="ru-RU" sz="1600" b="1" dirty="0" err="1"/>
              <a:t>екрані</a:t>
            </a:r>
            <a:r>
              <a:rPr lang="ru-RU" sz="1600" b="1" dirty="0"/>
              <a:t> </a:t>
            </a:r>
            <a:r>
              <a:rPr lang="ru-RU" sz="1600" b="1" dirty="0" err="1"/>
              <a:t>висвітлюється</a:t>
            </a:r>
            <a:r>
              <a:rPr lang="ru-RU" sz="1600" b="1" dirty="0"/>
              <a:t> </a:t>
            </a:r>
            <a:r>
              <a:rPr lang="ru-RU" sz="1600" b="1" dirty="0" err="1"/>
              <a:t>зображення</a:t>
            </a:r>
            <a:r>
              <a:rPr lang="ru-RU" sz="1600" b="1" dirty="0"/>
              <a:t> кнопки, </a:t>
            </a:r>
            <a:r>
              <a:rPr lang="ru-RU" sz="1600" b="1" dirty="0" err="1"/>
              <a:t>дотик</a:t>
            </a:r>
            <a:r>
              <a:rPr lang="ru-RU" sz="1600" b="1" dirty="0"/>
              <a:t> до </a:t>
            </a:r>
            <a:r>
              <a:rPr lang="ru-RU" sz="1600" b="1" dirty="0" err="1"/>
              <a:t>зазначеного</a:t>
            </a:r>
            <a:r>
              <a:rPr lang="ru-RU" sz="1600" b="1" dirty="0"/>
              <a:t> </a:t>
            </a:r>
            <a:r>
              <a:rPr lang="ru-RU" sz="1600" b="1" dirty="0" err="1"/>
              <a:t>місця</a:t>
            </a:r>
            <a:r>
              <a:rPr lang="ru-RU" sz="1600" b="1" dirty="0"/>
              <a:t> на </a:t>
            </a:r>
            <a:r>
              <a:rPr lang="ru-RU" sz="1600" b="1" dirty="0" err="1"/>
              <a:t>екрані</a:t>
            </a:r>
            <a:r>
              <a:rPr lang="ru-RU" sz="1600" b="1" dirty="0"/>
              <a:t> </a:t>
            </a:r>
            <a:r>
              <a:rPr lang="ru-RU" sz="1600" b="1" dirty="0" err="1"/>
              <a:t>є</a:t>
            </a:r>
            <a:r>
              <a:rPr lang="ru-RU" sz="1600" b="1" dirty="0"/>
              <a:t> </a:t>
            </a:r>
            <a:r>
              <a:rPr lang="ru-RU" sz="1600" b="1" dirty="0" err="1"/>
              <a:t>рівнозначним</a:t>
            </a:r>
            <a:r>
              <a:rPr lang="ru-RU" sz="1600" b="1" dirty="0"/>
              <a:t> </a:t>
            </a:r>
            <a:r>
              <a:rPr lang="ru-RU" sz="1600" b="1" dirty="0" err="1"/>
              <a:t>її</a:t>
            </a:r>
            <a:r>
              <a:rPr lang="ru-RU" sz="1600" b="1" dirty="0"/>
              <a:t> </a:t>
            </a:r>
            <a:r>
              <a:rPr lang="ru-RU" sz="1600" b="1" dirty="0" err="1"/>
              <a:t>натисненню</a:t>
            </a:r>
            <a:r>
              <a:rPr lang="ru-RU" sz="1600" b="1" dirty="0"/>
              <a:t>. Для </a:t>
            </a:r>
            <a:r>
              <a:rPr lang="ru-RU" sz="1600" b="1" dirty="0" err="1"/>
              <a:t>реалізації</a:t>
            </a:r>
            <a:r>
              <a:rPr lang="ru-RU" sz="1600" b="1" dirty="0"/>
              <a:t> </a:t>
            </a:r>
            <a:r>
              <a:rPr lang="ru-RU" sz="1600" b="1" dirty="0" err="1"/>
              <a:t>цього</a:t>
            </a:r>
            <a:r>
              <a:rPr lang="ru-RU" sz="1600" b="1" dirty="0"/>
              <a:t> виду </a:t>
            </a:r>
            <a:r>
              <a:rPr lang="ru-RU" sz="1600" b="1" dirty="0" err="1"/>
              <a:t>клавіатури</a:t>
            </a:r>
            <a:r>
              <a:rPr lang="ru-RU" sz="1600" b="1" dirty="0"/>
              <a:t> </a:t>
            </a:r>
            <a:r>
              <a:rPr lang="ru-RU" sz="1600" b="1" dirty="0" err="1"/>
              <a:t>необхідний</a:t>
            </a:r>
            <a:r>
              <a:rPr lang="ru-RU" sz="1600" b="1" dirty="0"/>
              <a:t> </a:t>
            </a:r>
            <a:r>
              <a:rPr lang="ru-RU" sz="1600" b="1" dirty="0" err="1"/>
              <a:t>спеціальний</a:t>
            </a:r>
            <a:r>
              <a:rPr lang="ru-RU" sz="1600" b="1" dirty="0"/>
              <a:t> </a:t>
            </a:r>
            <a:r>
              <a:rPr lang="ru-RU" sz="1600" b="1" dirty="0" err="1"/>
              <a:t>дотиковий</a:t>
            </a:r>
            <a:r>
              <a:rPr lang="ru-RU" sz="1600" b="1" dirty="0"/>
              <a:t> монитор .</a:t>
            </a:r>
          </a:p>
          <a:p>
            <a:pPr algn="just"/>
            <a:r>
              <a:rPr lang="ru-RU" sz="1600" b="1" dirty="0" err="1" smtClean="0"/>
              <a:t>Класична</a:t>
            </a:r>
            <a:r>
              <a:rPr lang="ru-RU" sz="1600" b="1" dirty="0" smtClean="0"/>
              <a:t> </a:t>
            </a:r>
            <a:r>
              <a:rPr lang="ru-RU" sz="1600" b="1" dirty="0"/>
              <a:t>— на </a:t>
            </a:r>
            <a:r>
              <a:rPr lang="ru-RU" sz="1600" b="1" dirty="0" err="1"/>
              <a:t>екрані</a:t>
            </a:r>
            <a:r>
              <a:rPr lang="ru-RU" sz="1600" b="1" dirty="0"/>
              <a:t> </a:t>
            </a:r>
            <a:r>
              <a:rPr lang="ru-RU" sz="1600" b="1" dirty="0" err="1"/>
              <a:t>висвітлюється</a:t>
            </a:r>
            <a:r>
              <a:rPr lang="ru-RU" sz="1600" b="1" dirty="0"/>
              <a:t> </a:t>
            </a:r>
            <a:r>
              <a:rPr lang="ru-RU" sz="1600" b="1" dirty="0" err="1"/>
              <a:t>зображення</a:t>
            </a:r>
            <a:r>
              <a:rPr lang="ru-RU" sz="1600" b="1" dirty="0"/>
              <a:t> кнопки, по </a:t>
            </a:r>
            <a:r>
              <a:rPr lang="ru-RU" sz="1600" b="1" dirty="0" err="1"/>
              <a:t>якому</a:t>
            </a:r>
            <a:r>
              <a:rPr lang="ru-RU" sz="1600" b="1" dirty="0"/>
              <a:t> </a:t>
            </a:r>
            <a:r>
              <a:rPr lang="ru-RU" sz="1600" b="1" dirty="0" err="1"/>
              <a:t>клацають</a:t>
            </a:r>
            <a:r>
              <a:rPr lang="ru-RU" sz="1600" b="1" dirty="0"/>
              <a:t> мишкою. Цей вид </a:t>
            </a:r>
            <a:r>
              <a:rPr lang="ru-RU" sz="1600" b="1" dirty="0" err="1"/>
              <a:t>клавіатури</a:t>
            </a:r>
            <a:r>
              <a:rPr lang="ru-RU" sz="1600" b="1" dirty="0"/>
              <a:t> не </a:t>
            </a:r>
            <a:r>
              <a:rPr lang="ru-RU" sz="1600" b="1" dirty="0" err="1"/>
              <a:t>вимагає</a:t>
            </a:r>
            <a:r>
              <a:rPr lang="ru-RU" sz="1600" b="1" dirty="0"/>
              <a:t> </a:t>
            </a:r>
            <a:r>
              <a:rPr lang="ru-RU" sz="1600" b="1" dirty="0" err="1"/>
              <a:t>спеціальних</a:t>
            </a:r>
            <a:r>
              <a:rPr lang="ru-RU" sz="1600" b="1" dirty="0"/>
              <a:t> </a:t>
            </a:r>
            <a:r>
              <a:rPr lang="ru-RU" sz="1600" b="1" dirty="0" err="1"/>
              <a:t>екранів</a:t>
            </a:r>
            <a:r>
              <a:rPr lang="ru-RU" sz="1600" b="1" dirty="0"/>
              <a:t>. </a:t>
            </a:r>
            <a:r>
              <a:rPr lang="ru-RU" sz="1600" b="1" dirty="0" err="1"/>
              <a:t>Перевагою</a:t>
            </a:r>
            <a:r>
              <a:rPr lang="ru-RU" sz="1600" b="1" dirty="0"/>
              <a:t> </a:t>
            </a:r>
            <a:r>
              <a:rPr lang="ru-RU" sz="1600" b="1" dirty="0" err="1"/>
              <a:t>екранних</a:t>
            </a:r>
            <a:r>
              <a:rPr lang="ru-RU" sz="1600" b="1" dirty="0"/>
              <a:t> </a:t>
            </a:r>
            <a:r>
              <a:rPr lang="ru-RU" sz="1600" b="1" dirty="0" err="1"/>
              <a:t>клавіатур</a:t>
            </a:r>
            <a:r>
              <a:rPr lang="ru-RU" sz="1600" b="1" dirty="0"/>
              <a:t> над </a:t>
            </a:r>
            <a:r>
              <a:rPr lang="ru-RU" sz="1600" b="1" dirty="0" err="1"/>
              <a:t>фізичними</a:t>
            </a:r>
            <a:r>
              <a:rPr lang="ru-RU" sz="1600" b="1" dirty="0"/>
              <a:t> </a:t>
            </a:r>
            <a:r>
              <a:rPr lang="ru-RU" sz="1600" b="1" dirty="0" err="1"/>
              <a:t>є</a:t>
            </a:r>
            <a:r>
              <a:rPr lang="ru-RU" sz="1600" b="1" dirty="0"/>
              <a:t> </a:t>
            </a:r>
            <a:r>
              <a:rPr lang="ru-RU" sz="1600" b="1" dirty="0" err="1"/>
              <a:t>можливість</a:t>
            </a:r>
            <a:r>
              <a:rPr lang="ru-RU" sz="1600" b="1" dirty="0"/>
              <a:t> </a:t>
            </a:r>
            <a:r>
              <a:rPr lang="ru-RU" sz="1600" b="1" dirty="0" err="1"/>
              <a:t>візуального</a:t>
            </a:r>
            <a:r>
              <a:rPr lang="ru-RU" sz="1600" b="1" dirty="0"/>
              <a:t> </a:t>
            </a:r>
            <a:r>
              <a:rPr lang="ru-RU" sz="1600" b="1" dirty="0" err="1"/>
              <a:t>відображення</a:t>
            </a:r>
            <a:r>
              <a:rPr lang="ru-RU" sz="1600" b="1" dirty="0"/>
              <a:t> </a:t>
            </a:r>
            <a:r>
              <a:rPr lang="ru-RU" sz="1600" b="1" dirty="0" err="1"/>
              <a:t>великої</a:t>
            </a:r>
            <a:r>
              <a:rPr lang="ru-RU" sz="1600" b="1" dirty="0"/>
              <a:t> </a:t>
            </a:r>
            <a:r>
              <a:rPr lang="ru-RU" sz="1600" b="1" dirty="0" err="1"/>
              <a:t>кількості</a:t>
            </a:r>
            <a:r>
              <a:rPr lang="ru-RU" sz="1600" b="1" dirty="0"/>
              <a:t> </a:t>
            </a:r>
            <a:r>
              <a:rPr lang="ru-RU" sz="1600" b="1" dirty="0" err="1"/>
              <a:t>наборів</a:t>
            </a:r>
            <a:r>
              <a:rPr lang="ru-RU" sz="1600" b="1" dirty="0"/>
              <a:t> </a:t>
            </a:r>
            <a:r>
              <a:rPr lang="ru-RU" sz="1600" b="1" dirty="0" err="1"/>
              <a:t>символів</a:t>
            </a:r>
            <a:r>
              <a:rPr lang="ru-RU" sz="1600" b="1" dirty="0"/>
              <a:t> </a:t>
            </a:r>
            <a:r>
              <a:rPr lang="ru-RU" sz="1600" b="1" dirty="0" err="1"/>
              <a:t>різних</a:t>
            </a:r>
            <a:r>
              <a:rPr lang="ru-RU" sz="1600" b="1" dirty="0"/>
              <a:t> </a:t>
            </a:r>
            <a:r>
              <a:rPr lang="ru-RU" sz="1600" b="1" dirty="0" err="1" smtClean="0"/>
              <a:t>алфавітів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Клавіша</a:t>
            </a:r>
            <a:r>
              <a:rPr lang="ru-RU" sz="1600" b="1" dirty="0" smtClean="0"/>
              <a:t> тут </a:t>
            </a:r>
            <a:r>
              <a:rPr lang="ru-RU" sz="1600" b="1" dirty="0" err="1" smtClean="0"/>
              <a:t>виступає</a:t>
            </a:r>
            <a:r>
              <a:rPr lang="ru-RU" sz="1600" b="1" dirty="0" smtClean="0"/>
              <a:t> як </a:t>
            </a:r>
            <a:r>
              <a:rPr lang="ru-RU" sz="1600" b="1" dirty="0" err="1" smtClean="0"/>
              <a:t>елемент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клавіатури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натисканням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якого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генерується</a:t>
            </a:r>
            <a:r>
              <a:rPr lang="ru-RU" sz="1600" b="1" dirty="0" smtClean="0"/>
              <a:t> код </a:t>
            </a:r>
            <a:r>
              <a:rPr lang="ru-RU" sz="1600" b="1" dirty="0" err="1" smtClean="0"/>
              <a:t>відповідного</a:t>
            </a:r>
            <a:r>
              <a:rPr lang="ru-RU" sz="1600" b="1" dirty="0" smtClean="0"/>
              <a:t> знака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ініціюється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деяка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дія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56984" cy="19905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 smtClean="0"/>
              <a:t>	</a:t>
            </a:r>
            <a:r>
              <a:rPr lang="ru-RU" sz="1400" b="1" dirty="0" err="1" smtClean="0"/>
              <a:t>Клавіатури</a:t>
            </a:r>
            <a:r>
              <a:rPr lang="ru-RU" sz="1400" b="1" dirty="0" smtClean="0"/>
              <a:t> </a:t>
            </a:r>
            <a:r>
              <a:rPr lang="ru-RU" sz="1400" b="1" dirty="0" err="1"/>
              <a:t>використовуються</a:t>
            </a:r>
            <a:r>
              <a:rPr lang="ru-RU" sz="1400" b="1" dirty="0"/>
              <a:t> в </a:t>
            </a:r>
            <a:r>
              <a:rPr lang="ru-RU" sz="1400" b="1" dirty="0" err="1"/>
              <a:t>найрізноманітніших</a:t>
            </a:r>
            <a:r>
              <a:rPr lang="ru-RU" sz="1400" b="1" dirty="0"/>
              <a:t> </a:t>
            </a:r>
            <a:r>
              <a:rPr lang="ru-RU" sz="1400" b="1" dirty="0" err="1"/>
              <a:t>пристроях</a:t>
            </a:r>
            <a:r>
              <a:rPr lang="ru-RU" sz="1400" b="1" dirty="0"/>
              <a:t> — </a:t>
            </a:r>
            <a:r>
              <a:rPr lang="ru-RU" sz="1400" b="1" dirty="0" err="1"/>
              <a:t>друкарських</a:t>
            </a:r>
            <a:r>
              <a:rPr lang="ru-RU" sz="1400" b="1" dirty="0"/>
              <a:t> машинах, калькуляторах, </a:t>
            </a:r>
            <a:r>
              <a:rPr lang="ru-RU" sz="1400" b="1" dirty="0" err="1"/>
              <a:t>мобільних</a:t>
            </a:r>
            <a:r>
              <a:rPr lang="ru-RU" sz="1400" b="1" dirty="0"/>
              <a:t> телефонах, а </a:t>
            </a:r>
            <a:r>
              <a:rPr lang="ru-RU" sz="1400" b="1" dirty="0" err="1"/>
              <a:t>також</a:t>
            </a:r>
            <a:r>
              <a:rPr lang="ru-RU" sz="1400" b="1" dirty="0"/>
              <a:t> </a:t>
            </a:r>
            <a:r>
              <a:rPr lang="ru-RU" sz="1400" b="1" dirty="0" err="1"/>
              <a:t>є</a:t>
            </a:r>
            <a:r>
              <a:rPr lang="ru-RU" sz="1400" b="1" dirty="0"/>
              <a:t> </a:t>
            </a:r>
            <a:r>
              <a:rPr lang="ru-RU" sz="1400" b="1" dirty="0" err="1"/>
              <a:t>однією</a:t>
            </a:r>
            <a:r>
              <a:rPr lang="ru-RU" sz="1400" b="1" dirty="0"/>
              <a:t> </a:t>
            </a:r>
            <a:r>
              <a:rPr lang="ru-RU" sz="1400" b="1" dirty="0" err="1"/>
              <a:t>з</a:t>
            </a:r>
            <a:r>
              <a:rPr lang="ru-RU" sz="1400" b="1" dirty="0"/>
              <a:t> </a:t>
            </a:r>
            <a:r>
              <a:rPr lang="ru-RU" sz="1400" b="1" dirty="0" err="1"/>
              <a:t>комплектуючих</a:t>
            </a:r>
            <a:r>
              <a:rPr lang="ru-RU" sz="1400" b="1" dirty="0"/>
              <a:t> </a:t>
            </a:r>
            <a:r>
              <a:rPr lang="ru-RU" sz="1400" b="1" dirty="0" err="1"/>
              <a:t>комп'ютера</a:t>
            </a:r>
            <a:r>
              <a:rPr lang="ru-RU" sz="1400" b="1" dirty="0"/>
              <a:t>. </a:t>
            </a:r>
            <a:r>
              <a:rPr lang="ru-RU" sz="1400" b="1" dirty="0" err="1"/>
              <a:t>Вживані</a:t>
            </a:r>
            <a:r>
              <a:rPr lang="ru-RU" sz="1400" b="1" dirty="0"/>
              <a:t> </a:t>
            </a:r>
            <a:r>
              <a:rPr lang="ru-RU" sz="1400" b="1" dirty="0" err="1"/>
              <a:t>сьогодні</a:t>
            </a:r>
            <a:r>
              <a:rPr lang="ru-RU" sz="1400" b="1" dirty="0"/>
              <a:t> </a:t>
            </a:r>
            <a:r>
              <a:rPr lang="ru-RU" sz="1400" b="1" dirty="0" err="1"/>
              <a:t>комп'ютерні</a:t>
            </a:r>
            <a:r>
              <a:rPr lang="ru-RU" sz="1400" b="1" dirty="0"/>
              <a:t> </a:t>
            </a:r>
            <a:r>
              <a:rPr lang="ru-RU" sz="1400" b="1" dirty="0" err="1"/>
              <a:t>клавіатури</a:t>
            </a:r>
            <a:r>
              <a:rPr lang="ru-RU" sz="1400" b="1" dirty="0"/>
              <a:t> </a:t>
            </a:r>
            <a:r>
              <a:rPr lang="ru-RU" sz="1400" b="1" dirty="0" err="1"/>
              <a:t>містять</a:t>
            </a:r>
            <a:r>
              <a:rPr lang="ru-RU" sz="1400" b="1" dirty="0"/>
              <a:t> 101 </a:t>
            </a:r>
            <a:r>
              <a:rPr lang="ru-RU" sz="1400" b="1" dirty="0" err="1"/>
              <a:t>клавішу</a:t>
            </a:r>
            <a:r>
              <a:rPr lang="ru-RU" sz="1400" b="1" dirty="0"/>
              <a:t> </a:t>
            </a:r>
            <a:r>
              <a:rPr lang="ru-RU" sz="1400" b="1" dirty="0" err="1"/>
              <a:t>або</a:t>
            </a:r>
            <a:r>
              <a:rPr lang="ru-RU" sz="1400" b="1" dirty="0"/>
              <a:t> </a:t>
            </a:r>
            <a:r>
              <a:rPr lang="ru-RU" sz="1400" b="1" dirty="0" err="1"/>
              <a:t>більше</a:t>
            </a:r>
            <a:r>
              <a:rPr lang="ru-RU" sz="1400" b="1" dirty="0"/>
              <a:t>. </a:t>
            </a:r>
            <a:r>
              <a:rPr lang="ru-RU" sz="1400" b="1" dirty="0" err="1"/>
              <a:t>Також</a:t>
            </a:r>
            <a:r>
              <a:rPr lang="ru-RU" sz="1400" b="1" dirty="0"/>
              <a:t> все </a:t>
            </a:r>
            <a:r>
              <a:rPr lang="ru-RU" sz="1400" b="1" dirty="0" err="1"/>
              <a:t>частіше</a:t>
            </a:r>
            <a:r>
              <a:rPr lang="ru-RU" sz="1400" b="1" dirty="0"/>
              <a:t> </a:t>
            </a:r>
            <a:r>
              <a:rPr lang="ru-RU" sz="1400" b="1" dirty="0" err="1"/>
              <a:t>вбудовуються</a:t>
            </a:r>
            <a:r>
              <a:rPr lang="ru-RU" sz="1400" b="1" dirty="0"/>
              <a:t> </a:t>
            </a:r>
            <a:r>
              <a:rPr lang="ru-RU" sz="1400" b="1" dirty="0" err="1"/>
              <a:t>додаткові</a:t>
            </a:r>
            <a:r>
              <a:rPr lang="ru-RU" sz="1400" b="1" dirty="0"/>
              <a:t> кнопки та </a:t>
            </a:r>
            <a:r>
              <a:rPr lang="ru-RU" sz="1400" b="1" dirty="0" err="1"/>
              <a:t>конрольні</a:t>
            </a:r>
            <a:r>
              <a:rPr lang="ru-RU" sz="1400" b="1" dirty="0"/>
              <a:t> </a:t>
            </a:r>
            <a:r>
              <a:rPr lang="ru-RU" sz="1400" b="1" dirty="0" err="1"/>
              <a:t>елементи</a:t>
            </a:r>
            <a:r>
              <a:rPr lang="ru-RU" sz="1400" b="1" dirty="0"/>
              <a:t> (</a:t>
            </a:r>
            <a:r>
              <a:rPr lang="ru-RU" sz="1400" b="1" dirty="0" err="1"/>
              <a:t>світлодіоди</a:t>
            </a:r>
            <a:r>
              <a:rPr lang="ru-RU" sz="1400" b="1" dirty="0"/>
              <a:t>) — </a:t>
            </a:r>
            <a:r>
              <a:rPr lang="ru-RU" sz="1400" b="1" dirty="0" err="1"/>
              <a:t>частіше</a:t>
            </a:r>
            <a:r>
              <a:rPr lang="ru-RU" sz="1400" b="1" dirty="0"/>
              <a:t> для </a:t>
            </a:r>
            <a:r>
              <a:rPr lang="ru-RU" sz="1400" b="1" dirty="0" err="1"/>
              <a:t>обслуговування</a:t>
            </a:r>
            <a:r>
              <a:rPr lang="ru-RU" sz="1400" b="1" dirty="0"/>
              <a:t> </a:t>
            </a:r>
            <a:r>
              <a:rPr lang="ru-RU" sz="1400" b="1" dirty="0" err="1"/>
              <a:t>мультимедійних</a:t>
            </a:r>
            <a:r>
              <a:rPr lang="ru-RU" sz="1400" b="1" dirty="0"/>
              <a:t> систем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7" name="Содержимое 6" descr="0_12508_685a5405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42593"/>
            <a:ext cx="7143800" cy="433985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355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5882f02049e9fc10eead21c9332e07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2565400"/>
            <a:ext cx="4788024" cy="4292600"/>
          </a:xfrm>
        </p:spPr>
      </p:pic>
      <p:pic>
        <p:nvPicPr>
          <p:cNvPr id="7" name="Рисунок 6" descr="LogitechdiNovoEd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389120" cy="3429024"/>
          </a:xfrm>
          <a:prstGeom prst="rect">
            <a:avLst/>
          </a:prstGeom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0"/>
            <a:ext cx="4788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Клавіатура</a:t>
            </a:r>
            <a:r>
              <a:rPr lang="ru-RU" sz="4000" dirty="0"/>
              <a:t> </a:t>
            </a:r>
            <a:r>
              <a:rPr lang="ru-RU" sz="4000" dirty="0" err="1"/>
              <a:t>з</a:t>
            </a:r>
            <a:r>
              <a:rPr lang="ru-RU" sz="4000" dirty="0"/>
              <a:t> </a:t>
            </a:r>
            <a:r>
              <a:rPr lang="ru-RU" sz="4000" dirty="0" err="1"/>
              <a:t>безконтактними</a:t>
            </a:r>
            <a:r>
              <a:rPr lang="ru-RU" sz="4000" dirty="0"/>
              <a:t> </a:t>
            </a:r>
            <a:r>
              <a:rPr lang="ru-RU" sz="4000" dirty="0" smtClean="0"/>
              <a:t>кнопками</a:t>
            </a:r>
            <a:endParaRPr lang="ru-RU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85860"/>
            <a:ext cx="4645750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ru-RU" sz="1600" dirty="0"/>
          </a:p>
          <a:p>
            <a:pPr>
              <a:buFontTx/>
              <a:buNone/>
            </a:pPr>
            <a:r>
              <a:rPr lang="ru-RU" sz="1600" dirty="0"/>
              <a:t>	</a:t>
            </a:r>
            <a:r>
              <a:rPr lang="ru-RU" sz="1600" dirty="0" err="1"/>
              <a:t>Клавіатура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безконтактними</a:t>
            </a:r>
            <a:r>
              <a:rPr lang="ru-RU" sz="1600" dirty="0"/>
              <a:t> кнопками (рис. 1) </a:t>
            </a:r>
            <a:r>
              <a:rPr lang="ru-RU" sz="1600" dirty="0" err="1"/>
              <a:t>побудована</a:t>
            </a:r>
            <a:r>
              <a:rPr lang="ru-RU" sz="1600" dirty="0"/>
              <a:t> на </a:t>
            </a:r>
            <a:r>
              <a:rPr lang="ru-RU" sz="1600" dirty="0" err="1"/>
              <a:t>явищі</a:t>
            </a:r>
            <a:r>
              <a:rPr lang="ru-RU" sz="1600" dirty="0"/>
              <a:t> </a:t>
            </a:r>
            <a:r>
              <a:rPr lang="ru-RU" sz="1600" dirty="0" err="1"/>
              <a:t>відбиття</a:t>
            </a:r>
            <a:r>
              <a:rPr lang="ru-RU" sz="1600" dirty="0"/>
              <a:t> </a:t>
            </a:r>
            <a:r>
              <a:rPr lang="ru-RU" sz="1600" dirty="0" err="1"/>
              <a:t>інфрачервоних</a:t>
            </a:r>
            <a:r>
              <a:rPr lang="ru-RU" sz="1600" dirty="0"/>
              <a:t> </a:t>
            </a:r>
            <a:r>
              <a:rPr lang="ru-RU" sz="1600" dirty="0" err="1"/>
              <a:t>променів</a:t>
            </a:r>
            <a:r>
              <a:rPr lang="ru-RU" sz="1600" dirty="0"/>
              <a:t>. </a:t>
            </a:r>
            <a:r>
              <a:rPr lang="ru-RU" sz="1600" dirty="0" err="1"/>
              <a:t>Якщо</a:t>
            </a:r>
            <a:r>
              <a:rPr lang="ru-RU" sz="1600" dirty="0"/>
              <a:t> на шляху </a:t>
            </a:r>
            <a:r>
              <a:rPr lang="ru-RU" sz="1600" dirty="0" err="1"/>
              <a:t>інфрачервоних</a:t>
            </a:r>
            <a:r>
              <a:rPr lang="ru-RU" sz="1600" dirty="0"/>
              <a:t> </a:t>
            </a:r>
            <a:r>
              <a:rPr lang="ru-RU" sz="1600" dirty="0" err="1"/>
              <a:t>променів</a:t>
            </a:r>
            <a:r>
              <a:rPr lang="ru-RU" sz="1600" dirty="0"/>
              <a:t> </a:t>
            </a:r>
            <a:r>
              <a:rPr lang="ru-RU" sz="1600" dirty="0" err="1"/>
              <a:t>поставити</a:t>
            </a:r>
            <a:r>
              <a:rPr lang="ru-RU" sz="1600" dirty="0"/>
              <a:t> предмет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вони </a:t>
            </a:r>
            <a:r>
              <a:rPr lang="ru-RU" sz="1600" dirty="0" err="1"/>
              <a:t>відбиваються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 </a:t>
            </a:r>
            <a:r>
              <a:rPr lang="ru-RU" sz="1600" dirty="0" err="1"/>
              <a:t>металічний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металізований</a:t>
            </a:r>
            <a:r>
              <a:rPr lang="ru-RU" sz="1600" dirty="0"/>
              <a:t> предмет, </a:t>
            </a:r>
            <a:r>
              <a:rPr lang="ru-RU" sz="1600" dirty="0" err="1"/>
              <a:t>напрям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променів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поміняти</a:t>
            </a:r>
            <a:r>
              <a:rPr lang="ru-RU" sz="1600" dirty="0"/>
              <a:t> на 90° (закон </a:t>
            </a:r>
            <a:r>
              <a:rPr lang="ru-RU" sz="1600" dirty="0" err="1"/>
              <a:t>відбивання</a:t>
            </a:r>
            <a:r>
              <a:rPr lang="ru-RU" sz="1600" dirty="0"/>
              <a:t> </a:t>
            </a:r>
            <a:r>
              <a:rPr lang="ru-RU" sz="1600" dirty="0" err="1"/>
              <a:t>променів</a:t>
            </a:r>
            <a:r>
              <a:rPr lang="ru-RU" sz="1600" dirty="0"/>
              <a:t>). При </a:t>
            </a:r>
            <a:r>
              <a:rPr lang="ru-RU" sz="1600" dirty="0" err="1"/>
              <a:t>натисканні</a:t>
            </a:r>
            <a:r>
              <a:rPr lang="ru-RU" sz="1600" dirty="0"/>
              <a:t> на кнопку </a:t>
            </a:r>
            <a:r>
              <a:rPr lang="ru-RU" sz="1600" dirty="0" err="1"/>
              <a:t>промені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передавачів</a:t>
            </a:r>
            <a:r>
              <a:rPr lang="ru-RU" sz="1600" dirty="0"/>
              <a:t> </a:t>
            </a:r>
            <a:r>
              <a:rPr lang="ru-RU" sz="1600" dirty="0" err="1"/>
              <a:t>Тх</a:t>
            </a:r>
            <a:r>
              <a:rPr lang="ru-RU" sz="1600" dirty="0"/>
              <a:t> </a:t>
            </a:r>
            <a:r>
              <a:rPr lang="ru-RU" sz="1600" dirty="0" err="1"/>
              <a:t>попадають</a:t>
            </a:r>
            <a:r>
              <a:rPr lang="ru-RU" sz="1600" dirty="0"/>
              <a:t> на </a:t>
            </a:r>
            <a:r>
              <a:rPr lang="ru-RU" sz="1600" dirty="0" err="1"/>
              <a:t>приймачі</a:t>
            </a:r>
            <a:r>
              <a:rPr lang="ru-RU" sz="1600" dirty="0"/>
              <a:t> </a:t>
            </a:r>
            <a:r>
              <a:rPr lang="ru-RU" sz="1600" dirty="0" err="1"/>
              <a:t>Rx</a:t>
            </a:r>
            <a:r>
              <a:rPr lang="ru-RU" sz="1600" dirty="0"/>
              <a:t>.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променів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інфрачервоні</a:t>
            </a:r>
            <a:r>
              <a:rPr lang="ru-RU" sz="1600" dirty="0"/>
              <a:t> </a:t>
            </a:r>
            <a:r>
              <a:rPr lang="ru-RU" sz="1600" dirty="0" err="1"/>
              <a:t>світлодіоди</a:t>
            </a:r>
            <a:r>
              <a:rPr lang="ru-RU" sz="1600" dirty="0"/>
              <a:t>, а </a:t>
            </a:r>
            <a:r>
              <a:rPr lang="ru-RU" sz="1600" dirty="0" err="1"/>
              <a:t>приймачами</a:t>
            </a:r>
            <a:r>
              <a:rPr lang="ru-RU" sz="1600" dirty="0"/>
              <a:t> - </a:t>
            </a:r>
            <a:r>
              <a:rPr lang="ru-RU" sz="1600" dirty="0" err="1"/>
              <a:t>фотодіоди</a:t>
            </a:r>
            <a:r>
              <a:rPr lang="ru-RU" sz="1600" dirty="0"/>
              <a:t>,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оптоелектронна</a:t>
            </a:r>
            <a:r>
              <a:rPr lang="ru-RU" sz="1600" dirty="0"/>
              <a:t> пара </a:t>
            </a:r>
            <a:r>
              <a:rPr lang="ru-RU" sz="1600" dirty="0" err="1"/>
              <a:t>розміщена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металізованими</a:t>
            </a:r>
            <a:r>
              <a:rPr lang="ru-RU" sz="1600" dirty="0"/>
              <a:t> пластинами </a:t>
            </a:r>
            <a:r>
              <a:rPr lang="ru-RU" sz="1600" dirty="0" err="1"/>
              <a:t>під</a:t>
            </a:r>
            <a:r>
              <a:rPr lang="ru-RU" sz="1600" dirty="0"/>
              <a:t> кутом 90°. В </a:t>
            </a:r>
            <a:r>
              <a:rPr lang="ru-RU" sz="1600" dirty="0" err="1"/>
              <a:t>подальшому</a:t>
            </a:r>
            <a:r>
              <a:rPr lang="ru-RU" sz="1600" dirty="0"/>
              <a:t> сигнал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приймачів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підсилювати</a:t>
            </a:r>
            <a:r>
              <a:rPr lang="ru-RU" sz="1600" dirty="0"/>
              <a:t>, </a:t>
            </a:r>
            <a:r>
              <a:rPr lang="ru-RU" sz="1600" dirty="0" err="1"/>
              <a:t>дешифрувати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т. п. .</a:t>
            </a:r>
          </a:p>
          <a:p>
            <a:pPr>
              <a:buFontTx/>
              <a:buNone/>
            </a:pPr>
            <a:endParaRPr lang="ru-RU" sz="1600" dirty="0"/>
          </a:p>
          <a:p>
            <a:pPr>
              <a:buFontTx/>
              <a:buNone/>
            </a:pPr>
            <a:r>
              <a:rPr lang="ru-RU" sz="1600" dirty="0"/>
              <a:t>	</a:t>
            </a:r>
            <a:r>
              <a:rPr lang="ru-RU" sz="1600" dirty="0" err="1"/>
              <a:t>Переваги</a:t>
            </a:r>
            <a:r>
              <a:rPr lang="ru-RU" sz="1600" dirty="0"/>
              <a:t> </a:t>
            </a:r>
            <a:r>
              <a:rPr lang="ru-RU" sz="1600" dirty="0" err="1"/>
              <a:t>кавіатури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безконтактними</a:t>
            </a:r>
            <a:r>
              <a:rPr lang="ru-RU" sz="1600" dirty="0"/>
              <a:t> кнопками - </a:t>
            </a:r>
            <a:r>
              <a:rPr lang="ru-RU" sz="1600" dirty="0" err="1"/>
              <a:t>надійність</a:t>
            </a:r>
            <a:r>
              <a:rPr lang="ru-RU" sz="1600" dirty="0"/>
              <a:t>, </a:t>
            </a:r>
            <a:r>
              <a:rPr lang="ru-RU" sz="1600" dirty="0" err="1"/>
              <a:t>малі</a:t>
            </a:r>
            <a:r>
              <a:rPr lang="ru-RU" sz="1600" dirty="0"/>
              <a:t> </a:t>
            </a:r>
            <a:r>
              <a:rPr lang="ru-RU" sz="1600" dirty="0" err="1"/>
              <a:t>розміри</a:t>
            </a:r>
            <a:r>
              <a:rPr lang="ru-RU" sz="1600" dirty="0"/>
              <a:t> (</a:t>
            </a:r>
            <a:r>
              <a:rPr lang="ru-RU" sz="1600" dirty="0" err="1"/>
              <a:t>товщина</a:t>
            </a:r>
            <a:r>
              <a:rPr lang="ru-RU" sz="1600" dirty="0"/>
              <a:t> </a:t>
            </a:r>
            <a:r>
              <a:rPr lang="ru-RU" sz="1600" dirty="0" err="1"/>
              <a:t>оптичного</a:t>
            </a:r>
            <a:r>
              <a:rPr lang="ru-RU" sz="1600" dirty="0"/>
              <a:t> каналу не критична), </a:t>
            </a:r>
            <a:r>
              <a:rPr lang="ru-RU" sz="1600" dirty="0" err="1"/>
              <a:t>стійка</a:t>
            </a:r>
            <a:r>
              <a:rPr lang="ru-RU" sz="1600" dirty="0"/>
              <a:t> до </a:t>
            </a:r>
            <a:r>
              <a:rPr lang="ru-RU" sz="1600" dirty="0" err="1"/>
              <a:t>агресивних</a:t>
            </a:r>
            <a:r>
              <a:rPr lang="ru-RU" sz="1600" dirty="0"/>
              <a:t> </a:t>
            </a:r>
            <a:r>
              <a:rPr lang="ru-RU" sz="1600" dirty="0" err="1"/>
              <a:t>середовищ</a:t>
            </a:r>
            <a:r>
              <a:rPr lang="ru-RU" sz="1600" dirty="0"/>
              <a:t> (</a:t>
            </a:r>
            <a:r>
              <a:rPr lang="ru-RU" sz="1600" dirty="0" err="1"/>
              <a:t>кислотних</a:t>
            </a:r>
            <a:r>
              <a:rPr lang="ru-RU" sz="1600" dirty="0"/>
              <a:t>, </a:t>
            </a:r>
            <a:r>
              <a:rPr lang="ru-RU" sz="1600" dirty="0" err="1"/>
              <a:t>засолених</a:t>
            </a:r>
            <a:r>
              <a:rPr lang="ru-RU" sz="1600" dirty="0"/>
              <a:t>, </a:t>
            </a:r>
            <a:r>
              <a:rPr lang="ru-RU" sz="1600" dirty="0" err="1"/>
              <a:t>з</a:t>
            </a:r>
            <a:r>
              <a:rPr lang="ru-RU" sz="1600" dirty="0"/>
              <a:t> великими перепадами температур, то </a:t>
            </a:r>
            <a:r>
              <a:rPr lang="ru-RU" sz="1600" dirty="0" err="1"/>
              <a:t>що</a:t>
            </a:r>
            <a:r>
              <a:rPr lang="ru-RU" sz="1600" dirty="0"/>
              <a:t>).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7344" y="1340768"/>
            <a:ext cx="4206656" cy="3816424"/>
          </a:xfrm>
          <a:noFill/>
          <a:ln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076056" y="4365104"/>
            <a:ext cx="3735386" cy="5355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dirty="0"/>
              <a:t>Рис. 1 </a:t>
            </a:r>
            <a:r>
              <a:rPr lang="ru-RU" dirty="0" err="1"/>
              <a:t>Клавіатура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безконтактними</a:t>
            </a:r>
            <a:r>
              <a:rPr lang="ru-RU" dirty="0"/>
              <a:t> кнопками.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607223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</a:t>
            </a:r>
            <a:r>
              <a:rPr lang="ru-RU" dirty="0" err="1"/>
              <a:t>ембранна</a:t>
            </a:r>
            <a:r>
              <a:rPr lang="en-US" dirty="0"/>
              <a:t> </a:t>
            </a:r>
            <a:r>
              <a:rPr lang="uk-UA" dirty="0"/>
              <a:t>клавіатура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36408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sz="2400" dirty="0"/>
              <a:t>   </a:t>
            </a:r>
            <a:r>
              <a:rPr lang="ru-RU" sz="2400" b="1" dirty="0">
                <a:latin typeface="Calibri" pitchFamily="34" charset="0"/>
              </a:rPr>
              <a:t>Вона </a:t>
            </a:r>
            <a:r>
              <a:rPr lang="ru-RU" sz="2400" b="1" dirty="0" err="1">
                <a:latin typeface="Calibri" pitchFamily="34" charset="0"/>
              </a:rPr>
              <a:t>складається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із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трьох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основних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елементів</a:t>
            </a:r>
            <a:r>
              <a:rPr lang="ru-RU" sz="2400" b="1" dirty="0">
                <a:latin typeface="Calibri" pitchFamily="34" charset="0"/>
              </a:rPr>
              <a:t> (рис.1): </a:t>
            </a:r>
            <a:r>
              <a:rPr lang="ru-RU" sz="2400" b="1" dirty="0" err="1">
                <a:latin typeface="Calibri" pitchFamily="34" charset="0"/>
              </a:rPr>
              <a:t>підкладки</a:t>
            </a:r>
            <a:r>
              <a:rPr lang="ru-RU" sz="2400" b="1" dirty="0">
                <a:latin typeface="Calibri" pitchFamily="34" charset="0"/>
              </a:rPr>
              <a:t> 1, прокладки 2 и </a:t>
            </a:r>
            <a:r>
              <a:rPr lang="ru-RU" sz="2400" b="1" dirty="0" err="1">
                <a:latin typeface="Calibri" pitchFamily="34" charset="0"/>
              </a:rPr>
              <a:t>металізованої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мембрани</a:t>
            </a:r>
            <a:r>
              <a:rPr lang="ru-RU" sz="2400" b="1" dirty="0">
                <a:latin typeface="Calibri" pitchFamily="34" charset="0"/>
              </a:rPr>
              <a:t> 3. </a:t>
            </a:r>
            <a:r>
              <a:rPr lang="ru-RU" sz="2400" b="1" dirty="0" err="1">
                <a:latin typeface="Calibri" pitchFamily="34" charset="0"/>
              </a:rPr>
              <a:t>Підкладка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являє</a:t>
            </a:r>
            <a:r>
              <a:rPr lang="ru-RU" sz="2400" b="1" dirty="0">
                <a:latin typeface="Calibri" pitchFamily="34" charset="0"/>
              </a:rPr>
              <a:t> собою </a:t>
            </a:r>
            <a:r>
              <a:rPr lang="ru-RU" sz="2400" b="1" dirty="0" err="1">
                <a:latin typeface="Calibri" pitchFamily="34" charset="0"/>
              </a:rPr>
              <a:t>печатну</a:t>
            </a:r>
            <a:r>
              <a:rPr lang="ru-RU" sz="2400" b="1" dirty="0">
                <a:latin typeface="Calibri" pitchFamily="34" charset="0"/>
              </a:rPr>
              <a:t> плату, на </a:t>
            </a:r>
            <a:r>
              <a:rPr lang="ru-RU" sz="2400" b="1" dirty="0" err="1">
                <a:latin typeface="Calibri" pitchFamily="34" charset="0"/>
              </a:rPr>
              <a:t>якій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сформовані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нерухомі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контакти</a:t>
            </a:r>
            <a:r>
              <a:rPr lang="ru-RU" sz="2400" b="1" dirty="0">
                <a:latin typeface="Calibri" pitchFamily="34" charset="0"/>
              </a:rPr>
              <a:t>. </a:t>
            </a:r>
            <a:r>
              <a:rPr lang="ru-RU" sz="2400" b="1" dirty="0" err="1">
                <a:latin typeface="Calibri" pitchFamily="34" charset="0"/>
              </a:rPr>
              <a:t>Рухомі</a:t>
            </a:r>
            <a:r>
              <a:rPr lang="ru-RU" sz="2400" b="1" dirty="0">
                <a:latin typeface="Calibri" pitchFamily="34" charset="0"/>
              </a:rPr>
              <a:t>  </a:t>
            </a:r>
            <a:r>
              <a:rPr lang="ru-RU" sz="2400" b="1" dirty="0" err="1">
                <a:latin typeface="Calibri" pitchFamily="34" charset="0"/>
              </a:rPr>
              <a:t>контакти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утворені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металізацією</a:t>
            </a:r>
            <a:r>
              <a:rPr lang="ru-RU" sz="2400" b="1" dirty="0">
                <a:latin typeface="Calibri" pitchFamily="34" charset="0"/>
              </a:rPr>
              <a:t> на </a:t>
            </a:r>
            <a:r>
              <a:rPr lang="ru-RU" sz="2400" b="1" dirty="0" err="1">
                <a:latin typeface="Calibri" pitchFamily="34" charset="0"/>
              </a:rPr>
              <a:t>мембрані</a:t>
            </a:r>
            <a:r>
              <a:rPr lang="ru-RU" sz="2400" b="1" dirty="0">
                <a:latin typeface="Calibri" pitchFamily="34" charset="0"/>
              </a:rPr>
              <a:t> 3, </a:t>
            </a:r>
            <a:r>
              <a:rPr lang="ru-RU" sz="2400" b="1" dirty="0" err="1">
                <a:latin typeface="Calibri" pitchFamily="34" charset="0"/>
              </a:rPr>
              <a:t>виготовленої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з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тонкої</a:t>
            </a:r>
            <a:r>
              <a:rPr lang="ru-RU" sz="2400" b="1" dirty="0">
                <a:latin typeface="Calibri" pitchFamily="34" charset="0"/>
              </a:rPr>
              <a:t> - 0,1...0,2 мм - </a:t>
            </a:r>
            <a:r>
              <a:rPr lang="ru-RU" sz="2400" b="1" dirty="0" err="1">
                <a:latin typeface="Calibri" pitchFamily="34" charset="0"/>
              </a:rPr>
              <a:t>діелектричної</a:t>
            </a:r>
            <a:r>
              <a:rPr lang="ru-RU" sz="2400" b="1" dirty="0">
                <a:latin typeface="Calibri" pitchFamily="34" charset="0"/>
              </a:rPr>
              <a:t> (</a:t>
            </a:r>
            <a:r>
              <a:rPr lang="ru-RU" sz="2400" b="1" dirty="0" err="1">
                <a:latin typeface="Calibri" pitchFamily="34" charset="0"/>
              </a:rPr>
              <a:t>наприклад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лавсанової</a:t>
            </a:r>
            <a:r>
              <a:rPr lang="ru-RU" sz="2400" b="1" dirty="0">
                <a:latin typeface="Calibri" pitchFamily="34" charset="0"/>
              </a:rPr>
              <a:t>) </a:t>
            </a:r>
            <a:r>
              <a:rPr lang="ru-RU" sz="2400" b="1" dirty="0" err="1">
                <a:latin typeface="Calibri" pitchFamily="34" charset="0"/>
              </a:rPr>
              <a:t>металізованої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плівки</a:t>
            </a:r>
            <a:r>
              <a:rPr lang="ru-RU" sz="2400" b="1" dirty="0">
                <a:latin typeface="Calibri" pitchFamily="34" charset="0"/>
              </a:rPr>
              <a:t>. Всю </a:t>
            </a:r>
            <a:r>
              <a:rPr lang="ru-RU" sz="2400" b="1" dirty="0" err="1">
                <a:latin typeface="Calibri" pitchFamily="34" charset="0"/>
              </a:rPr>
              <a:t>конструкцію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фіксує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прижимна</a:t>
            </a:r>
            <a:r>
              <a:rPr lang="ru-RU" sz="2400" b="1" dirty="0">
                <a:latin typeface="Calibri" pitchFamily="34" charset="0"/>
              </a:rPr>
              <a:t> рама 4, </a:t>
            </a:r>
            <a:r>
              <a:rPr lang="ru-RU" sz="2400" b="1" dirty="0" err="1">
                <a:latin typeface="Calibri" pitchFamily="34" charset="0"/>
              </a:rPr>
              <a:t>виготовлена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з</a:t>
            </a:r>
            <a:r>
              <a:rPr lang="ru-RU" sz="2400" b="1" dirty="0">
                <a:latin typeface="Calibri" pitchFamily="34" charset="0"/>
              </a:rPr>
              <a:t> листового </a:t>
            </a:r>
            <a:r>
              <a:rPr lang="ru-RU" sz="2400" b="1" dirty="0" err="1">
                <a:latin typeface="Calibri" pitchFamily="34" charset="0"/>
              </a:rPr>
              <a:t>діелектрика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чи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металу</a:t>
            </a:r>
            <a:r>
              <a:rPr lang="ru-RU" sz="2400" b="1" dirty="0">
                <a:latin typeface="Calibri" pitchFamily="34" charset="0"/>
              </a:rPr>
              <a:t>.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3200000" cy="3219900"/>
          </a:xfrm>
          <a:noFill/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2 из 386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3"/>
            <a:ext cx="4572032" cy="3100469"/>
          </a:xfrm>
          <a:prstGeom prst="rect">
            <a:avLst/>
          </a:prstGeom>
          <a:noFill/>
        </p:spPr>
      </p:pic>
      <p:pic>
        <p:nvPicPr>
          <p:cNvPr id="103426" name="Picture 2" descr="Картинка 18 из 386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412728"/>
            <a:ext cx="4357687" cy="3389313"/>
          </a:xfrm>
          <a:prstGeom prst="rect">
            <a:avLst/>
          </a:prstGeom>
          <a:noFill/>
        </p:spPr>
      </p:pic>
      <p:pic>
        <p:nvPicPr>
          <p:cNvPr id="103428" name="Picture 4" descr="Картинка 51 из 3865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3357562"/>
            <a:ext cx="6652712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84096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екранної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клавіатури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дозволяє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користувачам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використовувати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курсор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миші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на кнопку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цифрову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ручку для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використання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букв 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клавіатурі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у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вигляді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слів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Вхідна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група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входить в текст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безпосередньо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полі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на момент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включення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активну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програму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По-екран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клавіатури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є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особливо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корисним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для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введення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невеликої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кількості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тексту, як,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наприклад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паролів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та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імен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файлів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                                                                         </a:t>
            </a:r>
          </a:p>
        </p:txBody>
      </p:sp>
      <p:pic>
        <p:nvPicPr>
          <p:cNvPr id="5" name="Содержимое 4" descr="Logitechwav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0416"/>
            <a:ext cx="5036377" cy="3357584"/>
          </a:xfrm>
        </p:spPr>
      </p:pic>
      <p:pic>
        <p:nvPicPr>
          <p:cNvPr id="6" name="Рисунок 5" descr="logitech-illuminated_quar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0297" y="3571876"/>
            <a:ext cx="4713703" cy="3286124"/>
          </a:xfrm>
          <a:prstGeom prst="rect">
            <a:avLst/>
          </a:prstGeom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43050"/>
            <a:ext cx="72152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699</TotalTime>
  <Words>430</Words>
  <Application>Microsoft Office PowerPoint</Application>
  <PresentationFormat>Экран (4:3)</PresentationFormat>
  <Paragraphs>41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Bitmap Image</vt:lpstr>
      <vt:lpstr>Слайд 1</vt:lpstr>
      <vt:lpstr>Клавіату́ра (keyboard) — сукупність розміщених у певному порядку клавіш пристрою, що використовується для введення і редагування даних, а також керування виконанням окремих операцій.</vt:lpstr>
      <vt:lpstr>Клавіатури можуть мати різні конструкції: </vt:lpstr>
      <vt:lpstr> Клавіатури використовуються в найрізноманітніших пристроях — друкарських машинах, калькуляторах, мобільних телефонах, а також є однією з комплектуючих комп'ютера. Вживані сьогодні комп'ютерні клавіатури містять 101 клавішу або більше. Також все частіше вбудовуються додаткові кнопки та конрольні елементи (світлодіоди) — частіше для обслуговування мультимедійних систем.</vt:lpstr>
      <vt:lpstr>Слайд 5</vt:lpstr>
      <vt:lpstr>Клавіатура з безконтактними кнопками</vt:lpstr>
      <vt:lpstr>Mембранна клавіатура</vt:lpstr>
      <vt:lpstr>Слайд 8</vt:lpstr>
      <vt:lpstr>На екранної клавіатури дозволяє користувачам використовувати курсор миші на кнопку або цифрову ручку для використання букв на клавіатурі у вигляді слів. Вхідна група входить в текст безпосередньо в полі або на момент включення в активну програму. По-екран клавіатури є особливо корисним для введення невеликої кількості тексту, як, наприклад, паролів та імен файлів.                                                                         </vt:lpstr>
      <vt:lpstr>Слайд 10</vt:lpstr>
      <vt:lpstr>Сенсорна клавіатура</vt:lpstr>
      <vt:lpstr>Гумова  — натиснення клавіші спричиняє натиск гуми </vt:lpstr>
      <vt:lpstr>Бездротові (WiFi) клавіатури</vt:lpstr>
      <vt:lpstr>Особливого роду клавіатури використовуються в музичних інструментах — фортепіано, клавесині, акордеоні а також деяких електроінструментах</vt:lpstr>
      <vt:lpstr>Слайд 15</vt:lpstr>
      <vt:lpstr>Групи клавіш клавіатури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Навушники Пристрій для персонального прослуховування мови, музики або інших звукових сигналів. Крім того, навушники використовуються у звукозаписних студіях для точного контролю записуваного треку музичної композиції. </dc:title>
  <dc:creator>KEK$</dc:creator>
  <cp:lastModifiedBy>User</cp:lastModifiedBy>
  <cp:revision>96</cp:revision>
  <dcterms:created xsi:type="dcterms:W3CDTF">2010-02-20T10:30:07Z</dcterms:created>
  <dcterms:modified xsi:type="dcterms:W3CDTF">2016-10-04T08:28:39Z</dcterms:modified>
</cp:coreProperties>
</file>