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70" r:id="rId6"/>
    <p:sldId id="261" r:id="rId7"/>
    <p:sldId id="263" r:id="rId8"/>
    <p:sldId id="266" r:id="rId9"/>
    <p:sldId id="272" r:id="rId10"/>
    <p:sldId id="267" r:id="rId11"/>
    <p:sldId id="273" r:id="rId12"/>
    <p:sldId id="275" r:id="rId13"/>
    <p:sldId id="276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F19D5E-9B07-4766-9F72-D7885AD58064}" type="datetimeFigureOut">
              <a:rPr lang="uk-UA" smtClean="0"/>
              <a:pPr/>
              <a:t>27.08.2018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E3E70AB-D2A4-4038-9779-27B4C1C8FF2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128792" cy="403244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Інструктивно-методичні рекомендації щодо організації освітнього процесу у 2-4 класах </a:t>
            </a:r>
            <a:b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 2018-2019 </a:t>
            </a:r>
            <a:b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навчальному році</a:t>
            </a:r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uk-UA" sz="4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768752" cy="720080"/>
          </a:xfrm>
        </p:spPr>
        <p:txBody>
          <a:bodyPr>
            <a:normAutofit/>
          </a:bodyPr>
          <a:lstStyle/>
          <a:p>
            <a:pPr algn="l"/>
            <a:endParaRPr 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3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5616624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Лист МОН України </a:t>
            </a:r>
            <a:b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 02.04.2018 р. </a:t>
            </a:r>
            <a:b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№ 1/9-190</a:t>
            </a:r>
            <a:br>
              <a:rPr lang="uk-UA" altLang="uk-UA" sz="43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rgbClr val="AA2B1E">
                    <a:lumMod val="75000"/>
                  </a:srgbClr>
                </a:solidFill>
                <a:latin typeface="Arial Black" panose="020B0A04020102020204" pitchFamily="34" charset="0"/>
              </a:rPr>
              <a:t>«Щодо скороченої тривалості уроку для учнів початкової школи»</a:t>
            </a:r>
            <a:br>
              <a:rPr lang="uk-UA" altLang="uk-UA" sz="4300" dirty="0" smtClean="0">
                <a:solidFill>
                  <a:srgbClr val="AA2B1E">
                    <a:lumMod val="75000"/>
                  </a:srgbClr>
                </a:solidFill>
                <a:latin typeface="Arial Black" panose="020B0A04020102020204" pitchFamily="34" charset="0"/>
              </a:rPr>
            </a:b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9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6984776" cy="4310293"/>
          </a:xfrm>
        </p:spPr>
        <p:txBody>
          <a:bodyPr>
            <a:normAutofit fontScale="92500"/>
          </a:bodyPr>
          <a:lstStyle/>
          <a:p>
            <a:endParaRPr lang="uk-UA" sz="4800" dirty="0" smtClean="0"/>
          </a:p>
          <a:p>
            <a:r>
              <a:rPr lang="uk-UA" sz="4800" b="1" dirty="0" smtClean="0"/>
              <a:t>1 клас – 35 хвилин</a:t>
            </a:r>
          </a:p>
          <a:p>
            <a:r>
              <a:rPr lang="uk-UA" sz="4800" b="1" dirty="0" smtClean="0"/>
              <a:t>2-4 класи – 40 хвилин</a:t>
            </a:r>
          </a:p>
          <a:p>
            <a:r>
              <a:rPr lang="uk-UA" sz="4800" b="1" dirty="0" smtClean="0"/>
              <a:t>5-11 класи – 45 хвилин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24744"/>
            <a:ext cx="7632848" cy="4464496"/>
          </a:xfrm>
        </p:spPr>
        <p:txBody>
          <a:bodyPr>
            <a:noAutofit/>
          </a:bodyPr>
          <a:lstStyle/>
          <a:p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Інструкція щодо заповнення Класного журналу для 1-4 класів</a:t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(наказ МОН України від 08.04.2015 №412)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5589240"/>
            <a:ext cx="7632848" cy="64807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endParaRPr lang="ru-RU" altLang="uk-UA" sz="3200" b="1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7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24744"/>
            <a:ext cx="7632848" cy="4464496"/>
          </a:xfrm>
        </p:spPr>
        <p:txBody>
          <a:bodyPr>
            <a:noAutofit/>
          </a:bodyPr>
          <a:lstStyle/>
          <a:p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Оцінювання навчальних досягнень учнів початкової школи</a:t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3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Орієнтовні вимоги до контролю та оцінювання навчальних досягнень учнів початкової школи</a:t>
            </a:r>
            <a:r>
              <a:rPr lang="uk-UA" altLang="uk-UA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altLang="uk-UA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(наказ МОН України від 19.08.2016 №1009)</a:t>
            </a:r>
            <a:endParaRPr lang="uk-UA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5589240"/>
            <a:ext cx="7632848" cy="64807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endParaRPr lang="ru-RU" altLang="uk-UA" sz="3200" b="1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7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62880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Дякую за увагу!</a:t>
            </a:r>
            <a:endParaRPr lang="uk-UA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3995228" cy="32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889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755434"/>
          </a:xfrm>
        </p:spPr>
        <p:txBody>
          <a:bodyPr>
            <a:noAutofit/>
          </a:bodyPr>
          <a:lstStyle/>
          <a:p>
            <a:r>
              <a:rPr lang="uk-UA" sz="4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Закон України </a:t>
            </a:r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uk-UA" sz="4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 освіту»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3040" y="4869161"/>
            <a:ext cx="6196405" cy="853908"/>
          </a:xfrm>
        </p:spPr>
        <p:txBody>
          <a:bodyPr>
            <a:normAutofit/>
          </a:bodyPr>
          <a:lstStyle/>
          <a:p>
            <a:pPr marL="0" lvl="0" indent="0" algn="r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r>
              <a:rPr lang="uk-UA" alt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від 05.09.2017 № 2145-</a:t>
            </a:r>
            <a:r>
              <a:rPr lang="en-US" altLang="uk-UA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VIII</a:t>
            </a:r>
            <a:endParaRPr lang="uk-UA" altLang="uk-UA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418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611418"/>
          </a:xfrm>
        </p:spPr>
        <p:txBody>
          <a:bodyPr>
            <a:noAutofit/>
          </a:bodyPr>
          <a:lstStyle/>
          <a:p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Державний </a:t>
            </a:r>
            <a:r>
              <a:rPr lang="uk-UA" sz="43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стандарт </a:t>
            </a:r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початкової освіти</a:t>
            </a:r>
            <a:b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(2-4 класи)</a:t>
            </a:r>
            <a:endParaRPr lang="uk-UA" sz="43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63040" y="4077071"/>
            <a:ext cx="6853376" cy="1645997"/>
          </a:xfrm>
        </p:spPr>
        <p:txBody>
          <a:bodyPr/>
          <a:lstStyle/>
          <a:p>
            <a:pPr marL="0" lvl="0" indent="0" algn="r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endParaRPr lang="uk-UA" altLang="uk-UA" sz="2000" b="1" kern="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r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затверджено </a:t>
            </a:r>
            <a:r>
              <a:rPr lang="uk-UA" altLang="uk-UA" sz="2000" b="1" kern="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Постановою </a:t>
            </a:r>
            <a:endParaRPr lang="uk-UA" altLang="uk-UA" sz="2000" b="1" kern="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r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Кабінету </a:t>
            </a:r>
            <a:r>
              <a:rPr lang="uk-UA" altLang="uk-UA" sz="2000" b="1" kern="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Міністрів </a:t>
            </a: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</a:p>
          <a:p>
            <a:pPr marL="0" lvl="0" indent="0" algn="r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2000" b="1" kern="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від </a:t>
            </a: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20.04.2011 №</a:t>
            </a:r>
            <a:r>
              <a:rPr lang="uk-UA" altLang="uk-UA" sz="2000" b="1" kern="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462</a:t>
            </a:r>
            <a:endParaRPr lang="uk-UA" altLang="uk-UA" sz="2000" b="1" kern="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uk-U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28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632848" cy="5256584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Інструктивно-методичні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рекомендації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щодо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вивчення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у закладах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загальної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середньої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освіти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навчальних</a:t>
            </a:r>
            <a:r>
              <a:rPr lang="ru-RU" sz="4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предметів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та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організації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освітнього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процесу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у 2018/2019 н.р</a:t>
            </a:r>
            <a: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.</a:t>
            </a:r>
            <a:br>
              <a:rPr lang="ru-RU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додаток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до листа МОН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від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03.07.2018 №1/9-415)</a:t>
            </a:r>
            <a:endParaRPr lang="uk-UA" sz="2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3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124744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Типова освітня програма закладів загальної середньої освіти </a:t>
            </a:r>
          </a:p>
          <a:p>
            <a:pPr algn="ctr"/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І ступеня</a:t>
            </a:r>
          </a:p>
          <a:p>
            <a:pPr algn="ctr"/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(2-4 класи)</a:t>
            </a:r>
            <a:endParaRPr lang="uk-UA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01317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Наказ МОН України від 20.04.2018 №407</a:t>
            </a:r>
            <a:endParaRPr lang="uk-UA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4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704855" cy="4915674"/>
          </a:xfrm>
        </p:spPr>
        <p:txBody>
          <a:bodyPr>
            <a:noAutofit/>
          </a:bodyPr>
          <a:lstStyle/>
          <a:p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Навчальний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план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початкової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школи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українською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мовою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навчання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таблиця</a:t>
            </a:r>
            <a:r>
              <a:rPr lang="ru-RU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1)</a:t>
            </a:r>
            <a:endParaRPr lang="ru-RU" sz="43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4437112"/>
            <a:ext cx="7272808" cy="17281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936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1124744"/>
            <a:ext cx="7632848" cy="4464496"/>
          </a:xfrm>
        </p:spPr>
        <p:txBody>
          <a:bodyPr>
            <a:noAutofit/>
          </a:bodyPr>
          <a:lstStyle/>
          <a:p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Загальний обсяг навчального навантаження</a:t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клас – 875 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год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н.р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3 клас – 910 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год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н.р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4 клас – 910 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год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uk-UA" altLang="uk-UA" sz="4300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н.р</a:t>
            </a:r>
            <a:r>
              <a:rPr lang="uk-UA" altLang="uk-UA" sz="43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sz="43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5589240"/>
            <a:ext cx="7632848" cy="64807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FF9900"/>
              </a:buClr>
              <a:buSzPct val="75000"/>
              <a:buNone/>
            </a:pPr>
            <a:endParaRPr lang="ru-RU" altLang="uk-UA" sz="3200" b="1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2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7632848" cy="5688632"/>
          </a:xfrm>
        </p:spPr>
        <p:txBody>
          <a:bodyPr>
            <a:normAutofit/>
          </a:bodyPr>
          <a:lstStyle/>
          <a:p>
            <a:pPr fontAlgn="base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39480" y="162880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Про поділ на групи</a:t>
            </a:r>
          </a:p>
          <a:p>
            <a:pPr algn="ctr"/>
            <a:r>
              <a:rPr lang="uk-UA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під час вивчення </a:t>
            </a:r>
            <a:r>
              <a:rPr lang="uk-UA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окремих предметів</a:t>
            </a:r>
            <a:endParaRPr lang="uk-UA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79715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Наказ</a:t>
            </a:r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МОН України </a:t>
            </a:r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від  </a:t>
            </a:r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20.02.2002</a:t>
            </a:r>
            <a:endParaRPr lang="uk-UA" sz="24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№ </a:t>
            </a:r>
            <a:r>
              <a:rPr lang="uk-UA" sz="24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128</a:t>
            </a:r>
            <a:endParaRPr lang="uk-UA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7281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Структура навчального року</a:t>
            </a:r>
            <a:r>
              <a:rPr lang="uk-UA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chemeClr val="accent2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7128792" cy="3878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Рекомендовано:</a:t>
            </a:r>
          </a:p>
          <a:p>
            <a:r>
              <a:rPr lang="uk-UA" b="1" dirty="0" smtClean="0"/>
              <a:t>І семестр </a:t>
            </a:r>
            <a:r>
              <a:rPr lang="uk-UA" dirty="0" smtClean="0"/>
              <a:t>– 03.09 по 28.12.2018 року,</a:t>
            </a:r>
          </a:p>
          <a:p>
            <a:r>
              <a:rPr lang="uk-UA" b="1" dirty="0" smtClean="0"/>
              <a:t>ІІ семестр </a:t>
            </a:r>
            <a:r>
              <a:rPr lang="uk-UA" dirty="0" smtClean="0"/>
              <a:t>–14.01 по 24(25).05.2019 року</a:t>
            </a:r>
          </a:p>
          <a:p>
            <a:pPr>
              <a:buNone/>
            </a:pPr>
            <a:r>
              <a:rPr lang="uk-UA" dirty="0" smtClean="0"/>
              <a:t>Тривалість канікул – не менше 30 к/</a:t>
            </a:r>
            <a:r>
              <a:rPr lang="uk-UA" dirty="0" err="1" smtClean="0"/>
              <a:t>дн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Терміни проведення канікул:</a:t>
            </a:r>
          </a:p>
          <a:p>
            <a:r>
              <a:rPr lang="uk-UA" b="1" dirty="0" smtClean="0"/>
              <a:t>о</a:t>
            </a:r>
            <a:r>
              <a:rPr lang="uk-UA" b="1" dirty="0" smtClean="0"/>
              <a:t>сінні </a:t>
            </a:r>
            <a:r>
              <a:rPr lang="uk-UA" dirty="0" smtClean="0"/>
              <a:t>з 29 жовтня по 04 листопада 2018 року;</a:t>
            </a:r>
          </a:p>
          <a:p>
            <a:r>
              <a:rPr lang="uk-UA" b="1" dirty="0" smtClean="0"/>
              <a:t>з</a:t>
            </a:r>
            <a:r>
              <a:rPr lang="uk-UA" b="1" dirty="0" smtClean="0"/>
              <a:t>имові</a:t>
            </a:r>
            <a:r>
              <a:rPr lang="uk-UA" dirty="0" smtClean="0"/>
              <a:t> з 29 грудня 2018 року по 13 січня 2019 року;</a:t>
            </a:r>
          </a:p>
          <a:p>
            <a:r>
              <a:rPr lang="uk-UA" b="1" dirty="0" smtClean="0"/>
              <a:t>в</a:t>
            </a:r>
            <a:r>
              <a:rPr lang="uk-UA" b="1" dirty="0" smtClean="0"/>
              <a:t>есняні</a:t>
            </a:r>
            <a:r>
              <a:rPr lang="uk-UA" dirty="0" smtClean="0"/>
              <a:t> з 25 березня по 31 березня 2019 року.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195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Інструктивно-методичні рекомендації щодо організації освітнього процесу у 2-4 класах  у 2018-2019  навчальному році </vt:lpstr>
      <vt:lpstr>Закон України  «Про освіту»</vt:lpstr>
      <vt:lpstr> Державний стандарт початкової освіти (2-4 класи)</vt:lpstr>
      <vt:lpstr>Інструктивно-методичні рекомендації щодо вивчення у закладах загальної середньої освіти навчальних предметів та організації освітнього процесу у 2018/2019 н.р. (додаток до листа МОН України від 03.07.2018 №1/9-415)</vt:lpstr>
      <vt:lpstr>Слайд 5</vt:lpstr>
      <vt:lpstr>Навчальний план початкової школи з українською мовою навчання (таблиця 1)</vt:lpstr>
      <vt:lpstr>Загальний обсяг навчального навантаження 2 клас – 875 год/н.р. 3 клас – 910 год/н.р. 4 клас – 910 год/н.р.</vt:lpstr>
      <vt:lpstr> </vt:lpstr>
      <vt:lpstr>Структура навчального року </vt:lpstr>
      <vt:lpstr>Лист МОН України  від 02.04.2018 р.  № 1/9-190 «Щодо скороченої тривалості уроку для учнів початкової школи» </vt:lpstr>
      <vt:lpstr>Слайд 11</vt:lpstr>
      <vt:lpstr>Інструкція щодо заповнення Класного журналу для 1-4 класів  (наказ МОН України від 08.04.2015 №412)</vt:lpstr>
      <vt:lpstr>Оцінювання навчальних досягнень учнів початкової школи Орієнтовні вимоги до контролю та оцінювання навчальних досягнень учнів початкової школи (наказ МОН України від 19.08.2016 №1009)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Нормативно-правове забезпечення діяльності початкової освіти</dc:title>
  <dc:creator>1</dc:creator>
  <cp:lastModifiedBy>Олена</cp:lastModifiedBy>
  <cp:revision>32</cp:revision>
  <dcterms:created xsi:type="dcterms:W3CDTF">2017-11-11T07:35:33Z</dcterms:created>
  <dcterms:modified xsi:type="dcterms:W3CDTF">2018-08-27T12:05:25Z</dcterms:modified>
</cp:coreProperties>
</file>