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7" r:id="rId4"/>
  </p:sldMasterIdLst>
  <p:notesMasterIdLst>
    <p:notesMasterId r:id="rId21"/>
  </p:notesMasterIdLst>
  <p:handoutMasterIdLst>
    <p:handoutMasterId r:id="rId22"/>
  </p:handoutMasterIdLst>
  <p:sldIdLst>
    <p:sldId id="1864" r:id="rId5"/>
    <p:sldId id="1868" r:id="rId6"/>
    <p:sldId id="1846" r:id="rId7"/>
    <p:sldId id="1845" r:id="rId8"/>
    <p:sldId id="1869" r:id="rId9"/>
    <p:sldId id="1849" r:id="rId10"/>
    <p:sldId id="1870" r:id="rId11"/>
    <p:sldId id="1872" r:id="rId12"/>
    <p:sldId id="1873" r:id="rId13"/>
    <p:sldId id="1874" r:id="rId14"/>
    <p:sldId id="1875" r:id="rId15"/>
    <p:sldId id="1876" r:id="rId16"/>
    <p:sldId id="1877" r:id="rId17"/>
    <p:sldId id="1878" r:id="rId18"/>
    <p:sldId id="1879" r:id="rId19"/>
    <p:sldId id="1859" r:id="rId20"/>
  </p:sldIdLst>
  <p:sldSz cx="12192000" cy="6858000"/>
  <p:notesSz cx="6858000" cy="9144000"/>
  <p:defaultTextStyle>
    <a:defPPr rtl="0">
      <a:defRPr lang="uk-UA"/>
    </a:defPPr>
    <a:lvl1pPr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lang="uk-UA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387"/>
    <a:srgbClr val="FF2625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21" autoAdjust="0"/>
    <p:restoredTop sz="94663"/>
  </p:normalViewPr>
  <p:slideViewPr>
    <p:cSldViewPr snapToGrid="0">
      <p:cViewPr varScale="1">
        <p:scale>
          <a:sx n="73" d="100"/>
          <a:sy n="73" d="100"/>
        </p:scale>
        <p:origin x="204" y="78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433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DA22221E-2964-4AC6-D34C-548D8C8F84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CC9B2E6-F5C2-D970-1678-C5CC6BB171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2D110-C4DE-4817-90C7-D638067A94E5}" type="datetime1">
              <a:rPr lang="uk-UA" smtClean="0"/>
              <a:t>28.08.2022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53E7FA5-5474-C672-8667-1718892007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3D164975-FEB6-F1B5-11E8-382F5020BE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30BD7-6571-441C-808E-EB4261438F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9661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кутник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 lang="uk-UA" sz="1200" smtClean="0">
                <a:latin typeface="Arial" charset="0"/>
              </a:defRPr>
            </a:lvl1pPr>
          </a:lstStyle>
          <a:p>
            <a:pPr rtl="0">
              <a:defRPr lang="uk-UA"/>
            </a:pPr>
            <a:endParaRPr lang="uk-UA" noProof="0" dirty="0"/>
          </a:p>
        </p:txBody>
      </p:sp>
      <p:sp>
        <p:nvSpPr>
          <p:cNvPr id="30723" name="Прямокутник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r">
              <a:defRPr lang="uk-UA" sz="1200" smtClean="0">
                <a:latin typeface="Arial" charset="0"/>
              </a:defRPr>
            </a:lvl1pPr>
          </a:lstStyle>
          <a:p>
            <a:pPr rtl="0">
              <a:defRPr lang="uk-UA"/>
            </a:pPr>
            <a:endParaRPr lang="uk-UA" noProof="0" dirty="0"/>
          </a:p>
        </p:txBody>
      </p:sp>
      <p:sp>
        <p:nvSpPr>
          <p:cNvPr id="14340" name="Прямокутник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Прямокутник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uk-UA"/>
            </a:defPPr>
          </a:lstStyle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30726" name="Прямокутник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>
              <a:defRPr lang="uk-UA" sz="1200" smtClean="0">
                <a:latin typeface="Arial" charset="0"/>
              </a:defRPr>
            </a:lvl1pPr>
          </a:lstStyle>
          <a:p>
            <a:pPr rtl="0">
              <a:defRPr lang="uk-UA"/>
            </a:pPr>
            <a:endParaRPr lang="uk-UA" noProof="0" dirty="0"/>
          </a:p>
        </p:txBody>
      </p:sp>
      <p:sp>
        <p:nvSpPr>
          <p:cNvPr id="30727" name="Прямокутник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r">
              <a:defRPr lang="uk-UA" sz="1200"/>
            </a:lvl1pPr>
          </a:lstStyle>
          <a:p>
            <a:pPr rtl="0"/>
            <a:fld id="{6DEB7EE2-04A2-4FB2-9625-C9C73AC4D32F}" type="slidenum">
              <a:rPr lang="uk-UA" altLang="en-US" noProof="0"/>
              <a:pPr rtl="0"/>
              <a:t>‹#›</a:t>
            </a:fld>
            <a:endParaRPr lang="uk-UA" alt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uk-UA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кутник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uk-UA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rtl="0" eaLnBrk="1" hangingPunct="1"/>
            <a:fld id="{947842D7-C728-4EBD-982B-B8BE79E4DBBE}" type="slidenum">
              <a:rPr lang="uk-UA" altLang="en-US"/>
              <a:pPr eaLnBrk="1" hangingPunct="1"/>
              <a:t>1</a:t>
            </a:fld>
            <a:endParaRPr lang="uk-UA" altLang="en-US" dirty="0"/>
          </a:p>
        </p:txBody>
      </p:sp>
      <p:sp>
        <p:nvSpPr>
          <p:cNvPr id="15363" name="Прямокутник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Прямокутник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defPPr>
              <a:defRPr lang="uk-UA"/>
            </a:defPPr>
          </a:lstStyle>
          <a:p>
            <a:pPr rtl="0" eaLnBrk="1" hangingPunct="1"/>
            <a:endParaRPr lang="uk-U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EB7EE2-04A2-4FB2-9625-C9C73AC4D32F}" type="slidenum">
              <a:rPr lang="uk-UA" altLang="en-US" smtClean="0"/>
              <a:pPr rtl="0"/>
              <a:t>3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67494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4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EB7EE2-04A2-4FB2-9625-C9C73AC4D32F}" type="slidenum">
              <a:rPr lang="uk-UA" altLang="en-US" smtClean="0"/>
              <a:pPr rtl="0"/>
              <a:t>6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33999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uk-UA"/>
            </a:defPPr>
          </a:lstStyle>
          <a:p>
            <a:pPr rtl="0"/>
            <a:fld id="{6DEB7EE2-04A2-4FB2-9625-C9C73AC4D32F}" type="slidenum">
              <a:rPr lang="uk-UA" altLang="en-US" smtClean="0"/>
              <a:pPr rtl="0"/>
              <a:t>16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409528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 rtlCol="0"/>
          <a:lstStyle>
            <a:lvl1pPr>
              <a:defRPr lang="uk-UA" b="1"/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pic>
        <p:nvPicPr>
          <p:cNvPr id="6" name="Місце для зображення 9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маранчева назва вмісту шаблону злі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lang="uk-UA" sz="4000" b="1" spc="-50" baseline="0">
                <a:solidFill>
                  <a:schemeClr val="bg2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5" name="Місце для зображення 13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6="http://schemas.microsoft.com/office/drawing/2014/main" xmlns="">
      <p:transition spd="med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міст шаблону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bg2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6" name="Місце для зображення 15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6="http://schemas.microsoft.com/office/drawing/2014/main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гляд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Місце для зображення 9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uk-UA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6" name="Місце для тексту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uk-UA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uk-UA" noProof="0"/>
              <a:t>Введіть вміст тут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6="http://schemas.microsoft.com/office/drawing/2014/main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із діаграмо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5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0" name="Місце для тексту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 b="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sp>
        <p:nvSpPr>
          <p:cNvPr id="11" name="Покажчик місця заповнення для таблиці 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uk-UA" sz="1800" b="0"/>
            </a:lvl1pPr>
          </a:lstStyle>
          <a:p>
            <a:pPr rtl="0"/>
            <a:r>
              <a:rPr lang="uk-UA" noProof="0"/>
              <a:t>Введіть вміст тут</a:t>
            </a:r>
          </a:p>
        </p:txBody>
      </p:sp>
      <p:pic>
        <p:nvPicPr>
          <p:cNvPr id="7" name="Місце для зображення 20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міст шаблону злі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lang="uk-UA" sz="4000" b="1" spc="-5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6" name="Місце для зображення 13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6="http://schemas.microsoft.com/office/drawing/2014/main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7" name="Місце для тексту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 b="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sp>
        <p:nvSpPr>
          <p:cNvPr id="8" name="Заповнювач для рисунка SmartArt 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uk-UA" sz="1800" b="0"/>
            </a:lvl1pPr>
          </a:lstStyle>
          <a:p>
            <a:pPr rtl="0"/>
            <a:r>
              <a:rPr lang="uk-UA" noProof="0"/>
              <a:t>Введіть вміст тут</a:t>
            </a:r>
          </a:p>
        </p:txBody>
      </p:sp>
      <p:pic>
        <p:nvPicPr>
          <p:cNvPr id="9" name="Місце для зображення 11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елементи фото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6" name="Місце для тексту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/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sp>
        <p:nvSpPr>
          <p:cNvPr id="9" name="Місце для зображення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algn="ctr">
              <a:buNone/>
              <a:defRPr lang="uk-UA" sz="1600"/>
            </a:lvl1pPr>
          </a:lstStyle>
          <a:p>
            <a:pPr rtl="0"/>
            <a:r>
              <a:rPr lang="uk-UA" noProof="0" smtClean="0"/>
              <a:t>Клацніть піктограму, щоб додати зображення</a:t>
            </a:r>
            <a:endParaRPr lang="uk-UA" noProof="0"/>
          </a:p>
        </p:txBody>
      </p:sp>
      <p:sp>
        <p:nvSpPr>
          <p:cNvPr id="8" name="Місце для зображення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algn="ctr">
              <a:buNone/>
              <a:defRPr lang="uk-UA" sz="1600"/>
            </a:lvl1pPr>
          </a:lstStyle>
          <a:p>
            <a:pPr rtl="0"/>
            <a:r>
              <a:rPr lang="uk-UA" noProof="0" smtClean="0"/>
              <a:t>Клацніть піктограму, щоб додати зображення</a:t>
            </a:r>
            <a:endParaRPr lang="uk-UA" noProof="0"/>
          </a:p>
        </p:txBody>
      </p:sp>
      <p:pic>
        <p:nvPicPr>
          <p:cNvPr id="12" name="Місце для зображення 19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я назва вмісту шаблону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lang="uk-UA" sz="4000" b="1">
                <a:solidFill>
                  <a:schemeClr val="accent5"/>
                </a:solidFill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2" name="Місце для тексту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lang="uk-UA"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lang="uk-UA"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uk-UA" noProof="0"/>
              <a:t>Введіть підзаголовок тут</a:t>
            </a:r>
          </a:p>
          <a:p>
            <a:pPr lvl="1" rtl="0"/>
            <a:r>
              <a:rPr lang="uk-UA" noProof="0"/>
              <a:t>Введіть вміст тут</a:t>
            </a:r>
          </a:p>
        </p:txBody>
      </p:sp>
      <p:pic>
        <p:nvPicPr>
          <p:cNvPr id="5" name="Місце для зображення 15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6="http://schemas.microsoft.com/office/drawing/2014/main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пита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uk-UA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uk-UA" noProof="0"/>
              <a:t>Введіть назву тут</a:t>
            </a:r>
          </a:p>
        </p:txBody>
      </p:sp>
      <p:sp>
        <p:nvSpPr>
          <p:cNvPr id="14" name="Місце для тексту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uk-UA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uk-UA" noProof="0"/>
              <a:t>Введіть вміст тут</a:t>
            </a:r>
          </a:p>
        </p:txBody>
      </p:sp>
      <p:pic>
        <p:nvPicPr>
          <p:cNvPr id="6" name="Місце для зображення 17" descr="Яскравий і кольоровий геометричний шаблон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uk-UA"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uk-UA"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1119-20#Text" TargetMode="External"/><Relationship Id="rId2" Type="http://schemas.openxmlformats.org/officeDocument/2006/relationships/hyperlink" Target="https://imzo.gov.ua/pidruchniki/pereliki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td.rada.gov.ua/billInfo/Bills/pubFile/1375474" TargetMode="External"/><Relationship Id="rId2" Type="http://schemas.openxmlformats.org/officeDocument/2006/relationships/hyperlink" Target="https://zakon.rada.gov.ua/laws/show/711-2022-%D0%BF#Text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storage/app/media/zagalna%20serednya/metodichni%20recomendazii/2022/08/20/02/Instruktazh-metod.rekom.shchodo.orhaniz.osv.protsesu.2022-2023.navchalnomu.rotsi.20.08.202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hoollife.org.ua/metodychni-rekomendatsiyi-shhodo-vykladannya-ukrayinskoyi-movy-ukrayinskoyi-literatury-zarubizhnoyi-literatury-u-2022-2023-navchalnomu-rotsi/" TargetMode="External"/><Relationship Id="rId13" Type="http://schemas.openxmlformats.org/officeDocument/2006/relationships/hyperlink" Target="https://www.schoollife.org.ua/metodychni-rekomendatsiyi-shhodo-vykladannya-predmetiv-sotsialno-i-zdorov-yazberezhuvalnoyi-osvitnoyi-galuzi-u-2022-2023-navchalnomu-rotsi/" TargetMode="External"/><Relationship Id="rId18" Type="http://schemas.openxmlformats.org/officeDocument/2006/relationships/hyperlink" Target="https://www.schoollife.org.ua/metodychni-rekomendatsiyi-shhodo-vykladannya-predmeta-zahyst-ukrayiny-u-2022-2023-navchalnomu-rotsi/" TargetMode="External"/><Relationship Id="rId3" Type="http://schemas.openxmlformats.org/officeDocument/2006/relationships/hyperlink" Target="https://www.schoollife.org.ua/metodychni-rekomendatsiyi-shhodo-organizatsiya-osvitnogo-protsesu-u-2022-2023-navchalnomu-rotsi/" TargetMode="External"/><Relationship Id="rId21" Type="http://schemas.openxmlformats.org/officeDocument/2006/relationships/hyperlink" Target="https://www.schoollife.org.ua/metodychni-rekomendatsiyi-shhodo-vykladannya-fizychnoyi-kultury-u-2022-2023-navchalnomu-rotsi/" TargetMode="External"/><Relationship Id="rId7" Type="http://schemas.openxmlformats.org/officeDocument/2006/relationships/hyperlink" Target="https://www.schoollife.org.ua/metodychni-rekomendatsiyi-pro-vykladannya-u-pochatkovij-shkoli-u-2022-2023-navchalnomu-rotsi/" TargetMode="External"/><Relationship Id="rId12" Type="http://schemas.openxmlformats.org/officeDocument/2006/relationships/hyperlink" Target="https://www.schoollife.org.ua/metodychni-rekomendatsiyi-shhodo-vykladannya-predmetiv-pryrodnychoyi-osvitnoyi-galuzi-u-2022-2023-navchalnomu-rotsi/" TargetMode="External"/><Relationship Id="rId17" Type="http://schemas.openxmlformats.org/officeDocument/2006/relationships/hyperlink" Target="https://www.schoollife.org.ua/metodychni-rekomendatsiyi-shhodo-vykladannya-osvitnoyi-galuzi-mystetstvo-u-2022-2023-navchalnomu-rotsi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hoollife.org.ua/metodychni-rekomendatsiyi-shhodo-vykladannya-trudovogo-navchannya-tehnologiyi-u-2022-2023-navchalnomu-rotsi/" TargetMode="External"/><Relationship Id="rId20" Type="http://schemas.openxmlformats.org/officeDocument/2006/relationships/hyperlink" Target="https://www.schoollife.org.ua/metodychni-rekomendatsiyi-shhodo-vykladannya-predmetiv-ekonomika-pidpryyemnytstvo-ta-finansova-gramotnist-u-2022-2023-navchalnomu-rot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hoollife.org.ua/psyholohichni-aspekty-organizatsiyi-osvitnogo-protsesu-v-umovah-voyennogo-pislyavoyennogo-stanu/" TargetMode="External"/><Relationship Id="rId11" Type="http://schemas.openxmlformats.org/officeDocument/2006/relationships/hyperlink" Target="https://www.schoollife.org.ua/metodychni-rekomendatsiyi-shhodo-vykladannya-matematyky-u-2022-2023-navchalnomu-rotsi/" TargetMode="External"/><Relationship Id="rId5" Type="http://schemas.openxmlformats.org/officeDocument/2006/relationships/hyperlink" Target="https://www.schoollife.org.ua/vprovadzhennya-derzhavnogo-standartu-bazovoyi-serednoyi-osvity-v-5-klasah-otsinyuvannya-rezultativ-navchannya/" TargetMode="External"/><Relationship Id="rId15" Type="http://schemas.openxmlformats.org/officeDocument/2006/relationships/hyperlink" Target="https://www.schoollife.org.ua/metodychni-rekomendatsiyi-shhodo-vykladannya-informatyky-u-2022-2023-navchalnomu-rotsi/" TargetMode="External"/><Relationship Id="rId10" Type="http://schemas.openxmlformats.org/officeDocument/2006/relationships/hyperlink" Target="https://www.schoollife.org.ua/metodychni-rekomendatsiyi-shhodo-vykladannya-anglijskoyi-frantsuzkoyi-ta-nimetskoyi-movy-u-2022-2023-navchalnomu-rotsi/" TargetMode="External"/><Relationship Id="rId19" Type="http://schemas.openxmlformats.org/officeDocument/2006/relationships/hyperlink" Target="https://www.schoollife.org.ua/metodychni-rekomendatsiyi-shhodo-vykladannya-geografiyi-u-2022-2023-navchalnomu-rotsi/" TargetMode="External"/><Relationship Id="rId4" Type="http://schemas.openxmlformats.org/officeDocument/2006/relationships/hyperlink" Target="https://www.schoollife.org.ua/struktura-2022-2023-navchalnogo-roku-formy-organizatsiyi-osvitnogo-protsesu-napovnyuvanist-klasiv-podil-klasiv-na-grupy/" TargetMode="External"/><Relationship Id="rId9" Type="http://schemas.openxmlformats.org/officeDocument/2006/relationships/hyperlink" Target="https://www.schoollife.org.ua/metodychni-rekomendatsiyi-shhodo-vykladannya-movy-ta-literatury-korinnyh-narodiv-natsionalnyh-menshyn-u-2022-2023-navchalnomu-rotsi/" TargetMode="External"/><Relationship Id="rId14" Type="http://schemas.openxmlformats.org/officeDocument/2006/relationships/hyperlink" Target="https://www.schoollife.org.ua/metodychni-rekomendatsiyi-shhodo-vykladannya-istoriyi-osnov-pravoznavstva-gromadyanskoyi-osvity-ta-kursiv-duhovno-moralnogo-spryamuvannya-u-2022-2023-navchalnomu-rotsi/" TargetMode="External"/><Relationship Id="rId22" Type="http://schemas.openxmlformats.org/officeDocument/2006/relationships/hyperlink" Target="https://www.schoollife.org.ua/normatyvno-pravovi-dokumenty-shhodo-organizovanogo-pochatku-novogo-2022-2023-navchalnogo-rok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zakon.rada.gov.ua/laws/show/z0941-20#n22" TargetMode="External"/><Relationship Id="rId3" Type="http://schemas.openxmlformats.org/officeDocument/2006/relationships/hyperlink" Target="https://zakon.rada.gov.ua/laws/show/z0229-02#Text" TargetMode="External"/><Relationship Id="rId7" Type="http://schemas.openxmlformats.org/officeDocument/2006/relationships/hyperlink" Target="https://zakon.rada.gov.ua/laws/show/z0184-16#Text" TargetMode="External"/><Relationship Id="rId2" Type="http://schemas.openxmlformats.org/officeDocument/2006/relationships/hyperlink" Target="https://zakon.rada.gov.ua/rada/show/v0274729-22#Tex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zakon.rada.gov.ua/laws/show/z0528-21#n19" TargetMode="External"/><Relationship Id="rId5" Type="http://schemas.openxmlformats.org/officeDocument/2006/relationships/hyperlink" Target="https://zakon.rada.gov.ua/laws/show/z0529-21#Text" TargetMode="External"/><Relationship Id="rId10" Type="http://schemas.openxmlformats.org/officeDocument/2006/relationships/hyperlink" Target="https://zakon.rada.gov.ua/laws/show/z0924-15#Text%3A~%3Atext%3D%D0%9F%D0%9E%D0%A0%D0%AF%D0%94%D0%9E%D0%9A%0A%D0%BF%D0%B5%D1%80%D0%B5%D0%B2%D0%B5%D0%B4%D0%B5%D0%BD%D0%BD%D1%8F%20%D1%83%D1%87%D0%BD%D1%96%D0%B2%20%D0%B7%D0%B0%D0%BA%D0%BB%D0%B0%D0%B4%D1%83%20%D0%B7%D0%B0%D0%B3%D0%B0%D0%BB%D1%8C%D0%BD%D0" TargetMode="External"/><Relationship Id="rId4" Type="http://schemas.openxmlformats.org/officeDocument/2006/relationships/hyperlink" Target="https://zakon.rada.gov.ua/rada/show/v0780729-14#Text" TargetMode="External"/><Relationship Id="rId9" Type="http://schemas.openxmlformats.org/officeDocument/2006/relationships/hyperlink" Target="https://zakon.rada.gov.ua/laws/show/z0564-1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s9utllKACLuCTXvocSE48deGLd7OaELZ/view" TargetMode="External"/><Relationship Id="rId3" Type="http://schemas.openxmlformats.org/officeDocument/2006/relationships/hyperlink" Target="https://drive.google.com/file/d/1e_j16VaTbj28dW4C3ykyfeRkGbpJehRs/view" TargetMode="External"/><Relationship Id="rId7" Type="http://schemas.openxmlformats.org/officeDocument/2006/relationships/hyperlink" Target="https://drive.google.com/file/d/1E_d3znSeUDZDcTePGAQXNv_ufUMd0Dp0/view" TargetMode="External"/><Relationship Id="rId2" Type="http://schemas.openxmlformats.org/officeDocument/2006/relationships/hyperlink" Target="https://mon.gov.ua/ua/npa/pro-nadannya-grifa-rekomendovano-ministerstvom-osviti-i-nauki-ukrayini-modelnim-navchalnim-programam-dlya-zakladiv-zagalnoyi-serednoyi-osvit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rive.google.com/file/d/1ZbICahrsnqzCCMVJD_Uy-sjnD6jAuer-/view" TargetMode="External"/><Relationship Id="rId5" Type="http://schemas.openxmlformats.org/officeDocument/2006/relationships/hyperlink" Target="https://drive.google.com/file/d/1btoprcpAicBAL0qxzpLKR9ZwQonuaK23/view" TargetMode="External"/><Relationship Id="rId4" Type="http://schemas.openxmlformats.org/officeDocument/2006/relationships/hyperlink" Target="https://mon.gov.ua/ua/npa/pro-_vnesennya-zmin-u-dodatok-do-nakazu-ministerstva-osviti-i-nauki-ukrayini-vid-12-lipnya-2021-roku-7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кутник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2012" y="2766219"/>
            <a:ext cx="6455127" cy="1325563"/>
          </a:xfrm>
        </p:spPr>
        <p:txBody>
          <a:bodyPr rtlCol="0" anchor="ctr">
            <a:noAutofit/>
          </a:bodyPr>
          <a:lstStyle>
            <a:defPPr>
              <a:defRPr lang="uk-UA"/>
            </a:defPPr>
          </a:lstStyle>
          <a:p>
            <a:pPr algn="ctr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-методичні рекомендації щодо організації освітнього процесу та викладання навчальних предметів у закладах загальної середньої освіти у 2022/2023 навчальному році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SmartArt 3"/>
          <p:cNvSpPr>
            <a:spLocks noGrp="1"/>
          </p:cNvSpPr>
          <p:nvPr>
            <p:ph type="body" sz="quarter" idx="11"/>
          </p:nvPr>
        </p:nvSpPr>
        <p:spPr>
          <a:xfrm>
            <a:off x="295836" y="143435"/>
            <a:ext cx="11555506" cy="6033247"/>
          </a:xfrm>
        </p:spPr>
        <p:txBody>
          <a:bodyPr/>
          <a:lstStyle/>
          <a:p>
            <a:pPr algn="just"/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Перелік навчальної літератури та навчальних програм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мають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грифи «Рекомендовано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 освіти і науки України», «Схвалено для використання в освітньому процесі» або висновок «Схвалено для використання в загальноосвітніх навчальних закладах» (далі – Перелік), постійно оновлюється і доступний на офіційному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ДНУ «Інститут модернізації змісту освіти».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Порядку надання грифів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навчальній літературі та навчальним програмам (далі – Порядок), затвердженого наказом Міністерства освіти і науки України 20 липня 2020 р. № 931, зареєстрованим в Міністерстві юстиції України 11 жовтня 2020 р. за № 1119/35402, зі змінами, внесеними згідно з наказом Міністерства освіти і науки від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р. № 1203, гриф «Рекомендовано Міністерством освіти і науки України» надається модельним навчальним програмам. Навчальним програмам, розробленим не на основі модельних навчальних програм, навчальним програмам з позашкільної освіти надається гриф «Схвалено для використання в освітньому процесі». Навчальні програми, розроблені на основі модельних навчальних програм, згідно із Законом України «Про повну загальну середню освіту» (пункт 8 частини першої статті 1), затверджується педагогічною радою закладу освіти.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реалізації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варіативної складової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планів на підставі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педагогічної ради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 освіти може використовувати в освітньому процесі навчальні програми факультативів та курсів за вибором, які раніше мали відповідний гриф МОН і були включені до Переліків навчальної літератури та навчальних програм у попередні роки.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821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1"/>
          </p:nvPr>
        </p:nvSpPr>
        <p:spPr>
          <a:xfrm>
            <a:off x="188260" y="1039908"/>
            <a:ext cx="11770658" cy="4894728"/>
          </a:xfrm>
        </p:spPr>
        <p:txBody>
          <a:bodyPr/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постанови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Кабінету Міністрів України від 24 червня 2022 року № 711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початок навчального року під час дії правового режиму воєнного стану в Україні», освітній процес у 2022/2023 навчальному році розпочнеться в День знань 1 вересня і триватиме до 30 червня 2023 року.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Закону України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внесення змін до деяких законів України в сфері освіти щодо врегулювання окремих питань освітньої діяльності в умовах воєнного стану»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період тривалості воєнного стану призупиняється дія положення  частини третьої статті 10 Закону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«Про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повну загальну середню освіту» в частині тривалості освітнього процесу в закладах загальної середньої освіти не менше 175 навчальних днів.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 навчальний рік може тривати більше або менше 175 днів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та структура навчального року визначається закладом освіти з урахуванням навчального часу на проведення державної підсумкової атестації, навчальної практики, додаткових консультацій для усунення прогалин у навчанні, навчально-польових занять/зборів 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навчально-тренувальних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занять предмета «Захист України», інших форм організації освітнього процесу, визначених освітньою програмою закладу освіти.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Педагогічною радою закладу освіти визначаються також тривалість навчального тижня (п’ять чи шість днів), дня, занять і відпочинку.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закладах освіти щоденно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9 годині 00 хвилин має проводитись загальнонаціональна хвилина мовчання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співвітчизниками, загиблими внаслідок збройної агресії російської федерації проти України (стаття 2 Указу Президента України № 143 від 16 березня 2022 року «Про загальнонаціональну хвилину мовчання за загиблими внаслідок збройної агресії Російської Федерації проти України», лист Міністерства освіти і Науки України від 16.03.2022 №1/3472-22).</a:t>
            </a:r>
          </a:p>
          <a:p>
            <a:endParaRPr lang="uk-UA" dirty="0"/>
          </a:p>
        </p:txBody>
      </p:sp>
      <p:sp>
        <p:nvSpPr>
          <p:cNvPr id="6" name="Місце для SmartArt 3"/>
          <p:cNvSpPr>
            <a:spLocks noGrp="1"/>
          </p:cNvSpPr>
          <p:nvPr>
            <p:ph type="title"/>
          </p:nvPr>
        </p:nvSpPr>
        <p:spPr>
          <a:xfrm>
            <a:off x="762000" y="340659"/>
            <a:ext cx="10591800" cy="699247"/>
          </a:xfrm>
        </p:spPr>
        <p:txBody>
          <a:bodyPr/>
          <a:lstStyle/>
          <a:p>
            <a:pPr algn="ctr"/>
            <a:r>
              <a:rPr lang="uk-UA" i="1" dirty="0"/>
              <a:t>Структура навчального року</a:t>
            </a:r>
            <a:br>
              <a:rPr lang="uk-UA" i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035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i="1" dirty="0"/>
              <a:t>Структура навчального року</a:t>
            </a:r>
            <a:br>
              <a:rPr lang="uk-UA" i="1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762000" y="1432562"/>
            <a:ext cx="10667999" cy="4079964"/>
          </a:xfrm>
        </p:spPr>
        <p:txBody>
          <a:bodyPr/>
          <a:lstStyle/>
          <a:p>
            <a:r>
              <a:rPr lang="uk-UA" sz="3200" b="1" dirty="0" smtClean="0"/>
              <a:t>І семестр            з 01 вересня до 23 грудня 2022 року</a:t>
            </a:r>
          </a:p>
          <a:p>
            <a:r>
              <a:rPr lang="uk-UA" sz="3200" b="1" dirty="0" smtClean="0"/>
              <a:t>ІІ семестр           з 09 січня до 26 травня 2023 року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Канікули:</a:t>
            </a:r>
            <a:r>
              <a:rPr lang="uk-UA" sz="3200" b="1" dirty="0" smtClean="0"/>
              <a:t> </a:t>
            </a:r>
          </a:p>
          <a:p>
            <a:r>
              <a:rPr lang="uk-UA" sz="3200" b="1" dirty="0" smtClean="0"/>
              <a:t>Осінні –   з 24 по 30 жовтня 2022 року</a:t>
            </a:r>
          </a:p>
          <a:p>
            <a:r>
              <a:rPr lang="uk-UA" sz="3200" b="1" dirty="0" smtClean="0"/>
              <a:t>Зимові – з 26 рудня 2022 року до 08 січня 2023 року</a:t>
            </a:r>
          </a:p>
          <a:p>
            <a:r>
              <a:rPr lang="uk-UA" sz="3200" b="1" dirty="0" smtClean="0"/>
              <a:t>Весняні – з 20 до 26 березня 2023 року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1548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39634" y="1005840"/>
            <a:ext cx="11469189" cy="5146766"/>
          </a:xfrm>
        </p:spPr>
        <p:txBody>
          <a:bodyPr/>
          <a:lstStyle/>
          <a:p>
            <a:pPr algn="just"/>
            <a:r>
              <a:rPr lang="uk-UA" b="1" dirty="0"/>
              <a:t>Освітній процес організовується в безпечному освітньому середовищі</a:t>
            </a:r>
            <a:r>
              <a:rPr lang="uk-UA" dirty="0"/>
              <a:t>. Організація освітнього процесу може </a:t>
            </a:r>
            <a:r>
              <a:rPr lang="uk-UA" dirty="0" err="1"/>
              <a:t>здійснюватись</a:t>
            </a:r>
            <a:r>
              <a:rPr lang="uk-UA" dirty="0"/>
              <a:t> </a:t>
            </a:r>
            <a:r>
              <a:rPr lang="uk-UA" b="1" dirty="0"/>
              <a:t>в очному і дистанційному режимах, або за змішаною формою</a:t>
            </a:r>
            <a:r>
              <a:rPr lang="uk-UA" dirty="0"/>
              <a:t>, що поєднує очний і дистанційний </a:t>
            </a:r>
            <a:r>
              <a:rPr lang="uk-UA" dirty="0" smtClean="0"/>
              <a:t>режими.</a:t>
            </a:r>
            <a:r>
              <a:rPr lang="uk-UA" dirty="0"/>
              <a:t> </a:t>
            </a:r>
            <a:endParaRPr lang="uk-UA" dirty="0" smtClean="0"/>
          </a:p>
          <a:p>
            <a:pPr algn="just"/>
            <a:r>
              <a:rPr lang="uk-UA" dirty="0" smtClean="0"/>
              <a:t>Форма </a:t>
            </a:r>
            <a:r>
              <a:rPr lang="uk-UA" dirty="0"/>
              <a:t>організації освітнього процесу </a:t>
            </a:r>
            <a:r>
              <a:rPr lang="uk-UA" b="1" dirty="0"/>
              <a:t>може змінюватися впродовж навчального року </a:t>
            </a:r>
            <a:r>
              <a:rPr lang="uk-UA" dirty="0"/>
              <a:t>в залежності від </a:t>
            </a:r>
            <a:r>
              <a:rPr lang="uk-UA" dirty="0" err="1"/>
              <a:t>безпекової</a:t>
            </a:r>
            <a:r>
              <a:rPr lang="uk-UA" dirty="0"/>
              <a:t> ситуації у населеному пункті.</a:t>
            </a:r>
          </a:p>
          <a:p>
            <a:pPr algn="just"/>
            <a:r>
              <a:rPr lang="uk-UA" b="1" dirty="0"/>
              <a:t>Запровадження та організація освітнього процесу в певному режимі</a:t>
            </a:r>
            <a:r>
              <a:rPr lang="uk-UA" dirty="0"/>
              <a:t>, у тому числі у разі включення сигналу «Повітряна тривога» або інших сигналів оповіщення, здійснюється </a:t>
            </a:r>
            <a:r>
              <a:rPr lang="uk-UA" b="1" dirty="0"/>
              <a:t>відповідно до листа МОН від 30.06.2022 № 1/7322- 22 «Про організацію 2022/2023 навчального року».</a:t>
            </a:r>
          </a:p>
          <a:p>
            <a:pPr algn="just"/>
            <a:r>
              <a:rPr lang="uk-UA" b="1" dirty="0"/>
              <a:t>Організація освітнього процесу не повинна призводити до перевантаження учнів </a:t>
            </a:r>
            <a:r>
              <a:rPr lang="uk-UA" dirty="0"/>
              <a:t>та має забезпечувати безпечні, нешкідливі та здорові умови здобуття освіти. Розклад навчальних занять, розподіл навчального навантаження протягом тижня, тривалість навчальних занять і перерв між ними здійснюється </a:t>
            </a:r>
            <a:r>
              <a:rPr lang="uk-UA" b="1" dirty="0"/>
              <a:t>відповідно до вимог Санітарного регламенту</a:t>
            </a:r>
            <a:r>
              <a:rPr lang="uk-UA" dirty="0"/>
              <a:t> для закладів загальної середньої освіти (затверджений наказом МОЗ України 25 вересня 2020 р. № 2205, зареєстрований в Міністерстві юстиції України 10 листопада 2020 р. за № 1111/35394). Тривалість виконання завдань для самопідготовки учнів у </a:t>
            </a:r>
            <a:r>
              <a:rPr lang="uk-UA" dirty="0" err="1"/>
              <a:t>позанавчальний</a:t>
            </a:r>
            <a:r>
              <a:rPr lang="uk-UA" dirty="0"/>
              <a:t> час </a:t>
            </a:r>
            <a:r>
              <a:rPr lang="uk-UA" b="1" dirty="0"/>
              <a:t>не рекомендується більше 1 години у 3 – 5 класах, 1,5 години у 6 – 9 класах, 2 години – у 10-11(12) класах. </a:t>
            </a:r>
            <a:r>
              <a:rPr lang="uk-UA" dirty="0"/>
              <a:t>Учням 1-2 класів не рекомендуються обов’язкові завдання для самопідготовки у </a:t>
            </a:r>
            <a:r>
              <a:rPr lang="uk-UA" dirty="0" err="1"/>
              <a:t>позанавчальний</a:t>
            </a:r>
            <a:r>
              <a:rPr lang="uk-UA" dirty="0"/>
              <a:t> час</a:t>
            </a:r>
            <a:endParaRPr lang="uk-UA" dirty="0"/>
          </a:p>
        </p:txBody>
      </p:sp>
      <p:sp>
        <p:nvSpPr>
          <p:cNvPr id="6" name="Рисунок SmartArt 3"/>
          <p:cNvSpPr>
            <a:spLocks noGrp="1"/>
          </p:cNvSpPr>
          <p:nvPr>
            <p:ph type="title"/>
          </p:nvPr>
        </p:nvSpPr>
        <p:spPr>
          <a:xfrm>
            <a:off x="762000" y="418012"/>
            <a:ext cx="10591800" cy="718458"/>
          </a:xfrm>
        </p:spPr>
        <p:txBody>
          <a:bodyPr/>
          <a:lstStyle/>
          <a:p>
            <a:r>
              <a:rPr lang="uk-UA" dirty="0"/>
              <a:t>Форми організації освітнього процесу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159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48194"/>
            <a:ext cx="10591800" cy="1136469"/>
          </a:xfrm>
        </p:spPr>
        <p:txBody>
          <a:bodyPr/>
          <a:lstStyle/>
          <a:p>
            <a:r>
              <a:rPr lang="uk-UA" dirty="0"/>
              <a:t>Наповнюваність класів. Поділ класів на групи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96390" y="1489166"/>
            <a:ext cx="11273244" cy="4441371"/>
          </a:xfrm>
        </p:spPr>
        <p:txBody>
          <a:bodyPr/>
          <a:lstStyle/>
          <a:p>
            <a:pPr algn="just"/>
            <a:r>
              <a:rPr lang="uk-UA" sz="2000" b="1" dirty="0" smtClean="0"/>
              <a:t>Відповідно </a:t>
            </a:r>
            <a:r>
              <a:rPr lang="uk-UA" sz="2000" b="1" dirty="0"/>
              <a:t>до Закону України «Про внесення змін до деяких законів України в сфері освіти щодо врегулювання окремих питань освітньої діяльності в умовах воєнного стану» </a:t>
            </a:r>
            <a:r>
              <a:rPr lang="uk-UA" sz="2000" dirty="0"/>
              <a:t>на період тривалості воєнного стану призупиняється дія положення частини другої статті 12 Закону України «Про повну загальну середню освіту» щодо граничної верхньої межі кількості учнів у класі (наповнюваності класу) державного, комунального закладу освіти, крім здобуття освіти за очною (денною) або вечірньою формою.</a:t>
            </a:r>
          </a:p>
          <a:p>
            <a:pPr algn="just"/>
            <a:r>
              <a:rPr lang="uk-UA" sz="2000" b="1" i="1" dirty="0"/>
              <a:t>Нормативи максимальної наповнюваності класів за денною, вечірньою формами навчання зберігаються. При дистанційному навчанні заклад освіти самостійно приймає рішення щодо максимальної кількості учнів у класі.</a:t>
            </a:r>
            <a:endParaRPr lang="uk-UA" sz="2000" b="1" dirty="0"/>
          </a:p>
          <a:p>
            <a:pPr algn="just"/>
            <a:r>
              <a:rPr lang="uk-UA" sz="2000" dirty="0"/>
              <a:t>Поділ  класів  на групи  при  вивченні  окремих  </a:t>
            </a:r>
            <a:r>
              <a:rPr lang="uk-UA" sz="2000" dirty="0" smtClean="0"/>
              <a:t>предметів у загальноосвітніх</a:t>
            </a:r>
            <a:r>
              <a:rPr lang="uk-UA" sz="2000" dirty="0"/>
              <a:t>  навчальних  закладах  здійснюють  відповідно до </a:t>
            </a:r>
            <a:r>
              <a:rPr lang="uk-UA" sz="2000" b="1" dirty="0"/>
              <a:t>Порядку, затвердженому наказом Міністерства освіти і науки України від 20.02.2002 № 128 (Додаток 2). 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539707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91440"/>
            <a:ext cx="10591800" cy="574766"/>
          </a:xfrm>
        </p:spPr>
        <p:txBody>
          <a:bodyPr/>
          <a:lstStyle/>
          <a:p>
            <a:pPr algn="ctr"/>
            <a:r>
              <a:rPr lang="uk-UA" dirty="0"/>
              <a:t>Освітня діяльність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446" y="666206"/>
            <a:ext cx="11573691" cy="5603965"/>
          </a:xfrm>
        </p:spPr>
        <p:txBody>
          <a:bodyPr/>
          <a:lstStyle/>
          <a:p>
            <a:r>
              <a:rPr lang="uk-UA" b="1" dirty="0"/>
              <a:t>У 2022/2023 навчальному році пріоритетними є такі напрями освітньої діяльності: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/>
              <a:t>продовження   реформи   загальної   середньої   освіти  відповідно  до Концепції «Нова українська школа»;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/>
              <a:t>впровадження  у   5   класах   нового   Державного  стандарту базової середньої освіти (далі – Державний стандарт);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/>
              <a:t>організація освітнього процесу після вимушеного переривання його звичного перебігу, викликаного спочатку тривалими карантинами, потім – військовою агресією </a:t>
            </a:r>
            <a:r>
              <a:rPr lang="uk-UA" dirty="0" err="1"/>
              <a:t>рф</a:t>
            </a:r>
            <a:r>
              <a:rPr lang="uk-UA" dirty="0"/>
              <a:t> на території нашої держави;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/>
              <a:t>посилення національно-патріотичного виховання, формування громадянської позиції; просвіта з питань особистої безпеки;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/>
              <a:t>організація навчальної діяльності здобувачів освіти та способів побудови зворотного зв’язку в умовах очної, дистанційної, змішаної форм навчання;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/>
              <a:t>психологічні аспекти організації освітнього процесу в умовах воєнного/післявоєнного стану.</a:t>
            </a:r>
          </a:p>
          <a:p>
            <a:pPr algn="just"/>
            <a:r>
              <a:rPr lang="uk-UA" b="1" i="1" dirty="0" smtClean="0"/>
              <a:t>Рекомендовано:</a:t>
            </a:r>
            <a:r>
              <a:rPr lang="uk-UA" i="1" dirty="0" smtClean="0"/>
              <a:t> </a:t>
            </a:r>
            <a:r>
              <a:rPr lang="uk-UA" i="1" dirty="0"/>
              <a:t>на початку 2022/2023 навчального року виявити рівень опанування учнями навчального матеріалу, яким вони оволодівали в умовах воєнного часу самостійно або із використанням технологій дистанційного навчання, визначити необхідність організації традиційного повторення вивченого матеріалу за минулий рік, запровадити </a:t>
            </a:r>
            <a:r>
              <a:rPr lang="uk-UA" b="1" i="1" dirty="0"/>
              <a:t>«коригуюче навчання».</a:t>
            </a:r>
            <a:endParaRPr lang="uk-UA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7018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68DF32A-D165-40DA-AAE8-A6E9579E2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301" y="1877854"/>
            <a:ext cx="9141397" cy="1231106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Дякую за увагу!</a:t>
            </a:r>
            <a:endParaRPr lang="uk-U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C3BC92DE-1779-4A44-AED9-0261C2497D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6307" y="3260705"/>
            <a:ext cx="7799387" cy="1534757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/>
              <a:t>Заохочуйте аудиторію ставити запитання.</a:t>
            </a: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671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400" b="0" dirty="0"/>
              <a:t>Міністерство освіти і науки України спільно з Державною науковою установою «Інститут модернізації змісту освіти», Інститутом педагогіки Національної академії педагогічних наук України підготували</a:t>
            </a:r>
            <a:endParaRPr lang="uk-UA" sz="24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1"/>
          </p:nvPr>
        </p:nvSpPr>
        <p:spPr>
          <a:xfrm>
            <a:off x="762000" y="2456328"/>
            <a:ext cx="6477000" cy="2725271"/>
          </a:xfrm>
        </p:spPr>
        <p:txBody>
          <a:bodyPr/>
          <a:lstStyle/>
          <a:p>
            <a:pPr algn="ctr"/>
            <a:r>
              <a:rPr lang="uk-UA" b="0" dirty="0"/>
              <a:t> </a:t>
            </a:r>
            <a:r>
              <a:rPr lang="uk-UA" sz="2800" u="sng" dirty="0" err="1">
                <a:hlinkClick r:id="rId2"/>
              </a:rPr>
              <a:t>Інструктивно</a:t>
            </a:r>
            <a:r>
              <a:rPr lang="uk-UA" sz="2800" u="sng" dirty="0">
                <a:hlinkClick r:id="rId2"/>
              </a:rPr>
              <a:t>-методичні рекомендації щодо організації освітнього процесу і викладання навчальних предметів у закладах загальної середньої освіти у 2022/2023 навчальному році</a:t>
            </a:r>
            <a:r>
              <a:rPr lang="uk-UA" sz="2800" u="sng" dirty="0" smtClean="0">
                <a:hlinkClick r:id="rId2"/>
              </a:rPr>
              <a:t>.</a:t>
            </a:r>
            <a:r>
              <a:rPr lang="uk-UA" sz="2800" u="sng" dirty="0" smtClean="0"/>
              <a:t> </a:t>
            </a:r>
          </a:p>
          <a:p>
            <a:pPr algn="ctr"/>
            <a:r>
              <a:rPr lang="uk-UA" sz="2800" b="0" u="sng" dirty="0" smtClean="0"/>
              <a:t>(наказ МОН України №1/9530-22)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82917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6="http://schemas.microsoft.com/office/drawing/2014/main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7576"/>
            <a:ext cx="6477000" cy="618565"/>
          </a:xfrm>
        </p:spPr>
        <p:txBody>
          <a:bodyPr rtlCol="0"/>
          <a:lstStyle>
            <a:defPPr>
              <a:defRPr lang="uk-UA"/>
            </a:defPPr>
          </a:lstStyle>
          <a:p>
            <a:pPr algn="ctr" rtl="0"/>
            <a:r>
              <a:rPr lang="uk-UA" dirty="0" smtClean="0"/>
              <a:t>Зміст </a:t>
            </a:r>
            <a:endParaRPr lang="uk-UA" dirty="0"/>
          </a:p>
        </p:txBody>
      </p:sp>
      <p:sp>
        <p:nvSpPr>
          <p:cNvPr id="2" name="Місце для тексту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012" y="618565"/>
            <a:ext cx="7171764" cy="6078070"/>
          </a:xfrm>
        </p:spPr>
        <p:txBody>
          <a:bodyPr rtlCol="0"/>
          <a:lstStyle>
            <a:defPPr>
              <a:defRPr lang="uk-UA"/>
            </a:defPPr>
          </a:lstStyle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Методичні рекомендації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щодо організації освітнього процесу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Структура 2022/2023 навчального року. Форми організації освітнього процесу. Наповнюваність класів. Поділ класів на групи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Впровадження  державного  стандарту  базової  середньої  освіти в 5 класах. Оцінювання результатів навчання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Психологічні аспекти</a:t>
            </a:r>
            <a:r>
              <a:rPr lang="uk-UA" sz="900" b="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 організації освітнього процесу в умовах воєнного/післявоєнного стану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Методичні рекомендації про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у початковій школі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Методичні рекомендації щодо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української мови, української літератури, зарубіжної літератури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Методичні рекомендації щодо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мови та літератури корінних народів, національних меншин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Методичні рекомендації щодо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англійської, французької та німецької мови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Методичні рекомендації щодо викладання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 математики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Методичні рекомендації щодо викладання предметів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природничої освітньої галузі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Методичні рекомендації щодо викладання предметів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соціально і </a:t>
            </a:r>
            <a:r>
              <a:rPr lang="uk-UA" sz="9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здоров’язбережувальної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 освітньої галузі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Методичні рекомендації щодо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історії, основ правознавства, громадянської освіти та курсів духовно-морального спрямування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Методичні рекомендації щодо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інформатики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Методичні рекомендації щодо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трудового навчання (технології)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Методичні рекомендації щодо викладання освітньої галузі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«Мистецтво»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Методичні рекомендації щодо викладання предмета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 «Захист України»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Методичні рекомендації щодо викладання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географії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Методичні рекомендації щодо викладання предметів 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«Економіка. Підприємництво та фінансова грамотність»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Методичні рекомендації щодо викладання</a:t>
            </a:r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 фізичної культури</a:t>
            </a:r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 у 2022/2023 навчальному році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Нормативно-правові документи щодо організованого початку нового 2022/2023 навчального року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endParaRPr lang="uk-UA" sz="900" dirty="0"/>
          </a:p>
        </p:txBody>
      </p:sp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736" y="614902"/>
            <a:ext cx="9141397" cy="615553"/>
          </a:xfrm>
        </p:spPr>
        <p:txBody>
          <a:bodyPr rtlCol="0"/>
          <a:lstStyle>
            <a:defPPr>
              <a:defRPr lang="uk-UA"/>
            </a:defPPr>
          </a:lstStyle>
          <a:p>
            <a:pPr rtl="0"/>
            <a:r>
              <a:rPr lang="uk-UA" dirty="0" smtClean="0"/>
              <a:t>Вступна частина</a:t>
            </a:r>
            <a:endParaRPr lang="uk-UA" dirty="0"/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8918" y="1434353"/>
            <a:ext cx="11214847" cy="5082988"/>
          </a:xfrm>
        </p:spPr>
        <p:txBody>
          <a:bodyPr rtlCol="0"/>
          <a:lstStyle>
            <a:defPPr>
              <a:defRPr lang="uk-UA"/>
            </a:defPPr>
          </a:lstStyle>
          <a:p>
            <a:pPr fontAlgn="base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вступній частині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методичних рекомендацій розглядаються питання: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освітнього процесу у закладах загальної середньої освіти,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2022/2023 навчального року,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організації освітнього процесу,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наповнюваності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класів, поділу класів на групи,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результатів навчання здобувачів освіти.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 щодо викладання навчальних предметів у 2022/2023 навчальному році та психологічні аспекти організації освітнього процесу в умовах воєнного/післявоєнного стану наведені у Додатках 1 – 16. </a:t>
            </a:r>
          </a:p>
          <a:p>
            <a:pPr rtl="0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301" y="1"/>
            <a:ext cx="9141397" cy="654423"/>
          </a:xfrm>
        </p:spPr>
        <p:txBody>
          <a:bodyPr/>
          <a:lstStyle/>
          <a:p>
            <a:r>
              <a:rPr lang="uk-UA" dirty="0"/>
              <a:t>Організація освітнього процесу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2"/>
          </p:nvPr>
        </p:nvSpPr>
        <p:spPr>
          <a:xfrm>
            <a:off x="681318" y="591671"/>
            <a:ext cx="11187953" cy="6167717"/>
          </a:xfrm>
        </p:spPr>
        <p:txBody>
          <a:bodyPr/>
          <a:lstStyle/>
          <a:p>
            <a:pPr lvl="0" algn="just"/>
            <a:r>
              <a:rPr lang="uk-UA" b="1" dirty="0"/>
              <a:t>Нормативне забезпечення</a:t>
            </a:r>
            <a:r>
              <a:rPr lang="uk-UA" dirty="0"/>
              <a:t>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освітнього процесу в закладах загальної̈ середньої освіти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 році здійснюватиметься відповідно до:</a:t>
            </a:r>
          </a:p>
          <a:p>
            <a:pPr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1.Законів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освіту», «Про повну загальну середню освіту»,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деяких законів України в сфері освіти щодо врегулювання окремих питань освітньої діяльності в умовах воєнного стану» (№7325 від 28.04.2022), «Про забезпечення функціонування української мови як державної» та інших;</a:t>
            </a:r>
          </a:p>
          <a:p>
            <a:pPr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2.Указу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України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16 березня 2022 року № 143 «Про загальнонаціональну хвилину мовчання за загиблими внаслідок збройної агресії Російської Федерації проти України»;</a:t>
            </a:r>
          </a:p>
          <a:p>
            <a:pPr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постанови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 Міністрів України від 24 червня 2022 року №711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початок навчального року під час дії правового режиму воєнного стану в Україні»;</a:t>
            </a: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розпорядження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 Міністрів України від 14 грудня 2016 р. № 988- р «Про схвалення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 державної політики у сфері реформування загальної середньої освіти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«Нова українська школа»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період до 2029 року»;</a:t>
            </a:r>
          </a:p>
          <a:p>
            <a:pPr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Санітарного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закладів загальної середньої освіти, затвердженого наказом Міністерства охорони здоров'я України від 25.09.2020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№2205, зареєстрованого в Міністерстві юстиції України 10 листопада 2020 р. за №1111/35394;</a:t>
            </a:r>
          </a:p>
          <a:p>
            <a:pPr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Державних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повної загальної середньої освіти:</a:t>
            </a:r>
          </a:p>
          <a:p>
            <a:pPr algn="just"/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початкової освіти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 – 4 класах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Державного стандарту початкової освіти (затвердженого Постановою КМУ від 21 лютого 2018 року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87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базової середньої освіти: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5 класах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Державного стандарту базової середньої освіти (затвердженого постановою Кабінету Міністрів України від 30.09.2020 р. № 898); в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9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класах – Державного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стандарту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повної загальної середньої освіти (затвердженого Постановою КМУ від 23 листопада 2011 року №1392);</a:t>
            </a:r>
          </a:p>
          <a:p>
            <a:pPr algn="just"/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профільної середньої освіти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11/12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класах) – Державного стандарту базової та повної загальної середньої освіти (затвердженого Постановою КМУ від 23 листопада 2011 року №1392);</a:t>
            </a:r>
          </a:p>
          <a:p>
            <a:pPr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0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a16="http://schemas.microsoft.com/office/drawing/2014/main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06188"/>
            <a:ext cx="10591800" cy="1048871"/>
          </a:xfrm>
        </p:spPr>
        <p:txBody>
          <a:bodyPr rtlCol="0">
            <a:normAutofit fontScale="90000"/>
          </a:bodyPr>
          <a:lstStyle>
            <a:defPPr>
              <a:defRPr lang="uk-UA"/>
            </a:defPPr>
          </a:lstStyle>
          <a:p>
            <a:pPr algn="just" rtl="0"/>
            <a:r>
              <a:rPr lang="uk-UA" dirty="0" smtClean="0"/>
              <a:t>Типов</a:t>
            </a:r>
            <a:r>
              <a:rPr lang="uk-UA" dirty="0"/>
              <a:t>і</a:t>
            </a:r>
            <a:r>
              <a:rPr lang="uk-UA" dirty="0" smtClean="0"/>
              <a:t> освітні програми </a:t>
            </a:r>
            <a:r>
              <a:rPr lang="uk-UA" dirty="0" smtClean="0"/>
              <a:t>для закладів загальної середньої освіти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317812"/>
            <a:ext cx="11026588" cy="4616823"/>
          </a:xfrm>
        </p:spPr>
        <p:txBody>
          <a:bodyPr vert="horz" lIns="91440" tIns="45720" rIns="91440" bIns="45720" rtlCol="0" anchor="t">
            <a:noAutofit/>
          </a:bodyPr>
          <a:lstStyle>
            <a:defPPr>
              <a:defRPr lang="uk-UA"/>
            </a:defPPr>
          </a:lstStyle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початкової освіти: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Типової освітньої програми для учнів 1-2 класів закладів загальної середньої освіти, розробленої під керівництвом О. Я. Савченко (затвердженої наказом Міністерства освіти і науки України від 12.08.2022 № 743),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Типової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 програми для учнів 3-4 класів закладів загальної середньої освіти, розробленої під керівництвом О. Я. Савченко (затвердженої наказом Міністерства освіти і науки України від 12.08.2022 № 743),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«Інтелект України» (науковий керівник Гавриш І. В.) (лист ДСЯО від 06.08.2020 № 01/01-23/929),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базової середньої освіти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5 класах – Типової освітньої програми для 5 – 9 класів закладів загальної середньої освіти (затвердженої наказом Міністерства освіти і науки України від 19.02. 2021 № 235),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6 – 9 класах – Типової освітньої програми закладів загальної середньої освіти ІІ ступеня (затвердженої наказом Міністерства освіти і науки України від 20.04. 2018 № 405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профільної середньої освіти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Типової освітньої програми закладів загальної середньої освіти ІІІ ступеня (затвердженої наказом Міністерства освіти і науки України від 20.04. 2018 № 408 у редакції наказу Міністерства освіти і науки України від 28.11.2019 № 1493 зі змінами);</a:t>
            </a:r>
          </a:p>
          <a:p>
            <a:pPr rtl="0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153" y="161365"/>
            <a:ext cx="11860306" cy="672353"/>
          </a:xfrm>
        </p:spPr>
        <p:txBody>
          <a:bodyPr/>
          <a:lstStyle/>
          <a:p>
            <a:pPr algn="just"/>
            <a:r>
              <a:rPr lang="uk-UA" sz="3600" dirty="0" smtClean="0"/>
              <a:t>Накази </a:t>
            </a:r>
            <a:r>
              <a:rPr lang="uk-UA" sz="3600" dirty="0" smtClean="0"/>
              <a:t>Міністерства освіти і науки України:</a:t>
            </a:r>
            <a:endParaRPr lang="uk-UA" sz="36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1"/>
          </p:nvPr>
        </p:nvSpPr>
        <p:spPr>
          <a:xfrm>
            <a:off x="277906" y="636494"/>
            <a:ext cx="11698941" cy="6221506"/>
          </a:xfrm>
        </p:spPr>
        <p:txBody>
          <a:bodyPr/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28.03.2022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274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деякі питання здобуття загальної середньої освіти та освітнього процесу в умовах воєнного стану»,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20.02.2002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№ 128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затвердження Нормативів наповнюваності груп дошкільних навчальних закладів (ясел-садків) компенсуючого типу, класів спеціальних загальноосвітніх шкіл (шкіл-інтернатів), груп подовженого дня і виховних груп загальноосвітніх навчальних закладів усіх типів та Порядку поділу класів на групи при вивченні окремих предметів у загальноосвітніх навчальних закладах», зареєстрований в Міністерстві юстиції України 6 березня 2002 р. за № 229/6517 (зі змінами);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02.07. 2014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№ 780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затвердження Типових навчальних планів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Вальдорфських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загальноосвітніх навчальних закладів І-ІІІ ступенів» (</a:t>
            </a:r>
            <a:r>
              <a:rPr lang="uk-U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базової, 5 – 9 класи, і профільної, 10 – 11 класи, середньої освіти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Положення про інституційну та дуальну форми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здобуття повної загальної середньої освіти, затвердженого наказом Міністерства освіти і науки України 23 квітня 2019 року № 536 (у редакції наказу Міністерства освіти і науки України від 10 лютого 2021 року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№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160), зареєстрованим в Міністерстві юстиції України 22 травня 2019 р. за № 547/33518;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Положення про індивідуальну форму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здобуття повної загальної середньої освіти, затвердженого наказом Міністерства освіти і науки України 12.01.2016 № 8 (у редакції наказу Міністерства освіти і науки України від 10 лютого 2021 року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№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160), зареєстрованим в Міністерстві юстиції України 03 лютого 2016 р. за № 184/28314;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Положення про дистанційну форму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здобуття повної загальної середньої освіти, затвердженого наказом Міністерства освіти і науки України від 08.09. 2020 № 1115, зареєстрованим в Міністерстві юстиції України 28 вересня 2020 р. за № 941/35224);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Порядку зарахування, відрахування та переведення учнів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державних та комунальних закладів освіти для здобуття повної загальної середньої освіти, затвердженого наказом Міністерства освіти і науки України 16.04.2018 № 367, зареєстрованим в Міністерстві юстиції України 05 травня 2018 р за № 564/32016;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Порядку переведення учнів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(вихованців) закладу загальної середньої освіти до наступного класу, затвердженого наказом Міністерства освіти і науки України 14.07.2015 № 762 (у редакції наказів Міністерства освіти і науки України № 621 від 08.05.2019, № 268 від 01.03.2021), зареєстрованим в Міністерстві юстиції України 30.07.2015 за № 924/27369;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809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12" y="715964"/>
            <a:ext cx="10950388" cy="646332"/>
          </a:xfrm>
        </p:spPr>
        <p:txBody>
          <a:bodyPr/>
          <a:lstStyle/>
          <a:p>
            <a:r>
              <a:rPr lang="uk-UA" dirty="0" smtClean="0"/>
              <a:t>Листи </a:t>
            </a:r>
            <a:r>
              <a:rPr lang="uk-UA" dirty="0"/>
              <a:t>Міністерства освіти і науки України: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1"/>
          </p:nvPr>
        </p:nvSpPr>
        <p:spPr>
          <a:xfrm>
            <a:off x="762000" y="1432562"/>
            <a:ext cx="10865224" cy="2592591"/>
          </a:xfrm>
        </p:spPr>
        <p:txBody>
          <a:bodyPr/>
          <a:lstStyle/>
          <a:p>
            <a:endParaRPr lang="uk-UA" dirty="0" smtClean="0"/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30.06.2022 № 1/7322-22 «Про організацію 2022/2023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 року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16.03.2022 №1/3472-22 «Про виконання Указу Президента України Володимира ЗЕЛЕНСЬКОГО від 16.03.2022 №143/2022».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264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170330"/>
            <a:ext cx="11031071" cy="959224"/>
          </a:xfrm>
        </p:spPr>
        <p:txBody>
          <a:bodyPr/>
          <a:lstStyle/>
          <a:p>
            <a:pPr algn="just"/>
            <a:r>
              <a:rPr lang="uk-UA" sz="2000" dirty="0"/>
              <a:t>Міністерством освіти і науки України для використання в освітньому процесі в закладах загальної середньої освіти у 2022/2023 навчальному році на </a:t>
            </a:r>
            <a:r>
              <a:rPr lang="uk-UA" sz="2000" i="1" dirty="0"/>
              <a:t>рівні базової, профільної середньої освіти </a:t>
            </a:r>
            <a:r>
              <a:rPr lang="uk-UA" sz="2000" dirty="0"/>
              <a:t>(5 – 11 класи) рекомендовані такі </a:t>
            </a:r>
            <a:r>
              <a:rPr lang="uk-UA" sz="2000" i="1" dirty="0"/>
              <a:t>навчальні програми</a:t>
            </a:r>
            <a:r>
              <a:rPr lang="uk-UA" sz="2400" dirty="0"/>
              <a:t>:</a:t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1"/>
          </p:nvPr>
        </p:nvSpPr>
        <p:spPr>
          <a:xfrm>
            <a:off x="322730" y="1129554"/>
            <a:ext cx="11707906" cy="4751293"/>
          </a:xfrm>
        </p:spPr>
        <p:txBody>
          <a:bodyPr/>
          <a:lstStyle/>
          <a:p>
            <a:pPr lvl="0"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модельні  навчальні  програми,  яким  надано 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гриф «Рекомендовано 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  освіти  і  науки  України»   наказом від 12.07.2021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795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(зі змінами, внесеними у додаток наказами Міністерства освіти і науки України від 10.08. 2021 р.,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№ 898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29.09. 2021 р.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№ 1031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13.12. 2021 р.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№1358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02.02. 2022 р.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№ 96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09.02. 2022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№ 143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11.04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2022 р.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№ 324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(гриф Міністерства станом на 01 серпня 2022 року надано 95 модельним навчальним програмам);</a:t>
            </a:r>
          </a:p>
          <a:p>
            <a:pPr lvl="0"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 </a:t>
            </a:r>
          </a:p>
          <a:p>
            <a:pPr lvl="0"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програми, затверджені наказом Міністерства освіти і науки України від 07.06.2017 № 804 «Про оновлені навчальні програми для учнів 5-9 класів загальноосвітніх навчальних закладів» (зі змінами, внесеними наказом Міністерства освіти і науки України від 03.08.2022 № 698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навчальні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програми, яким надано гриф «Рекомендовано Міністерством освіти і науки України» наказом Міністерства освіти і науки України від 03.08.2022 № 698 «Про надання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грифа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оновленим навчальним програмам»;</a:t>
            </a:r>
          </a:p>
          <a:p>
            <a:pPr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11 класи</a:t>
            </a:r>
          </a:p>
          <a:p>
            <a:pPr lvl="0"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навчальні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програми, затверджені наказом Міністерства освіти і науки України від 23.10.2017 № 1407 «Про надання грифу МОН навчальним програмам для учнів 10 – 11 класів закладів загальної середньої освіти» (зі змінами, внесеними наказом Міністерства освіти і науки України від 03.08.2022 № 698);</a:t>
            </a:r>
          </a:p>
          <a:p>
            <a:pPr lvl="0"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навчальні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програми, яким надано гриф «Рекомендовано Міністерством освіти і науки України» наказом Міністерства освіти і науки України від 03.08.2022 № 698 «Про надання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грифа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оновленим навчальним програмам».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1073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5432318_TF44967531_Win32" id="{7A03458C-D650-4956-B073-30141072C652}" vid="{DEC4CC7C-3839-4274-9F90-4812AB4381E8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509185-7C76-414A-B58D-FA547B6D6E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D97AF3-310A-4DBA-AAE4-E94EC92F74FE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sharepoint/v3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230e9df3-be65-4c73-a93b-d1236ebd677e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8D17C5B-66E3-4784-8825-129A0E305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tf44967531_win32</Template>
  <TotalTime>0</TotalTime>
  <Words>2231</Words>
  <Application>Microsoft Office PowerPoint</Application>
  <PresentationFormat>Широкоэкранный</PresentationFormat>
  <Paragraphs>121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Segoe UI</vt:lpstr>
      <vt:lpstr>Times New Roman</vt:lpstr>
      <vt:lpstr>Тема Office</vt:lpstr>
      <vt:lpstr>Інструктивно-методичні рекомендації щодо організації освітнього процесу та викладання навчальних предметів у закладах загальної середньої освіти у 2022/2023 навчальному році </vt:lpstr>
      <vt:lpstr>Міністерство освіти і науки України спільно з Державною науковою установою «Інститут модернізації змісту освіти», Інститутом педагогіки Національної академії педагогічних наук України підготували</vt:lpstr>
      <vt:lpstr>Зміст </vt:lpstr>
      <vt:lpstr>Вступна частина</vt:lpstr>
      <vt:lpstr>Організація освітнього процесу</vt:lpstr>
      <vt:lpstr>Типові освітні програми для закладів загальної середньої освіти </vt:lpstr>
      <vt:lpstr>Накази Міністерства освіти і науки України:</vt:lpstr>
      <vt:lpstr>Листи Міністерства освіти і науки України:</vt:lpstr>
      <vt:lpstr>Міністерством освіти і науки України для використання в освітньому процесі в закладах загальної середньої освіти у 2022/2023 навчальному році на рівні базової, профільної середньої освіти (5 – 11 класи) рекомендовані такі навчальні програми: </vt:lpstr>
      <vt:lpstr>Презентация PowerPoint</vt:lpstr>
      <vt:lpstr>Структура навчального року </vt:lpstr>
      <vt:lpstr>Структура навчального року </vt:lpstr>
      <vt:lpstr>Форми організації освітнього процесу </vt:lpstr>
      <vt:lpstr>Наповнюваність класів. Поділ класів на групи </vt:lpstr>
      <vt:lpstr>Освітня діяльність</vt:lpstr>
      <vt:lpstr>Дякую за увагу!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2022-08-25T06:23:08Z</dcterms:created>
  <dcterms:modified xsi:type="dcterms:W3CDTF">2022-08-28T12:56:44Z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