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1" r:id="rId5"/>
    <p:sldId id="262" r:id="rId6"/>
    <p:sldId id="263" r:id="rId7"/>
    <p:sldId id="266" r:id="rId8"/>
    <p:sldId id="267" r:id="rId9"/>
    <p:sldId id="258" r:id="rId10"/>
    <p:sldId id="268" r:id="rId11"/>
    <p:sldId id="259" r:id="rId12"/>
    <p:sldId id="260" r:id="rId13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3" d="100"/>
          <a:sy n="93" d="100"/>
        </p:scale>
        <p:origin x="-2154" y="-4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6E598-5CCF-408E-8D4A-DF3054FD3150}" type="datetimeFigureOut">
              <a:rPr lang="uk-UA" smtClean="0"/>
              <a:pPr/>
              <a:t>31.08.2020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4F0C2-D0E9-4617-8F43-9F4A2CD851B7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6E598-5CCF-408E-8D4A-DF3054FD3150}" type="datetimeFigureOut">
              <a:rPr lang="uk-UA" smtClean="0"/>
              <a:pPr/>
              <a:t>31.08.2020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4F0C2-D0E9-4617-8F43-9F4A2CD851B7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6E598-5CCF-408E-8D4A-DF3054FD3150}" type="datetimeFigureOut">
              <a:rPr lang="uk-UA" smtClean="0"/>
              <a:pPr/>
              <a:t>31.08.2020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4F0C2-D0E9-4617-8F43-9F4A2CD851B7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6E598-5CCF-408E-8D4A-DF3054FD3150}" type="datetimeFigureOut">
              <a:rPr lang="uk-UA" smtClean="0"/>
              <a:pPr/>
              <a:t>31.08.2020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4F0C2-D0E9-4617-8F43-9F4A2CD851B7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6E598-5CCF-408E-8D4A-DF3054FD3150}" type="datetimeFigureOut">
              <a:rPr lang="uk-UA" smtClean="0"/>
              <a:pPr/>
              <a:t>31.08.2020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4F0C2-D0E9-4617-8F43-9F4A2CD851B7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6E598-5CCF-408E-8D4A-DF3054FD3150}" type="datetimeFigureOut">
              <a:rPr lang="uk-UA" smtClean="0"/>
              <a:pPr/>
              <a:t>31.08.2020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4F0C2-D0E9-4617-8F43-9F4A2CD851B7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6E598-5CCF-408E-8D4A-DF3054FD3150}" type="datetimeFigureOut">
              <a:rPr lang="uk-UA" smtClean="0"/>
              <a:pPr/>
              <a:t>31.08.2020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4F0C2-D0E9-4617-8F43-9F4A2CD851B7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6E598-5CCF-408E-8D4A-DF3054FD3150}" type="datetimeFigureOut">
              <a:rPr lang="uk-UA" smtClean="0"/>
              <a:pPr/>
              <a:t>31.08.2020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4F0C2-D0E9-4617-8F43-9F4A2CD851B7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6E598-5CCF-408E-8D4A-DF3054FD3150}" type="datetimeFigureOut">
              <a:rPr lang="uk-UA" smtClean="0"/>
              <a:pPr/>
              <a:t>31.08.2020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4F0C2-D0E9-4617-8F43-9F4A2CD851B7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6E598-5CCF-408E-8D4A-DF3054FD3150}" type="datetimeFigureOut">
              <a:rPr lang="uk-UA" smtClean="0"/>
              <a:pPr/>
              <a:t>31.08.2020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4F0C2-D0E9-4617-8F43-9F4A2CD851B7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6E598-5CCF-408E-8D4A-DF3054FD3150}" type="datetimeFigureOut">
              <a:rPr lang="uk-UA" smtClean="0"/>
              <a:pPr/>
              <a:t>31.08.2020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4F0C2-D0E9-4617-8F43-9F4A2CD851B7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56E598-5CCF-408E-8D4A-DF3054FD3150}" type="datetimeFigureOut">
              <a:rPr lang="uk-UA" smtClean="0"/>
              <a:pPr/>
              <a:t>31.08.2020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4F0C2-D0E9-4617-8F43-9F4A2CD851B7}" type="slidenum">
              <a:rPr lang="uk-UA" smtClean="0"/>
              <a:pPr/>
              <a:t>‹№›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hoollife.org.ua/shhodo-organizatsiyi-roboty-zakladiv-zagalnoyi-serednoyi-osvity-u-2020-2021-navchalnomu-rotsi/" TargetMode="External"/><Relationship Id="rId2" Type="http://schemas.openxmlformats.org/officeDocument/2006/relationships/hyperlink" Target="https://www.schoollife.org.ua/shhodo-metodychnyh-rekomendatsij-pro-vykladannya-navchalnyh-predmetiv-u-zakladah-zagalnoyi-serednoyi-osvity-u-2020-2021-navchalnomu-rotsi/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schoollife.org.ua/pro-pereliky-navchalnoyi-literatury-rekomendovanoyi-ministerstvom-osvity-i-nauky-ukrayiny-dlya-vykorystannya-u-zakladah-osvity-u-2020-2021-navchalnomu-rotsi/" TargetMode="External"/><Relationship Id="rId4" Type="http://schemas.openxmlformats.org/officeDocument/2006/relationships/hyperlink" Target="https://www.schoollife.org.ua/tymchasovi-rekomendatsiyi-shhodo-organizatsiyi-ta-protyepidemichnyh-zahodiv-u-zakladah-osvity-v-period-karantynu-v-zv-yazku-z-poshyrennyam-koronavirusnoyi-hvoroby-covid-19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1428759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Нормативно-правове забезпечення освітнього процесу</a:t>
            </a:r>
            <a:endParaRPr lang="uk-UA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928802"/>
            <a:ext cx="6400800" cy="3709998"/>
          </a:xfrm>
        </p:spPr>
        <p:txBody>
          <a:bodyPr>
            <a:noAutofit/>
          </a:bodyPr>
          <a:lstStyle/>
          <a:p>
            <a:r>
              <a:rPr lang="uk-UA" sz="1600" b="1" dirty="0">
                <a:hlinkClick r:id="rId2"/>
              </a:rPr>
              <a:t>Лист Міністерства освіти і науки України від 11 серпня 2020 р. № 1/9-430 «Щодо методичних рекомендацій про викладання навчальних предметів у закладах загальної середньої освіти у 2020/2021 навчальному році»</a:t>
            </a:r>
            <a:endParaRPr lang="uk-UA" sz="1600" dirty="0"/>
          </a:p>
          <a:p>
            <a:r>
              <a:rPr lang="uk-UA" sz="1600" dirty="0" smtClean="0">
                <a:hlinkClick r:id="rId3"/>
              </a:rPr>
              <a:t>Лист </a:t>
            </a:r>
            <a:r>
              <a:rPr lang="uk-UA" sz="1600" dirty="0">
                <a:hlinkClick r:id="rId3"/>
              </a:rPr>
              <a:t>Міністерства освіти і науки України від 05 серпня 2020 р. № 1/9-420 </a:t>
            </a:r>
            <a:r>
              <a:rPr lang="uk-UA" sz="1600" dirty="0" err="1">
                <a:hlinkClick r:id="rId3"/>
              </a:rPr>
              <a:t>“Щодо</a:t>
            </a:r>
            <a:r>
              <a:rPr lang="uk-UA" sz="1600" dirty="0">
                <a:hlinkClick r:id="rId3"/>
              </a:rPr>
              <a:t> організації роботи закладів загальної середньої освіти у 2020/2021 навчальному </a:t>
            </a:r>
            <a:r>
              <a:rPr lang="uk-UA" sz="1600" dirty="0" err="1">
                <a:hlinkClick r:id="rId3"/>
              </a:rPr>
              <a:t>році”</a:t>
            </a:r>
            <a:endParaRPr lang="uk-UA" sz="1600" dirty="0"/>
          </a:p>
          <a:p>
            <a:r>
              <a:rPr lang="uk-UA" sz="1600" dirty="0" smtClean="0">
                <a:hlinkClick r:id="rId4"/>
              </a:rPr>
              <a:t>Постанова </a:t>
            </a:r>
            <a:r>
              <a:rPr lang="uk-UA" sz="1600" dirty="0">
                <a:hlinkClick r:id="rId4"/>
              </a:rPr>
              <a:t>МОЗ № </a:t>
            </a:r>
            <a:r>
              <a:rPr lang="uk-UA" sz="1600" dirty="0" smtClean="0">
                <a:hlinkClick r:id="rId4"/>
              </a:rPr>
              <a:t>№50 </a:t>
            </a:r>
            <a:r>
              <a:rPr lang="uk-UA" sz="1600" dirty="0">
                <a:hlinkClick r:id="rId4"/>
              </a:rPr>
              <a:t>від </a:t>
            </a:r>
            <a:r>
              <a:rPr lang="uk-UA" sz="1600" dirty="0" smtClean="0">
                <a:hlinkClick r:id="rId4"/>
              </a:rPr>
              <a:t>22.08.2020р</a:t>
            </a:r>
            <a:r>
              <a:rPr lang="uk-UA" sz="1600" dirty="0">
                <a:hlinkClick r:id="rId4"/>
              </a:rPr>
              <a:t>. </a:t>
            </a:r>
            <a:r>
              <a:rPr lang="uk-UA" sz="1600" dirty="0" err="1" smtClean="0">
                <a:hlinkClick r:id="rId4"/>
              </a:rPr>
              <a:t>“Про</a:t>
            </a:r>
            <a:r>
              <a:rPr lang="uk-UA" sz="1600" dirty="0" smtClean="0">
                <a:hlinkClick r:id="rId4"/>
              </a:rPr>
              <a:t> затвердження </a:t>
            </a:r>
            <a:r>
              <a:rPr lang="uk-UA" sz="1600" dirty="0">
                <a:hlinkClick r:id="rId4"/>
              </a:rPr>
              <a:t>протиепідемічних заходів у закладах освіти </a:t>
            </a:r>
            <a:r>
              <a:rPr lang="uk-UA" sz="1600" dirty="0" smtClean="0">
                <a:hlinkClick r:id="rId4"/>
              </a:rPr>
              <a:t>на </a:t>
            </a:r>
            <a:r>
              <a:rPr lang="uk-UA" sz="1600" dirty="0">
                <a:hlinkClick r:id="rId4"/>
              </a:rPr>
              <a:t>період карантину в зв’язку з поширенням </a:t>
            </a:r>
            <a:r>
              <a:rPr lang="uk-UA" sz="1600" dirty="0" err="1">
                <a:hlinkClick r:id="rId4"/>
              </a:rPr>
              <a:t>коронавірусної</a:t>
            </a:r>
            <a:r>
              <a:rPr lang="uk-UA" sz="1600" dirty="0">
                <a:hlinkClick r:id="rId4"/>
              </a:rPr>
              <a:t> хвороби (</a:t>
            </a:r>
            <a:r>
              <a:rPr lang="en-US" sz="1600" dirty="0">
                <a:hlinkClick r:id="rId4"/>
              </a:rPr>
              <a:t>COVID-19</a:t>
            </a:r>
            <a:r>
              <a:rPr lang="en-US" sz="1600" dirty="0" smtClean="0">
                <a:hlinkClick r:id="rId4"/>
              </a:rPr>
              <a:t>)”</a:t>
            </a:r>
            <a:endParaRPr lang="uk-UA" sz="1600" dirty="0" smtClean="0"/>
          </a:p>
          <a:p>
            <a:r>
              <a:rPr lang="uk-UA" sz="1600" dirty="0" smtClean="0">
                <a:hlinkClick r:id="rId5"/>
              </a:rPr>
              <a:t>Лист </a:t>
            </a:r>
            <a:r>
              <a:rPr lang="uk-UA" sz="1600" dirty="0">
                <a:hlinkClick r:id="rId5"/>
              </a:rPr>
              <a:t>Міністерства освіти і науки України №1/9-394 від 22.07.2020 </a:t>
            </a:r>
            <a:r>
              <a:rPr lang="uk-UA" sz="1600" dirty="0" err="1">
                <a:hlinkClick r:id="rId5"/>
              </a:rPr>
              <a:t>“Про</a:t>
            </a:r>
            <a:r>
              <a:rPr lang="uk-UA" sz="1600" dirty="0">
                <a:hlinkClick r:id="rId5"/>
              </a:rPr>
              <a:t> переліки навчальної літератури, рекомендованої Міністерством освіти і науки України для використання у закладах освіти у 2020/2021 навчальному </a:t>
            </a:r>
            <a:r>
              <a:rPr lang="uk-UA" sz="1600" dirty="0" err="1">
                <a:hlinkClick r:id="rId5"/>
              </a:rPr>
              <a:t>році”</a:t>
            </a:r>
            <a:endParaRPr lang="uk-UA" sz="1600" dirty="0"/>
          </a:p>
          <a:p>
            <a:endParaRPr lang="uk-UA" sz="9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Ð ÐµÐ·ÑÐ»ÑÑÐ°Ñ Ð¿Ð¾ÑÑÐºÑ Ð·Ð¾Ð±ÑÐ°Ð¶ÐµÐ½Ñ Ð·Ð° Ð·Ð°Ð¿Ð¸ÑÐ¾Ð¼ &quot;Ð´ÑÐºÑÑ Ð·Ð° ÑÐ²Ð°Ð³Ñ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Тимчасовий порядок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Самооцінювання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Освітня програма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latin typeface="TimesNewRomanPSMT"/>
              </a:rPr>
              <a:t>Сформована на </a:t>
            </a:r>
            <a:r>
              <a:rPr lang="ru-RU" dirty="0" err="1" smtClean="0">
                <a:latin typeface="TimesNewRomanPSMT"/>
              </a:rPr>
              <a:t>основі</a:t>
            </a:r>
            <a:r>
              <a:rPr lang="ru-RU" dirty="0" smtClean="0">
                <a:latin typeface="TimesNewRomanPSMT"/>
              </a:rPr>
              <a:t> </a:t>
            </a:r>
            <a:r>
              <a:rPr lang="ru-RU" dirty="0" err="1" smtClean="0">
                <a:latin typeface="TimesNewRomanPSMT"/>
              </a:rPr>
              <a:t>стандартів</a:t>
            </a:r>
            <a:r>
              <a:rPr lang="ru-RU" dirty="0" smtClean="0">
                <a:latin typeface="TimesNewRomanPSMT"/>
              </a:rPr>
              <a:t> </a:t>
            </a:r>
            <a:r>
              <a:rPr lang="ru-RU" dirty="0" err="1" smtClean="0">
                <a:latin typeface="TimesNewRomanPSMT"/>
              </a:rPr>
              <a:t>освіти</a:t>
            </a:r>
            <a:r>
              <a:rPr lang="ru-RU" dirty="0" smtClean="0">
                <a:latin typeface="TimesNewRomanPSMT"/>
              </a:rPr>
              <a:t> та </a:t>
            </a:r>
            <a:r>
              <a:rPr lang="ru-RU" dirty="0" err="1" smtClean="0">
                <a:latin typeface="TimesNewRomanPSMT"/>
              </a:rPr>
              <a:t>Типових</a:t>
            </a:r>
            <a:r>
              <a:rPr lang="ru-RU" dirty="0" smtClean="0">
                <a:latin typeface="TimesNewRomanPSMT"/>
              </a:rPr>
              <a:t> </a:t>
            </a:r>
            <a:r>
              <a:rPr lang="ru-RU" dirty="0" err="1" smtClean="0">
                <a:latin typeface="TimesNewRomanPSMT"/>
              </a:rPr>
              <a:t>освітніх</a:t>
            </a:r>
            <a:r>
              <a:rPr lang="uk-UA" dirty="0" smtClean="0">
                <a:latin typeface="TimesNewRomanPSMT"/>
              </a:rPr>
              <a:t>	програм,</a:t>
            </a:r>
            <a:r>
              <a:rPr lang="uk-UA" dirty="0" smtClean="0">
                <a:solidFill>
                  <a:srgbClr val="333333"/>
                </a:solidFill>
                <a:latin typeface="innerspace"/>
              </a:rPr>
              <a:t> Освітня програма закладу є основним документом, що забезпечує досягнення учнями визначених Державними стандартами результатів навчання.</a:t>
            </a:r>
          </a:p>
          <a:p>
            <a:pPr>
              <a:buNone/>
            </a:pPr>
            <a:endParaRPr lang="uk-UA" dirty="0" smtClean="0">
              <a:solidFill>
                <a:srgbClr val="333333"/>
              </a:solidFill>
              <a:latin typeface="innerspace"/>
            </a:endParaRPr>
          </a:p>
          <a:p>
            <a:pPr>
              <a:buNone/>
            </a:pPr>
            <a:r>
              <a:rPr lang="uk-UA" dirty="0" smtClean="0">
                <a:solidFill>
                  <a:srgbClr val="333333"/>
                </a:solidFill>
                <a:latin typeface="innerspace"/>
              </a:rPr>
              <a:t>Виконання вимог Державних стандартів є </a:t>
            </a:r>
            <a:r>
              <a:rPr lang="uk-UA" dirty="0" err="1" smtClean="0">
                <a:solidFill>
                  <a:srgbClr val="333333"/>
                </a:solidFill>
                <a:latin typeface="innerspace"/>
              </a:rPr>
              <a:t>обовязковим</a:t>
            </a:r>
            <a:r>
              <a:rPr lang="uk-UA" dirty="0" smtClean="0">
                <a:solidFill>
                  <a:srgbClr val="333333"/>
                </a:solidFill>
                <a:latin typeface="innerspace"/>
              </a:rPr>
              <a:t> для всіх закладів.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39752" y="980728"/>
            <a:ext cx="5544616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uk-UA" sz="2400" dirty="0">
                <a:solidFill>
                  <a:srgbClr val="333333"/>
                </a:solidFill>
                <a:latin typeface="innerspace"/>
              </a:rPr>
              <a:t>Освітня програма </a:t>
            </a:r>
            <a:r>
              <a:rPr lang="uk-UA" sz="2400" dirty="0" smtClean="0">
                <a:solidFill>
                  <a:srgbClr val="333333"/>
                </a:solidFill>
                <a:latin typeface="innerspace"/>
              </a:rPr>
              <a:t> містить:</a:t>
            </a:r>
            <a:r>
              <a:rPr lang="uk-UA" sz="2000" dirty="0">
                <a:solidFill>
                  <a:srgbClr val="333333"/>
                </a:solidFill>
                <a:latin typeface="innerspace"/>
              </a:rPr>
              <a:t> 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2000" dirty="0">
                <a:solidFill>
                  <a:srgbClr val="333333"/>
                </a:solidFill>
                <a:latin typeface="innerspace"/>
              </a:rPr>
              <a:t>загальний обсяг навчального навантаження та очікувані результати навчання здобувачів освіти;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2000" dirty="0" smtClean="0">
                <a:solidFill>
                  <a:srgbClr val="333333"/>
                </a:solidFill>
                <a:latin typeface="innerspace"/>
              </a:rPr>
              <a:t>вимоги </a:t>
            </a:r>
            <a:r>
              <a:rPr lang="uk-UA" sz="2000" dirty="0">
                <a:solidFill>
                  <a:srgbClr val="333333"/>
                </a:solidFill>
                <a:latin typeface="innerspace"/>
              </a:rPr>
              <a:t>до осіб, які можуть розпочати навчання за програмою;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2000" dirty="0">
                <a:solidFill>
                  <a:srgbClr val="333333"/>
                </a:solidFill>
                <a:latin typeface="innerspace"/>
              </a:rPr>
              <a:t>перелік, зміст, тривалість і взаємозв’язок освітніх галузей та/або предметів, </a:t>
            </a:r>
            <a:r>
              <a:rPr lang="uk-UA" sz="2000" dirty="0" smtClean="0">
                <a:solidFill>
                  <a:srgbClr val="333333"/>
                </a:solidFill>
                <a:latin typeface="innerspace"/>
              </a:rPr>
              <a:t>дисциплін, </a:t>
            </a:r>
            <a:r>
              <a:rPr lang="uk-UA" sz="2000" dirty="0">
                <a:solidFill>
                  <a:srgbClr val="333333"/>
                </a:solidFill>
                <a:latin typeface="innerspace"/>
              </a:rPr>
              <a:t>логічну послідовність їх вивчення;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2000" dirty="0">
                <a:solidFill>
                  <a:srgbClr val="333333"/>
                </a:solidFill>
                <a:latin typeface="innerspace"/>
              </a:rPr>
              <a:t>форми організації освітнього процесу;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2000" dirty="0">
                <a:solidFill>
                  <a:srgbClr val="333333"/>
                </a:solidFill>
                <a:latin typeface="innerspace"/>
              </a:rPr>
              <a:t>опис та інструменти системи внутрішнього забезпечення якості освіти</a:t>
            </a:r>
            <a:r>
              <a:rPr lang="uk-UA" sz="2000" dirty="0" smtClean="0">
                <a:solidFill>
                  <a:srgbClr val="333333"/>
                </a:solidFill>
                <a:latin typeface="innerspace"/>
              </a:rPr>
              <a:t>;</a:t>
            </a:r>
            <a:endParaRPr lang="uk-UA" sz="2000" dirty="0">
              <a:solidFill>
                <a:srgbClr val="333333"/>
              </a:solidFill>
              <a:latin typeface="innerspace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13457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785795"/>
            <a:ext cx="7886728" cy="1214445"/>
          </a:xfrm>
        </p:spPr>
        <p:txBody>
          <a:bodyPr>
            <a:normAutofit/>
          </a:bodyPr>
          <a:lstStyle/>
          <a:p>
            <a:r>
              <a:rPr lang="uk-UA" sz="2400" dirty="0" smtClean="0"/>
              <a:t>РОЗПОДІЛ ГОДИН ВАРІАТИВНОЇ СКЛАДОВОЇ РОБОЧОГО НАВЧАЛЬНОГО ПЛАНУ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4143380"/>
            <a:ext cx="6272234" cy="1495420"/>
          </a:xfrm>
        </p:spPr>
        <p:txBody>
          <a:bodyPr/>
          <a:lstStyle/>
          <a:p>
            <a:pPr lvl="0"/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3143247"/>
          <a:ext cx="8286806" cy="3349647"/>
        </p:xfrm>
        <a:graphic>
          <a:graphicData uri="http://schemas.openxmlformats.org/drawingml/2006/table">
            <a:tbl>
              <a:tblPr/>
              <a:tblGrid>
                <a:gridCol w="44077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04840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3575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3575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6306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16306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415232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latin typeface="Times New Roman"/>
                          <a:ea typeface="Times New Roman"/>
                          <a:cs typeface="Times New Roman"/>
                        </a:rPr>
                        <a:t>В А Р І А Т И В Н А    С К Л А Д О В А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19844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latin typeface="Times New Roman"/>
                          <a:ea typeface="Times New Roman"/>
                          <a:cs typeface="Times New Roman"/>
                        </a:rPr>
                        <a:t>1 клас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>
                          <a:latin typeface="Times New Roman"/>
                          <a:ea typeface="Times New Roman"/>
                          <a:cs typeface="Times New Roman"/>
                        </a:rPr>
                        <a:t>2 клас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>
                          <a:latin typeface="Times New Roman"/>
                          <a:ea typeface="Times New Roman"/>
                          <a:cs typeface="Times New Roman"/>
                        </a:rPr>
                        <a:t>3 клас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>
                          <a:latin typeface="Times New Roman"/>
                          <a:ea typeface="Times New Roman"/>
                          <a:cs typeface="Times New Roman"/>
                        </a:rPr>
                        <a:t>4 клас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384107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b="1" dirty="0">
                          <a:latin typeface="Times New Roman"/>
                          <a:ea typeface="Times New Roman"/>
                          <a:cs typeface="Times New Roman"/>
                        </a:rPr>
                        <a:t>Додатковий час</a:t>
                      </a: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 на предмети інваріантної складової; факультативи, індивідуальні заняття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20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20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20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20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152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400">
                          <a:latin typeface="Times New Roman"/>
                          <a:ea typeface="Times New Roman"/>
                          <a:cs typeface="Times New Roman"/>
                        </a:rPr>
                        <a:t>Хореографія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152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Християнська етика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310" marR="6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187262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571604" y="2143116"/>
            <a:ext cx="635798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b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ПОЧАТКОВА ШКОЛА     </a:t>
            </a:r>
            <a:r>
              <a:rPr lang="uk-UA" sz="3200" b="1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</a:t>
            </a:r>
            <a:r>
              <a:rPr lang="uk-UA" sz="2800" b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lang="uk-UA" sz="2800" b="1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1- 4 класи</a:t>
            </a:r>
            <a:r>
              <a:rPr lang="uk-UA" sz="2800" b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dirty="0" smtClean="0"/>
              <a:t>РОЗПОДІЛ ГОДИН ВАРІАТИВНОЇ СКЛАДОВОЇ РОБОЧОГО НАВЧАЛЬНОГО ПЛАНУ</a:t>
            </a:r>
            <a:endParaRPr lang="ru-RU" sz="2400" dirty="0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077075540"/>
              </p:ext>
            </p:extLst>
          </p:nvPr>
        </p:nvGraphicFramePr>
        <p:xfrm>
          <a:off x="500034" y="2060848"/>
          <a:ext cx="8247878" cy="3583968"/>
        </p:xfrm>
        <a:graphic>
          <a:graphicData uri="http://schemas.openxmlformats.org/drawingml/2006/table">
            <a:tbl>
              <a:tblPr/>
              <a:tblGrid>
                <a:gridCol w="43849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25795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7558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5725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0013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92869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8976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500066"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latin typeface="Times New Roman"/>
                          <a:ea typeface="Times New Roman"/>
                          <a:cs typeface="Times New Roman"/>
                        </a:rPr>
                        <a:t>В А Р І А Т И В Н А    С К Л А Д О В А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882" marR="63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0702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882" marR="63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latin typeface="Times New Roman"/>
                          <a:ea typeface="Times New Roman"/>
                          <a:cs typeface="Times New Roman"/>
                        </a:rPr>
                        <a:t>5 клас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882" marR="63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>
                          <a:latin typeface="Times New Roman"/>
                          <a:ea typeface="Times New Roman"/>
                          <a:cs typeface="Times New Roman"/>
                        </a:rPr>
                        <a:t>6 клас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882" marR="63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>
                          <a:latin typeface="Times New Roman"/>
                          <a:ea typeface="Times New Roman"/>
                          <a:cs typeface="Times New Roman"/>
                        </a:rPr>
                        <a:t>7 клас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882" marR="63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latin typeface="Times New Roman"/>
                          <a:ea typeface="Times New Roman"/>
                          <a:cs typeface="Times New Roman"/>
                        </a:rPr>
                        <a:t>8 клас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882" marR="63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latin typeface="Times New Roman"/>
                          <a:ea typeface="Times New Roman"/>
                          <a:cs typeface="Times New Roman"/>
                        </a:rPr>
                        <a:t> 9 клас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882" marR="63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11053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800" b="1" dirty="0">
                          <a:latin typeface="Times New Roman"/>
                          <a:ea typeface="Times New Roman"/>
                          <a:cs typeface="Times New Roman"/>
                        </a:rPr>
                        <a:t>Додатковий час</a:t>
                      </a: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 на предмети інваріантної складової; факультативи, індивідуальні заняття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882" marR="63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882" marR="63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882" marR="63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882" marR="63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1,5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882" marR="63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882" marR="63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703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882" marR="63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882" marR="63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882" marR="63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882" marR="63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882" marR="63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i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8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882" marR="63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8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882" marR="63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703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882" marR="63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Історія України (додат.)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882" marR="63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882" marR="63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882" marR="63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882" marR="63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0,5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882" marR="63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882" marR="63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703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882" marR="63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Етика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882" marR="63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882" marR="63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882" marR="63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882" marR="63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882" marR="63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882" marR="63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703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882" marR="63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i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Правознавство</a:t>
                      </a:r>
                      <a:endParaRPr lang="ru-RU" sz="18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882" marR="63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882" marR="63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882" marR="63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882" marR="63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882" marR="63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882" marR="63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703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882" marR="63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Історія українського козацтва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882" marR="63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882" marR="63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882" marR="63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882" marR="63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882" marR="63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882" marR="63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407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882" marR="63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Економіка «Фінансова грамотність» </a:t>
                      </a:r>
                      <a:r>
                        <a:rPr lang="uk-UA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(факультатив)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882" marR="63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882" marR="638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882" marR="638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0,5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882" marR="638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882" marR="63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882" marR="63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428728" y="1357298"/>
            <a:ext cx="635798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32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ОСНОВНА ШКОЛА  (5-9 класи)</a:t>
            </a:r>
            <a:endParaRPr lang="uk-UA" sz="3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71546"/>
            <a:ext cx="8229600" cy="500066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sz="3600" b="1" dirty="0" smtClean="0"/>
              <a:t>СТАРША ШКОЛА   (10, 11 клас)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650304493"/>
              </p:ext>
            </p:extLst>
          </p:nvPr>
        </p:nvGraphicFramePr>
        <p:xfrm>
          <a:off x="1000100" y="2214554"/>
          <a:ext cx="7033606" cy="2791789"/>
        </p:xfrm>
        <a:graphic>
          <a:graphicData uri="http://schemas.openxmlformats.org/drawingml/2006/table">
            <a:tbl>
              <a:tblPr/>
              <a:tblGrid>
                <a:gridCol w="60595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57975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9095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5694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53799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uk-UA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Times New Roman"/>
                          <a:cs typeface="Times New Roman"/>
                        </a:rPr>
                        <a:t>10 клас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44475" algn="ctr"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Times New Roman"/>
                          <a:cs typeface="Times New Roman"/>
                        </a:rPr>
                        <a:t>11 клас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61397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  <a:cs typeface="Times New Roman"/>
                        </a:rPr>
                        <a:t>Додаткові години  на профільні предмети окремі базові предмети, спеціальні курси, факультативні курси та індивідуальні заняття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44475" algn="ctr" defTabSz="1165225"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37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  <a:cs typeface="Times New Roman"/>
                        </a:rPr>
                        <a:t>Сучасна риторика (курс за вибором)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37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2 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  <a:cs typeface="Times New Roman"/>
                        </a:rPr>
                        <a:t>Історичні постаті (</a:t>
                      </a:r>
                      <a:r>
                        <a:rPr lang="uk-UA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факульт</a:t>
                      </a:r>
                      <a:r>
                        <a:rPr lang="uk-UA" sz="1400" dirty="0">
                          <a:latin typeface="Times New Roman"/>
                          <a:ea typeface="Times New Roman"/>
                          <a:cs typeface="Times New Roman"/>
                        </a:rPr>
                        <a:t>.)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37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  <a:cs typeface="Times New Roman"/>
                        </a:rPr>
                        <a:t>Українська мова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537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  <a:cs typeface="Times New Roman"/>
                        </a:rPr>
                        <a:t>Українська література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537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Математика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537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i="1" dirty="0">
                          <a:latin typeface="Times New Roman"/>
                          <a:ea typeface="Times New Roman"/>
                          <a:cs typeface="Times New Roman"/>
                        </a:rPr>
                        <a:t>Англійська </a:t>
                      </a:r>
                      <a:r>
                        <a:rPr lang="uk-UA" sz="14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мова,</a:t>
                      </a:r>
                      <a:r>
                        <a:rPr lang="uk-UA" sz="1400" i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географія, біологія</a:t>
                      </a:r>
                      <a:endParaRPr lang="ru-RU" sz="14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537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  <a:cs typeface="Times New Roman"/>
                        </a:rPr>
                        <a:t>Історія України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428728" y="357166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285852" y="214290"/>
            <a:ext cx="64294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uk-UA" sz="2400" dirty="0" smtClean="0">
                <a:solidFill>
                  <a:prstClr val="black"/>
                </a:solidFill>
              </a:rPr>
              <a:t>РОЗПОДІЛ ГОДИН ВАРІАТИВНОЇ СКЛАДОВОЇ РОБОЧОГО НАВЧАЛЬНОГО ПЛАНУ</a:t>
            </a:r>
            <a:endParaRPr lang="ru-RU" sz="24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Календарно-тематичний план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uk-UA" dirty="0" smtClean="0"/>
              <a:t>Календарний </a:t>
            </a:r>
            <a:r>
              <a:rPr lang="uk-UA" dirty="0"/>
              <a:t>план є основним робочим документом, який визначає педагогічну діяльність вчителя та допомагає досягти очікуваних результатів навчання. Календарне планування розробляється вчителем самостійно або спільно з іншими педагогами в структурі методичного </a:t>
            </a:r>
            <a:r>
              <a:rPr lang="uk-UA" dirty="0" smtClean="0"/>
              <a:t>об’єднання </a:t>
            </a:r>
            <a:r>
              <a:rPr lang="uk-UA" dirty="0"/>
              <a:t>закладу освіти. Розроблюючи календарно-тематичні плани, потрібно враховувати</a:t>
            </a:r>
            <a:r>
              <a:rPr lang="uk-UA" dirty="0" smtClean="0"/>
              <a:t>:</a:t>
            </a:r>
          </a:p>
          <a:p>
            <a:r>
              <a:rPr lang="uk-UA" dirty="0" smtClean="0"/>
              <a:t> </a:t>
            </a:r>
            <a:r>
              <a:rPr lang="uk-UA" dirty="0"/>
              <a:t>Державні стандарти загальної середньої освіти</a:t>
            </a:r>
            <a:r>
              <a:rPr lang="uk-UA" dirty="0" smtClean="0"/>
              <a:t>;</a:t>
            </a:r>
          </a:p>
          <a:p>
            <a:r>
              <a:rPr lang="uk-UA" dirty="0" smtClean="0"/>
              <a:t> </a:t>
            </a:r>
            <a:r>
              <a:rPr lang="uk-UA" dirty="0"/>
              <a:t>навчальні програми </a:t>
            </a:r>
            <a:r>
              <a:rPr lang="uk-UA" dirty="0" smtClean="0"/>
              <a:t>предметів;</a:t>
            </a:r>
          </a:p>
          <a:p>
            <a:r>
              <a:rPr lang="uk-UA" dirty="0" smtClean="0"/>
              <a:t> </a:t>
            </a:r>
            <a:r>
              <a:rPr lang="ru-RU" dirty="0" err="1" smtClean="0"/>
              <a:t>забезпечення</a:t>
            </a:r>
            <a:r>
              <a:rPr lang="ru-RU" dirty="0" smtClean="0"/>
              <a:t> </a:t>
            </a:r>
            <a:r>
              <a:rPr lang="ru-RU" dirty="0" err="1"/>
              <a:t>компетентнісного</a:t>
            </a:r>
            <a:r>
              <a:rPr lang="ru-RU" dirty="0"/>
              <a:t> </a:t>
            </a:r>
            <a:r>
              <a:rPr lang="ru-RU" dirty="0" err="1"/>
              <a:t>підходу</a:t>
            </a:r>
            <a:r>
              <a:rPr lang="ru-RU" dirty="0"/>
              <a:t> у </a:t>
            </a:r>
            <a:r>
              <a:rPr lang="ru-RU" dirty="0" err="1" smtClean="0"/>
              <a:t>викладанні</a:t>
            </a:r>
            <a:r>
              <a:rPr lang="ru-RU" dirty="0" smtClean="0"/>
              <a:t>.</a:t>
            </a:r>
            <a:endParaRPr lang="uk-UA" dirty="0"/>
          </a:p>
        </p:txBody>
      </p:sp>
    </p:spTree>
    <p:extLst>
      <p:ext uri="{BB962C8B-B14F-4D97-AF65-F5344CB8AC3E}">
        <p14:creationId xmlns="" xmlns:p14="http://schemas.microsoft.com/office/powerpoint/2010/main" val="422899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Форма </a:t>
            </a:r>
            <a:r>
              <a:rPr lang="ru-RU" dirty="0" err="1"/>
              <a:t>ведення</a:t>
            </a:r>
            <a:r>
              <a:rPr lang="ru-RU" dirty="0"/>
              <a:t> календарно-</a:t>
            </a:r>
            <a:r>
              <a:rPr lang="ru-RU" dirty="0" err="1"/>
              <a:t>тематичного</a:t>
            </a:r>
            <a:r>
              <a:rPr lang="ru-RU" dirty="0"/>
              <a:t> плану є </a:t>
            </a:r>
            <a:r>
              <a:rPr lang="ru-RU" dirty="0" err="1"/>
              <a:t>довільною</a:t>
            </a:r>
            <a:r>
              <a:rPr lang="ru-RU" dirty="0"/>
              <a:t>. У першу </a:t>
            </a:r>
            <a:r>
              <a:rPr lang="ru-RU" dirty="0" err="1"/>
              <a:t>чергу</a:t>
            </a:r>
            <a:r>
              <a:rPr lang="ru-RU" dirty="0"/>
              <a:t>, план </a:t>
            </a:r>
            <a:r>
              <a:rPr lang="ru-RU" dirty="0" err="1"/>
              <a:t>має</a:t>
            </a:r>
            <a:r>
              <a:rPr lang="ru-RU" dirty="0"/>
              <a:t> бути </a:t>
            </a:r>
            <a:r>
              <a:rPr lang="ru-RU" dirty="0" err="1"/>
              <a:t>зручним</a:t>
            </a:r>
            <a:r>
              <a:rPr lang="ru-RU" dirty="0"/>
              <a:t> для </a:t>
            </a:r>
            <a:r>
              <a:rPr lang="ru-RU" dirty="0" err="1"/>
              <a:t>використання</a:t>
            </a:r>
            <a:r>
              <a:rPr lang="ru-RU" dirty="0"/>
              <a:t> самим учителем. Календарно-</a:t>
            </a:r>
            <a:r>
              <a:rPr lang="ru-RU" dirty="0" err="1"/>
              <a:t>тематичний</a:t>
            </a:r>
            <a:r>
              <a:rPr lang="ru-RU" dirty="0"/>
              <a:t> план, </a:t>
            </a:r>
            <a:r>
              <a:rPr lang="ru-RU" dirty="0" err="1"/>
              <a:t>крім</a:t>
            </a:r>
            <a:r>
              <a:rPr lang="ru-RU" dirty="0"/>
              <a:t> тем </a:t>
            </a:r>
            <a:r>
              <a:rPr lang="ru-RU" dirty="0" err="1"/>
              <a:t>уроків</a:t>
            </a:r>
            <a:r>
              <a:rPr lang="ru-RU" dirty="0"/>
              <a:t> та дат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проведення</a:t>
            </a:r>
            <a:r>
              <a:rPr lang="ru-RU" dirty="0"/>
              <a:t>,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містити</a:t>
            </a:r>
            <a:r>
              <a:rPr lang="ru-RU" dirty="0"/>
              <a:t> </a:t>
            </a:r>
            <a:r>
              <a:rPr lang="ru-RU" dirty="0" err="1"/>
              <a:t>опис</a:t>
            </a:r>
            <a:r>
              <a:rPr lang="ru-RU" dirty="0"/>
              <a:t> </a:t>
            </a:r>
            <a:r>
              <a:rPr lang="ru-RU" dirty="0" err="1"/>
              <a:t>наскрізних</a:t>
            </a:r>
            <a:r>
              <a:rPr lang="ru-RU" dirty="0"/>
              <a:t> </a:t>
            </a:r>
            <a:r>
              <a:rPr lang="ru-RU" dirty="0" err="1"/>
              <a:t>змістових</a:t>
            </a:r>
            <a:r>
              <a:rPr lang="ru-RU" dirty="0"/>
              <a:t> </a:t>
            </a:r>
            <a:r>
              <a:rPr lang="ru-RU" dirty="0" err="1"/>
              <a:t>ліній</a:t>
            </a:r>
            <a:r>
              <a:rPr lang="ru-RU" dirty="0"/>
              <a:t>,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ключових</a:t>
            </a:r>
            <a:r>
              <a:rPr lang="ru-RU" dirty="0"/>
              <a:t> компетентностей,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розвиваються</a:t>
            </a:r>
            <a:r>
              <a:rPr lang="ru-RU" dirty="0"/>
              <a:t> на </a:t>
            </a:r>
            <a:r>
              <a:rPr lang="ru-RU" dirty="0" err="1"/>
              <a:t>даному</a:t>
            </a:r>
            <a:r>
              <a:rPr lang="ru-RU" dirty="0"/>
              <a:t> </a:t>
            </a:r>
            <a:r>
              <a:rPr lang="ru-RU" dirty="0" err="1"/>
              <a:t>занятті</a:t>
            </a:r>
            <a:r>
              <a:rPr lang="ru-RU" dirty="0"/>
              <a:t>, </a:t>
            </a:r>
            <a:r>
              <a:rPr lang="ru-RU" dirty="0" err="1"/>
              <a:t>домашні</a:t>
            </a:r>
            <a:r>
              <a:rPr lang="ru-RU" dirty="0"/>
              <a:t> </a:t>
            </a:r>
            <a:r>
              <a:rPr lang="ru-RU" dirty="0" err="1"/>
              <a:t>завдання</a:t>
            </a:r>
            <a:r>
              <a:rPr lang="ru-RU" dirty="0"/>
              <a:t>,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компоненти</a:t>
            </a:r>
            <a:r>
              <a:rPr lang="ru-RU" dirty="0"/>
              <a:t> на </a:t>
            </a:r>
            <a:r>
              <a:rPr lang="ru-RU" dirty="0" err="1"/>
              <a:t>розсуд</a:t>
            </a:r>
            <a:r>
              <a:rPr lang="ru-RU" dirty="0"/>
              <a:t> </a:t>
            </a:r>
            <a:r>
              <a:rPr lang="ru-RU" dirty="0" err="1"/>
              <a:t>вчителя</a:t>
            </a:r>
            <a:r>
              <a:rPr lang="ru-RU" dirty="0"/>
              <a:t>. </a:t>
            </a:r>
            <a:endParaRPr lang="uk-UA" dirty="0"/>
          </a:p>
        </p:txBody>
      </p:sp>
    </p:spTree>
    <p:extLst>
      <p:ext uri="{BB962C8B-B14F-4D97-AF65-F5344CB8AC3E}">
        <p14:creationId xmlns="" xmlns:p14="http://schemas.microsoft.com/office/powerpoint/2010/main" val="245292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Інклюзія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Навчання за індивідуальною програмою розвитку, складеною на основі Типової освітньої програми спеціальних ЗЗСО ІІ ступеня для дітей з особливими освітніми потребами</a:t>
            </a:r>
          </a:p>
          <a:p>
            <a:r>
              <a:rPr lang="uk-UA" dirty="0" smtClean="0"/>
              <a:t>Команда </a:t>
            </a:r>
            <a:r>
              <a:rPr lang="uk-UA" smtClean="0"/>
              <a:t>психолого-педагогічного супроводу</a:t>
            </a:r>
            <a:endParaRPr lang="uk-U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</TotalTime>
  <Words>485</Words>
  <Application>Microsoft Office PowerPoint</Application>
  <PresentationFormat>Екран (4:3)</PresentationFormat>
  <Paragraphs>138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12</vt:i4>
      </vt:variant>
    </vt:vector>
  </HeadingPairs>
  <TitlesOfParts>
    <vt:vector size="13" baseType="lpstr">
      <vt:lpstr>Тема Office</vt:lpstr>
      <vt:lpstr>Нормативно-правове забезпечення освітнього процесу</vt:lpstr>
      <vt:lpstr>Освітня програма</vt:lpstr>
      <vt:lpstr>Слайд 3</vt:lpstr>
      <vt:lpstr>РОЗПОДІЛ ГОДИН ВАРІАТИВНОЇ СКЛАДОВОЇ РОБОЧОГО НАВЧАЛЬНОГО ПЛАНУ</vt:lpstr>
      <vt:lpstr>РОЗПОДІЛ ГОДИН ВАРІАТИВНОЇ СКЛАДОВОЇ РОБОЧОГО НАВЧАЛЬНОГО ПЛАНУ</vt:lpstr>
      <vt:lpstr> СТАРША ШКОЛА   (10, 11 клас) </vt:lpstr>
      <vt:lpstr>Календарно-тематичний план</vt:lpstr>
      <vt:lpstr>Слайд 8</vt:lpstr>
      <vt:lpstr>Інклюзія</vt:lpstr>
      <vt:lpstr>Слайд 10</vt:lpstr>
      <vt:lpstr>Тимчасовий порядок</vt:lpstr>
      <vt:lpstr>Самооцінювання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Нормативно-правове забезпечення освітнього процесу</dc:title>
  <dc:creator>HP</dc:creator>
  <cp:lastModifiedBy>Завуч</cp:lastModifiedBy>
  <cp:revision>40</cp:revision>
  <dcterms:created xsi:type="dcterms:W3CDTF">2020-08-24T17:52:40Z</dcterms:created>
  <dcterms:modified xsi:type="dcterms:W3CDTF">2020-08-31T07:24:15Z</dcterms:modified>
</cp:coreProperties>
</file>