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534" r:id="rId3"/>
    <p:sldId id="535" r:id="rId4"/>
    <p:sldId id="536" r:id="rId5"/>
    <p:sldId id="537" r:id="rId6"/>
    <p:sldId id="538" r:id="rId7"/>
    <p:sldId id="539" r:id="rId8"/>
    <p:sldId id="540" r:id="rId9"/>
    <p:sldId id="543" r:id="rId10"/>
    <p:sldId id="544" r:id="rId11"/>
    <p:sldId id="547" r:id="rId12"/>
    <p:sldId id="541" r:id="rId13"/>
    <p:sldId id="548" r:id="rId14"/>
    <p:sldId id="549" r:id="rId15"/>
    <p:sldId id="550" r:id="rId16"/>
    <p:sldId id="551" r:id="rId17"/>
    <p:sldId id="380" r:id="rId18"/>
    <p:sldId id="381" r:id="rId19"/>
    <p:sldId id="382" r:id="rId20"/>
    <p:sldId id="383" r:id="rId2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цаєнко Сергій" initials="МС" lastIdx="1" clrIdx="0">
    <p:extLst>
      <p:ext uri="{19B8F6BF-5375-455C-9EA6-DF929625EA0E}">
        <p15:presenceInfo xmlns:p15="http://schemas.microsoft.com/office/powerpoint/2012/main" userId="1a9c3d308a22d43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4472C4"/>
    <a:srgbClr val="EC721E"/>
    <a:srgbClr val="C8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3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75B7B-D9A8-435A-826C-A8E51F821C28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56E6B-ACE2-43F0-A13C-000D742D8BB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8753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D3C9B-8B17-4062-9844-1E8FC9AAC8D0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4424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6"/>
          <a:stretch/>
        </p:blipFill>
        <p:spPr>
          <a:xfrm>
            <a:off x="1" y="0"/>
            <a:ext cx="4748562" cy="5292694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6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4" y="6021300"/>
            <a:ext cx="5699686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2"/>
            <a:ext cx="4248150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6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6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Freeform 21" descr="2"/>
          <p:cNvSpPr>
            <a:spLocks/>
          </p:cNvSpPr>
          <p:nvPr userDrawn="1"/>
        </p:nvSpPr>
        <p:spPr bwMode="gray">
          <a:xfrm>
            <a:off x="376245" y="2147896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0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7" y="141606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5" y="3730636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8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920416" y="2606941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9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0" y="584394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2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96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32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1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Group 17"/>
          <p:cNvGrpSpPr>
            <a:grpSpLocks/>
          </p:cNvGrpSpPr>
          <p:nvPr userDrawn="1"/>
        </p:nvGrpSpPr>
        <p:grpSpPr bwMode="auto">
          <a:xfrm>
            <a:off x="10287570" y="188919"/>
            <a:ext cx="1665288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10777240" y="56663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9</a:t>
            </a:r>
            <a:endParaRPr lang="uk-UA" sz="4400" b="1" i="1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4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39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і області з в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40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997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459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03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83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80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uk-UA" sz="1600" b="1" dirty="0">
                <a:solidFill>
                  <a:srgbClr val="FFFFFF"/>
                </a:solidFill>
                <a:latin typeface="Verdana"/>
              </a:rPr>
              <a:t>За новою програмою</a:t>
            </a:r>
          </a:p>
        </p:txBody>
      </p:sp>
      <p:sp>
        <p:nvSpPr>
          <p:cNvPr id="6" name="Округлена прямокутна виноска 6"/>
          <p:cNvSpPr/>
          <p:nvPr/>
        </p:nvSpPr>
        <p:spPr>
          <a:xfrm>
            <a:off x="126612" y="6175807"/>
            <a:ext cx="2448272" cy="619472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  <a:solidFill>
            <a:srgbClr val="C8267C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Урок </a:t>
            </a:r>
            <a:r>
              <a:rPr lang="uk-UA" sz="3600" b="1" i="1" kern="0" dirty="0">
                <a:solidFill>
                  <a:srgbClr val="FFFFFF"/>
                </a:solidFill>
                <a:latin typeface="Verdana"/>
              </a:rPr>
              <a:t>51</a:t>
            </a:r>
            <a:endParaRPr kumimoji="0" lang="uk-UA" sz="36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" name="Picture 4" descr="Результат пошуку зображень за запитом &quot;lazarus icon&quot;">
            <a:extLst>
              <a:ext uri="{FF2B5EF4-FFF2-40B4-BE49-F238E27FC236}">
                <a16:creationId xmlns:a16="http://schemas.microsoft.com/office/drawing/2014/main" id="{6AA34C5F-63C9-458F-B1E2-DBB2C8266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608" y="3622708"/>
            <a:ext cx="2553099" cy="255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66D897A0-5EA5-4640-A472-A5FC9FECD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7771" y="658282"/>
            <a:ext cx="7137066" cy="1801607"/>
          </a:xfrm>
        </p:spPr>
        <p:txBody>
          <a:bodyPr>
            <a:noAutofit/>
          </a:bodyPr>
          <a:lstStyle/>
          <a:p>
            <a:r>
              <a:rPr lang="uk-UA" sz="6000" dirty="0"/>
              <a:t>Опрацювання двовимірних масивів даних</a:t>
            </a:r>
          </a:p>
        </p:txBody>
      </p:sp>
      <p:pic>
        <p:nvPicPr>
          <p:cNvPr id="1028" name="Picture 4" descr="chart, medicine, shedule, sheet, table, timetable icon">
            <a:extLst>
              <a:ext uri="{FF2B5EF4-FFF2-40B4-BE49-F238E27FC236}">
                <a16:creationId xmlns:a16="http://schemas.microsoft.com/office/drawing/2014/main" id="{0B0844DB-0150-4440-B2D2-8B668153F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98" y="3689960"/>
            <a:ext cx="2418594" cy="24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4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81DCF-C1B7-4B8B-A095-FC97A211BF3D}"/>
              </a:ext>
            </a:extLst>
          </p:cNvPr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суму всіх елементів масиву: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8444E4-1E0A-4EDF-BE22-9DC55B995DE2}"/>
              </a:ext>
            </a:extLst>
          </p:cNvPr>
          <p:cNvSpPr txBox="1"/>
          <p:nvPr/>
        </p:nvSpPr>
        <p:spPr>
          <a:xfrm>
            <a:off x="72008" y="1806681"/>
            <a:ext cx="12050142" cy="452431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var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Tabl</a:t>
            </a:r>
            <a:r>
              <a:rPr lang="en-US" sz="3200" b="1" i="1" kern="0" dirty="0">
                <a:solidFill>
                  <a:schemeClr val="bg1"/>
                </a:solidFill>
              </a:rPr>
              <a:t>: array[1</a:t>
            </a:r>
            <a:r>
              <a:rPr lang="ru-RU" sz="3200" b="1" i="1" kern="0" dirty="0">
                <a:solidFill>
                  <a:schemeClr val="bg1"/>
                </a:solidFill>
              </a:rPr>
              <a:t>..</a:t>
            </a:r>
            <a:r>
              <a:rPr lang="en-US" sz="3200" b="1" i="1" kern="0" dirty="0">
                <a:solidFill>
                  <a:schemeClr val="bg1"/>
                </a:solidFill>
              </a:rPr>
              <a:t>4, 1..6] of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і, </a:t>
            </a:r>
            <a:r>
              <a:rPr lang="en-US" sz="3200" b="1" i="1" kern="0" dirty="0">
                <a:solidFill>
                  <a:schemeClr val="bg1"/>
                </a:solidFill>
              </a:rPr>
              <a:t>j, Sum: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Sum := 0;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uk-UA" sz="3200" b="1" i="1" kern="0" dirty="0">
                <a:solidFill>
                  <a:schemeClr val="bg1"/>
                </a:solidFill>
              </a:rPr>
              <a:t>і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4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</a:t>
            </a: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j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6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endParaRPr lang="en-US" sz="32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Sum := </a:t>
            </a:r>
            <a:r>
              <a:rPr lang="en-US" sz="3200" b="1" i="1" kern="0" dirty="0" err="1">
                <a:solidFill>
                  <a:schemeClr val="bg1"/>
                </a:solidFill>
              </a:rPr>
              <a:t>Sum+Tabl</a:t>
            </a:r>
            <a:r>
              <a:rPr lang="en-US" sz="3200" b="1" i="1" kern="0" dirty="0">
                <a:solidFill>
                  <a:schemeClr val="bg1"/>
                </a:solidFill>
              </a:rPr>
              <a:t>[</a:t>
            </a:r>
            <a:r>
              <a:rPr lang="en-US" sz="3200" b="1" i="1" kern="0" dirty="0" err="1">
                <a:solidFill>
                  <a:schemeClr val="bg1"/>
                </a:solidFill>
              </a:rPr>
              <a:t>i,j</a:t>
            </a:r>
            <a:r>
              <a:rPr lang="en-US" sz="3200" b="1" i="1" kern="0" dirty="0">
                <a:solidFill>
                  <a:schemeClr val="bg1"/>
                </a:solidFill>
              </a:rPr>
              <a:t>];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Edit1.Text :=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(Sum);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end</a:t>
            </a:r>
            <a:r>
              <a:rPr lang="en-US" sz="3200" b="1" i="1" kern="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62491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81DCF-C1B7-4B8B-A095-FC97A211BF3D}"/>
              </a:ext>
            </a:extLst>
          </p:cNvPr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суму елементів головної діагоналі масиву: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8444E4-1E0A-4EDF-BE22-9DC55B995DE2}"/>
              </a:ext>
            </a:extLst>
          </p:cNvPr>
          <p:cNvSpPr txBox="1"/>
          <p:nvPr/>
        </p:nvSpPr>
        <p:spPr>
          <a:xfrm>
            <a:off x="72008" y="1806681"/>
            <a:ext cx="12050142" cy="452431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var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Tabl</a:t>
            </a:r>
            <a:r>
              <a:rPr lang="en-US" sz="3200" b="1" i="1" kern="0" dirty="0">
                <a:solidFill>
                  <a:schemeClr val="bg1"/>
                </a:solidFill>
              </a:rPr>
              <a:t>: array[1 ..4, 1..6] of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і, </a:t>
            </a:r>
            <a:r>
              <a:rPr lang="en-US" sz="3200" b="1" i="1" kern="0" dirty="0">
                <a:solidFill>
                  <a:schemeClr val="bg1"/>
                </a:solidFill>
              </a:rPr>
              <a:t>j. Sum: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Begin</a:t>
            </a:r>
            <a:endParaRPr lang="en-US" sz="32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Sum := 0;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uk-UA" sz="3200" b="1" i="1" kern="0" dirty="0">
                <a:solidFill>
                  <a:schemeClr val="bg1"/>
                </a:solidFill>
              </a:rPr>
              <a:t>і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4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endParaRPr lang="en-US" sz="32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Sum := </a:t>
            </a:r>
            <a:r>
              <a:rPr lang="en-US" sz="3200" b="1" i="1" kern="0" dirty="0" err="1">
                <a:solidFill>
                  <a:schemeClr val="bg1"/>
                </a:solidFill>
              </a:rPr>
              <a:t>Sum+Tabl</a:t>
            </a:r>
            <a:r>
              <a:rPr lang="en-US" sz="3200" b="1" i="1" kern="0" dirty="0">
                <a:solidFill>
                  <a:schemeClr val="bg1"/>
                </a:solidFill>
              </a:rPr>
              <a:t>[</a:t>
            </a:r>
            <a:r>
              <a:rPr lang="en-US" sz="3200" b="1" i="1" kern="0" dirty="0" err="1">
                <a:solidFill>
                  <a:schemeClr val="bg1"/>
                </a:solidFill>
              </a:rPr>
              <a:t>i,i</a:t>
            </a:r>
            <a:r>
              <a:rPr lang="en-US" sz="3200" b="1" i="1" kern="0" dirty="0">
                <a:solidFill>
                  <a:schemeClr val="bg1"/>
                </a:solidFill>
              </a:rPr>
              <a:t>]; </a:t>
            </a:r>
            <a:r>
              <a:rPr lang="en-US" sz="3200" i="1" kern="0" dirty="0">
                <a:solidFill>
                  <a:schemeClr val="bg1"/>
                </a:solidFill>
              </a:rPr>
              <a:t>{ </a:t>
            </a:r>
            <a:r>
              <a:rPr lang="uk-UA" sz="3200" i="1" kern="0" dirty="0">
                <a:solidFill>
                  <a:schemeClr val="bg1"/>
                </a:solidFill>
              </a:rPr>
              <a:t>додавання елементів з однаковими індексами }</a:t>
            </a:r>
            <a:endParaRPr lang="en-US" sz="3200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Edit1.Text :=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(Sum);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90655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3000" dirty="0"/>
              <a:t>Пошук елементів двовимірного масиву, які задовольняють певній умові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кількість парних елементів у кожному стовпці масиву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uk-UA" sz="2800" b="1" i="1" kern="0" dirty="0">
                <a:solidFill>
                  <a:schemeClr val="bg1"/>
                </a:solidFill>
              </a:rPr>
              <a:t>. 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38B295-7E02-4F52-9BF7-13258488EF80}"/>
              </a:ext>
            </a:extLst>
          </p:cNvPr>
          <p:cNvSpPr txBox="1"/>
          <p:nvPr/>
        </p:nvSpPr>
        <p:spPr>
          <a:xfrm>
            <a:off x="72008" y="2228902"/>
            <a:ext cx="12050142" cy="452431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 err="1">
                <a:solidFill>
                  <a:srgbClr val="FFFF00"/>
                </a:solidFill>
              </a:rPr>
              <a:t>var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: array[</a:t>
            </a:r>
            <a:r>
              <a:rPr lang="ru-RU" sz="2400" b="1" i="1" kern="0" dirty="0">
                <a:solidFill>
                  <a:schemeClr val="bg1"/>
                </a:solidFill>
              </a:rPr>
              <a:t>..</a:t>
            </a:r>
            <a:r>
              <a:rPr lang="en-US" sz="2400" b="1" i="1" kern="0" dirty="0">
                <a:solidFill>
                  <a:schemeClr val="bg1"/>
                </a:solidFill>
              </a:rPr>
              <a:t>4, 1..6] of Integer; </a:t>
            </a:r>
            <a:r>
              <a:rPr lang="uk-UA" sz="2400" b="1" i="1" kern="0" dirty="0">
                <a:solidFill>
                  <a:schemeClr val="bg1"/>
                </a:solidFill>
              </a:rPr>
              <a:t>і, </a:t>
            </a:r>
            <a:r>
              <a:rPr lang="en-US" sz="2400" b="1" i="1" kern="0" dirty="0">
                <a:solidFill>
                  <a:schemeClr val="bg1"/>
                </a:solidFill>
              </a:rPr>
              <a:t>j, </a:t>
            </a:r>
            <a:r>
              <a:rPr lang="uk-UA" sz="2400" b="1" i="1" kern="0" dirty="0">
                <a:solidFill>
                  <a:schemeClr val="bg1"/>
                </a:solidFill>
              </a:rPr>
              <a:t>К: </a:t>
            </a:r>
            <a:r>
              <a:rPr lang="en-US" sz="2400" b="1" i="1" kern="0" dirty="0">
                <a:solidFill>
                  <a:schemeClr val="bg1"/>
                </a:solidFill>
              </a:rPr>
              <a:t>Integer; R: String;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begin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   </a:t>
            </a:r>
            <a:r>
              <a:rPr lang="en-US" sz="2400" b="1" i="1" kern="0" dirty="0">
                <a:solidFill>
                  <a:schemeClr val="bg1"/>
                </a:solidFill>
              </a:rPr>
              <a:t>R := ";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   </a:t>
            </a:r>
            <a:r>
              <a:rPr lang="en-US" sz="2400" b="1" i="1" kern="0" dirty="0">
                <a:solidFill>
                  <a:srgbClr val="FFFF00"/>
                </a:solidFill>
              </a:rPr>
              <a:t>For</a:t>
            </a:r>
            <a:r>
              <a:rPr lang="en-US" sz="2400" b="1" i="1" kern="0" dirty="0">
                <a:solidFill>
                  <a:schemeClr val="bg1"/>
                </a:solidFill>
              </a:rPr>
              <a:t> j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6 </a:t>
            </a:r>
            <a:r>
              <a:rPr lang="en-US" sz="2400" i="1" kern="0" dirty="0">
                <a:solidFill>
                  <a:srgbClr val="FFFF00"/>
                </a:solidFill>
              </a:rPr>
              <a:t>begin</a:t>
            </a:r>
            <a:r>
              <a:rPr lang="en-US" sz="2400" i="1" kern="0" dirty="0">
                <a:solidFill>
                  <a:schemeClr val="bg1"/>
                </a:solidFill>
              </a:rPr>
              <a:t>    // </a:t>
            </a:r>
            <a:r>
              <a:rPr lang="uk-UA" sz="2400" i="1" kern="0" dirty="0">
                <a:solidFill>
                  <a:schemeClr val="bg1"/>
                </a:solidFill>
              </a:rPr>
              <a:t>зовнішній цикл по стовпцях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   К := 0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i="1" kern="0" dirty="0">
                <a:solidFill>
                  <a:schemeClr val="bg1"/>
                </a:solidFill>
              </a:rPr>
              <a:t>// перед початком перегляду кожного стовпця К </a:t>
            </a:r>
            <a:r>
              <a:rPr lang="uk-UA" sz="2400" i="1" kern="0" dirty="0" err="1">
                <a:solidFill>
                  <a:schemeClr val="bg1"/>
                </a:solidFill>
              </a:rPr>
              <a:t>обнуляється</a:t>
            </a:r>
            <a:endParaRPr lang="uk-UA" sz="2400" i="1" kern="0" dirty="0">
              <a:solidFill>
                <a:schemeClr val="bg1"/>
              </a:solidFill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00"/>
                </a:solidFill>
              </a:rPr>
              <a:t>   </a:t>
            </a:r>
            <a:r>
              <a:rPr lang="en-US" sz="2400" b="1" i="1" kern="0" dirty="0">
                <a:solidFill>
                  <a:srgbClr val="FFFF00"/>
                </a:solidFill>
              </a:rPr>
              <a:t>For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і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4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        </a:t>
            </a:r>
            <a:r>
              <a:rPr lang="en-US" sz="2400" i="1" kern="0" dirty="0">
                <a:solidFill>
                  <a:schemeClr val="bg1"/>
                </a:solidFill>
              </a:rPr>
              <a:t>// </a:t>
            </a:r>
            <a:r>
              <a:rPr lang="uk-UA" sz="2400" i="1" kern="0" dirty="0">
                <a:solidFill>
                  <a:schemeClr val="bg1"/>
                </a:solidFill>
              </a:rPr>
              <a:t>внутрішній цикл по рядках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	</a:t>
            </a:r>
            <a:r>
              <a:rPr lang="en-US" sz="2400" b="1" i="1" kern="0" dirty="0">
                <a:solidFill>
                  <a:srgbClr val="FFFF00"/>
                </a:solidFill>
              </a:rPr>
              <a:t>If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[</a:t>
            </a:r>
            <a:r>
              <a:rPr lang="en-US" sz="2400" b="1" i="1" kern="0" dirty="0" err="1">
                <a:solidFill>
                  <a:schemeClr val="bg1"/>
                </a:solidFill>
              </a:rPr>
              <a:t>i,j</a:t>
            </a:r>
            <a:r>
              <a:rPr lang="en-US" sz="2400" b="1" i="1" kern="0" dirty="0">
                <a:solidFill>
                  <a:schemeClr val="bg1"/>
                </a:solidFill>
              </a:rPr>
              <a:t>] mod 2 = 0 </a:t>
            </a:r>
            <a:r>
              <a:rPr lang="en-US" sz="2400" b="1" i="1" kern="0" dirty="0">
                <a:solidFill>
                  <a:srgbClr val="FFFF00"/>
                </a:solidFill>
              </a:rPr>
              <a:t>Then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К := </a:t>
            </a:r>
            <a:r>
              <a:rPr lang="en-US" sz="2400" b="1" i="1" kern="0" dirty="0">
                <a:solidFill>
                  <a:schemeClr val="bg1"/>
                </a:solidFill>
              </a:rPr>
              <a:t>K+1;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   </a:t>
            </a:r>
            <a:r>
              <a:rPr lang="en-US" sz="2400" b="1" i="1" kern="0" dirty="0">
                <a:solidFill>
                  <a:schemeClr val="bg1"/>
                </a:solidFill>
              </a:rPr>
              <a:t>R := </a:t>
            </a:r>
            <a:r>
              <a:rPr lang="en-US" sz="2400" b="1" i="1" kern="0" dirty="0" err="1">
                <a:solidFill>
                  <a:schemeClr val="bg1"/>
                </a:solidFill>
              </a:rPr>
              <a:t>R+IntToStr</a:t>
            </a:r>
            <a:r>
              <a:rPr lang="en-US" sz="2400" b="1" i="1" kern="0" dirty="0">
                <a:solidFill>
                  <a:schemeClr val="bg1"/>
                </a:solidFill>
              </a:rPr>
              <a:t>(K) + ' '; </a:t>
            </a:r>
            <a:r>
              <a:rPr lang="en-US" sz="2400" i="1" kern="0" dirty="0">
                <a:solidFill>
                  <a:schemeClr val="bg1"/>
                </a:solidFill>
              </a:rPr>
              <a:t>{ </a:t>
            </a:r>
            <a:r>
              <a:rPr lang="uk-UA" sz="2400" i="1" kern="0" dirty="0">
                <a:solidFill>
                  <a:schemeClr val="bg1"/>
                </a:solidFill>
              </a:rPr>
              <a:t>К перетворюється на тип </a:t>
            </a:r>
            <a:r>
              <a:rPr lang="en-US" sz="2400" i="1" kern="0" dirty="0">
                <a:solidFill>
                  <a:schemeClr val="bg1"/>
                </a:solidFill>
              </a:rPr>
              <a:t>String </a:t>
            </a:r>
            <a:r>
              <a:rPr lang="uk-UA" sz="2400" i="1" kern="0" dirty="0">
                <a:solidFill>
                  <a:schemeClr val="bg1"/>
                </a:solidFill>
              </a:rPr>
              <a:t>і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i="1" kern="0" dirty="0">
                <a:solidFill>
                  <a:schemeClr val="bg1"/>
                </a:solidFill>
              </a:rPr>
              <a:t>   додається</a:t>
            </a:r>
            <a:r>
              <a:rPr lang="en-US" sz="2400" i="1" kern="0" dirty="0">
                <a:solidFill>
                  <a:schemeClr val="bg1"/>
                </a:solidFill>
              </a:rPr>
              <a:t> </a:t>
            </a:r>
            <a:r>
              <a:rPr lang="uk-UA" sz="2400" i="1" kern="0" dirty="0">
                <a:solidFill>
                  <a:schemeClr val="bg1"/>
                </a:solidFill>
              </a:rPr>
              <a:t>до рядка відповіді </a:t>
            </a:r>
            <a:r>
              <a:rPr lang="en-US" sz="2400" i="1" kern="0" dirty="0">
                <a:solidFill>
                  <a:schemeClr val="bg1"/>
                </a:solidFill>
              </a:rPr>
              <a:t>R }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   </a:t>
            </a:r>
            <a:r>
              <a:rPr lang="en-US" sz="2400" b="1" i="1" kern="0" dirty="0">
                <a:solidFill>
                  <a:srgbClr val="FFFF00"/>
                </a:solidFill>
              </a:rPr>
              <a:t>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Edit1.Text := R;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8557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66072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в кожному рядку масиву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uk-UA" sz="2800" b="1" i="1" kern="0" dirty="0">
                <a:solidFill>
                  <a:schemeClr val="bg1"/>
                </a:solidFill>
              </a:rPr>
              <a:t> кількість елементів, які перевищують середнє арифметичне значення масиву. 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FC550-2DD3-4A92-97B4-B4DE9CC72C49}"/>
              </a:ext>
            </a:extLst>
          </p:cNvPr>
          <p:cNvSpPr txBox="1"/>
          <p:nvPr/>
        </p:nvSpPr>
        <p:spPr>
          <a:xfrm>
            <a:off x="72008" y="1531080"/>
            <a:ext cx="12050142" cy="4893647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 err="1">
                <a:solidFill>
                  <a:srgbClr val="FFFF00"/>
                </a:solidFill>
              </a:rPr>
              <a:t>var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: array[1..4, 1..6] of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і, </a:t>
            </a:r>
            <a:r>
              <a:rPr lang="en-US" sz="2400" b="1" i="1" kern="0" dirty="0">
                <a:solidFill>
                  <a:schemeClr val="bg1"/>
                </a:solidFill>
              </a:rPr>
              <a:t>j, </a:t>
            </a:r>
            <a:r>
              <a:rPr lang="uk-UA" sz="2400" b="1" i="1" kern="0" dirty="0">
                <a:solidFill>
                  <a:schemeClr val="bg1"/>
                </a:solidFill>
              </a:rPr>
              <a:t>К, </a:t>
            </a:r>
            <a:r>
              <a:rPr lang="en-US" sz="2400" b="1" i="1" kern="0" dirty="0">
                <a:solidFill>
                  <a:schemeClr val="bg1"/>
                </a:solidFill>
              </a:rPr>
              <a:t>Sum: Integer; R: String; Sr: Real;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Begin</a:t>
            </a:r>
            <a:endParaRPr lang="en-US" sz="24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R := ";     </a:t>
            </a:r>
            <a:r>
              <a:rPr lang="en-US" sz="2400" i="1" kern="0" dirty="0">
                <a:solidFill>
                  <a:schemeClr val="bg1"/>
                </a:solidFill>
              </a:rPr>
              <a:t>{ </a:t>
            </a:r>
            <a:r>
              <a:rPr lang="uk-UA" sz="2400" i="1" kern="0" dirty="0">
                <a:solidFill>
                  <a:schemeClr val="bg1"/>
                </a:solidFill>
              </a:rPr>
              <a:t>обчислення суми всіх елементів масиву }</a:t>
            </a:r>
            <a:endParaRPr lang="en-US" sz="2400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Sum := 0;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</a:t>
            </a:r>
            <a:r>
              <a:rPr lang="en-US" sz="2400" b="1" i="1" kern="0" dirty="0">
                <a:solidFill>
                  <a:srgbClr val="FFFF00"/>
                </a:solidFill>
              </a:rPr>
              <a:t>For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і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4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   </a:t>
            </a:r>
            <a:r>
              <a:rPr lang="en-US" sz="2400" b="1" i="1" kern="0" dirty="0">
                <a:solidFill>
                  <a:srgbClr val="FFFF00"/>
                </a:solidFill>
              </a:rPr>
              <a:t>For</a:t>
            </a:r>
            <a:r>
              <a:rPr lang="en-US" sz="2400" b="1" i="1" kern="0" dirty="0">
                <a:solidFill>
                  <a:schemeClr val="bg1"/>
                </a:solidFill>
              </a:rPr>
              <a:t> j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6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Sum := </a:t>
            </a:r>
            <a:r>
              <a:rPr lang="en-US" sz="2400" b="1" i="1" kern="0" dirty="0" err="1">
                <a:solidFill>
                  <a:schemeClr val="bg1"/>
                </a:solidFill>
              </a:rPr>
              <a:t>Sum+Tabl</a:t>
            </a:r>
            <a:r>
              <a:rPr lang="en-US" sz="2400" b="1" i="1" kern="0" dirty="0">
                <a:solidFill>
                  <a:schemeClr val="bg1"/>
                </a:solidFill>
              </a:rPr>
              <a:t>[</a:t>
            </a:r>
            <a:r>
              <a:rPr lang="en-US" sz="2400" b="1" i="1" kern="0" dirty="0" err="1">
                <a:solidFill>
                  <a:schemeClr val="bg1"/>
                </a:solidFill>
              </a:rPr>
              <a:t>i,j</a:t>
            </a:r>
            <a:r>
              <a:rPr lang="en-US" sz="2400" b="1" i="1" kern="0" dirty="0">
                <a:solidFill>
                  <a:schemeClr val="bg1"/>
                </a:solidFill>
              </a:rPr>
              <a:t>];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   Sr := Sum/24; </a:t>
            </a:r>
            <a:r>
              <a:rPr lang="en-US" sz="2400" i="1" kern="0" dirty="0">
                <a:solidFill>
                  <a:schemeClr val="bg1"/>
                </a:solidFill>
              </a:rPr>
              <a:t>// </a:t>
            </a:r>
            <a:r>
              <a:rPr lang="uk-UA" sz="2400" i="1" kern="0" dirty="0">
                <a:solidFill>
                  <a:schemeClr val="bg1"/>
                </a:solidFill>
              </a:rPr>
              <a:t>середнє арифметичне всіх 24 елементів масиву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	For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і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4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>
                <a:solidFill>
                  <a:srgbClr val="FFFF00"/>
                </a:solidFill>
              </a:rPr>
              <a:t>begin</a:t>
            </a:r>
            <a:r>
              <a:rPr lang="en-US" sz="2400" b="1" i="1" kern="0" dirty="0">
                <a:solidFill>
                  <a:schemeClr val="bg1"/>
                </a:solidFill>
              </a:rPr>
              <a:t>         </a:t>
            </a:r>
            <a:r>
              <a:rPr lang="en-US" sz="2400" i="1" kern="0" dirty="0">
                <a:solidFill>
                  <a:schemeClr val="bg1"/>
                </a:solidFill>
              </a:rPr>
              <a:t>// </a:t>
            </a:r>
            <a:r>
              <a:rPr lang="uk-UA" sz="2400" i="1" kern="0" dirty="0">
                <a:solidFill>
                  <a:schemeClr val="bg1"/>
                </a:solidFill>
              </a:rPr>
              <a:t>зовнішній цикл по рядках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</a:t>
            </a:r>
            <a:r>
              <a:rPr lang="uk-UA" sz="2400" b="1" i="1" kern="0" dirty="0">
                <a:solidFill>
                  <a:schemeClr val="bg1"/>
                </a:solidFill>
              </a:rPr>
              <a:t>К := 0;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i="1" kern="0" dirty="0">
                <a:solidFill>
                  <a:schemeClr val="bg1"/>
                </a:solidFill>
              </a:rPr>
              <a:t>// перед початком перегляду кожного рядка К </a:t>
            </a:r>
            <a:r>
              <a:rPr lang="uk-UA" sz="2400" i="1" kern="0" dirty="0" err="1">
                <a:solidFill>
                  <a:schemeClr val="bg1"/>
                </a:solidFill>
              </a:rPr>
              <a:t>обнуляється</a:t>
            </a:r>
            <a:endParaRPr lang="uk-UA" sz="2400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	For</a:t>
            </a:r>
            <a:r>
              <a:rPr lang="en-US" sz="2400" b="1" i="1" kern="0" dirty="0">
                <a:solidFill>
                  <a:schemeClr val="bg1"/>
                </a:solidFill>
              </a:rPr>
              <a:t> j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6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>
                <a:solidFill>
                  <a:srgbClr val="FFFF00"/>
                </a:solidFill>
              </a:rPr>
              <a:t>If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[</a:t>
            </a:r>
            <a:r>
              <a:rPr lang="en-US" sz="2400" b="1" i="1" kern="0" dirty="0" err="1">
                <a:solidFill>
                  <a:schemeClr val="bg1"/>
                </a:solidFill>
              </a:rPr>
              <a:t>ij</a:t>
            </a:r>
            <a:r>
              <a:rPr lang="en-US" sz="2400" b="1" i="1" kern="0" dirty="0">
                <a:solidFill>
                  <a:schemeClr val="bg1"/>
                </a:solidFill>
              </a:rPr>
              <a:t>] &gt; Sr </a:t>
            </a:r>
            <a:r>
              <a:rPr lang="en-US" sz="2400" b="1" i="1" kern="0" dirty="0">
                <a:solidFill>
                  <a:srgbClr val="FFFF00"/>
                </a:solidFill>
              </a:rPr>
              <a:t>Then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К := </a:t>
            </a:r>
            <a:r>
              <a:rPr lang="en-US" sz="2400" b="1" i="1" kern="0" dirty="0">
                <a:solidFill>
                  <a:schemeClr val="bg1"/>
                </a:solidFill>
              </a:rPr>
              <a:t>K+1;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R := </a:t>
            </a:r>
            <a:r>
              <a:rPr lang="en-US" sz="2400" b="1" i="1" kern="0" dirty="0" err="1">
                <a:solidFill>
                  <a:schemeClr val="bg1"/>
                </a:solidFill>
              </a:rPr>
              <a:t>R+IntToStr</a:t>
            </a:r>
            <a:r>
              <a:rPr lang="en-US" sz="2400" b="1" i="1" kern="0" dirty="0">
                <a:solidFill>
                  <a:schemeClr val="bg1"/>
                </a:solidFill>
              </a:rPr>
              <a:t>(K)+'   ‘;	   </a:t>
            </a:r>
            <a:r>
              <a:rPr lang="en-US" sz="2400" b="1" i="1" kern="0" dirty="0">
                <a:solidFill>
                  <a:srgbClr val="FFFF00"/>
                </a:solidFill>
              </a:rPr>
              <a:t>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Edit1.Text := R; 	</a:t>
            </a:r>
            <a:r>
              <a:rPr lang="en-US" sz="2400" b="1" i="1" kern="0" dirty="0">
                <a:solidFill>
                  <a:srgbClr val="FFFF00"/>
                </a:solidFill>
              </a:rPr>
              <a:t>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016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3000" dirty="0"/>
              <a:t>Пошук елементів двовимірного масиву, які задовольняють певній умові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Заповнити одновимірний масив В[</a:t>
            </a:r>
            <a:r>
              <a:rPr lang="en-US" sz="2800" b="1" i="1" kern="0" dirty="0">
                <a:solidFill>
                  <a:schemeClr val="bg1"/>
                </a:solidFill>
              </a:rPr>
              <a:t>1..</a:t>
            </a:r>
            <a:r>
              <a:rPr lang="uk-UA" sz="2800" b="1" i="1" kern="0" dirty="0">
                <a:solidFill>
                  <a:schemeClr val="bg1"/>
                </a:solidFill>
              </a:rPr>
              <a:t>6] значеннями максимальних елементів стовпців масиву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uk-UA" sz="2800" b="1" i="1" kern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2ECEAB-766A-4022-879B-2C147DE72765}"/>
              </a:ext>
            </a:extLst>
          </p:cNvPr>
          <p:cNvSpPr txBox="1"/>
          <p:nvPr/>
        </p:nvSpPr>
        <p:spPr>
          <a:xfrm>
            <a:off x="72008" y="2214575"/>
            <a:ext cx="12050142" cy="440120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 err="1">
                <a:solidFill>
                  <a:srgbClr val="FFFF00"/>
                </a:solidFill>
              </a:rPr>
              <a:t>var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en-US" sz="2800" b="1" i="1" kern="0" dirty="0">
                <a:solidFill>
                  <a:schemeClr val="bg1"/>
                </a:solidFill>
              </a:rPr>
              <a:t> : array[1 ..4, 1..6] of Integer;</a:t>
            </a:r>
            <a:endParaRPr lang="uk-UA" sz="28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В: </a:t>
            </a:r>
            <a:r>
              <a:rPr lang="en-US" sz="2800" b="1" i="1" kern="0" dirty="0">
                <a:solidFill>
                  <a:schemeClr val="bg1"/>
                </a:solidFill>
              </a:rPr>
              <a:t>array[1..6] of Integer;      </a:t>
            </a:r>
            <a:r>
              <a:rPr lang="uk-UA" sz="2800" b="1" i="1" kern="0" dirty="0">
                <a:solidFill>
                  <a:schemeClr val="bg1"/>
                </a:solidFill>
              </a:rPr>
              <a:t>і, </a:t>
            </a:r>
            <a:r>
              <a:rPr lang="en-US" sz="2800" b="1" i="1" kern="0" dirty="0">
                <a:solidFill>
                  <a:schemeClr val="bg1"/>
                </a:solidFill>
              </a:rPr>
              <a:t>j, Max: Integer;</a:t>
            </a:r>
            <a:endParaRPr lang="uk-UA" sz="28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For</a:t>
            </a:r>
            <a:r>
              <a:rPr lang="en-US" sz="2800" b="1" i="1" kern="0" dirty="0">
                <a:solidFill>
                  <a:schemeClr val="bg1"/>
                </a:solidFill>
              </a:rPr>
              <a:t> j := 1 </a:t>
            </a:r>
            <a:r>
              <a:rPr lang="en-US" sz="2800" b="1" i="1" kern="0" dirty="0">
                <a:solidFill>
                  <a:srgbClr val="FFFF00"/>
                </a:solidFill>
              </a:rPr>
              <a:t>to</a:t>
            </a:r>
            <a:r>
              <a:rPr lang="en-US" sz="2800" b="1" i="1" kern="0" dirty="0">
                <a:solidFill>
                  <a:schemeClr val="bg1"/>
                </a:solidFill>
              </a:rPr>
              <a:t> 6 </a:t>
            </a:r>
            <a:r>
              <a:rPr lang="en-US" sz="2800" b="1" i="1" kern="0" dirty="0">
                <a:solidFill>
                  <a:srgbClr val="FFFF00"/>
                </a:solidFill>
              </a:rPr>
              <a:t>begin</a:t>
            </a:r>
            <a:r>
              <a:rPr lang="uk-UA" sz="2800" b="1" i="1" kern="0" dirty="0">
                <a:solidFill>
                  <a:schemeClr val="bg1"/>
                </a:solidFill>
              </a:rPr>
              <a:t> </a:t>
            </a:r>
            <a:r>
              <a:rPr lang="en-US" sz="2800" i="1" kern="0" dirty="0">
                <a:solidFill>
                  <a:schemeClr val="bg1"/>
                </a:solidFill>
              </a:rPr>
              <a:t>// </a:t>
            </a:r>
            <a:r>
              <a:rPr lang="uk-UA" sz="2800" i="1" kern="0" dirty="0">
                <a:solidFill>
                  <a:schemeClr val="bg1"/>
                </a:solidFill>
              </a:rPr>
              <a:t>зовнішній цикл по стовпцях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Max :=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en-US" sz="2800" b="1" i="1" kern="0" dirty="0">
                <a:solidFill>
                  <a:schemeClr val="bg1"/>
                </a:solidFill>
              </a:rPr>
              <a:t>[1,j];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	</a:t>
            </a:r>
            <a:r>
              <a:rPr lang="en-US" sz="2800" b="1" i="1" kern="0" dirty="0">
                <a:solidFill>
                  <a:srgbClr val="FFFF00"/>
                </a:solidFill>
              </a:rPr>
              <a:t>For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і := 2 </a:t>
            </a:r>
            <a:r>
              <a:rPr lang="en-US" sz="2800" b="1" i="1" kern="0" dirty="0">
                <a:solidFill>
                  <a:srgbClr val="FFFF00"/>
                </a:solidFill>
              </a:rPr>
              <a:t>to</a:t>
            </a:r>
            <a:r>
              <a:rPr lang="en-US" sz="2800" b="1" i="1" kern="0" dirty="0">
                <a:solidFill>
                  <a:schemeClr val="bg1"/>
                </a:solidFill>
              </a:rPr>
              <a:t> 4 </a:t>
            </a:r>
            <a:r>
              <a:rPr lang="en-US" sz="2800" b="1" i="1" kern="0" dirty="0">
                <a:solidFill>
                  <a:srgbClr val="FFFF00"/>
                </a:solidFill>
              </a:rPr>
              <a:t>do</a:t>
            </a:r>
            <a:endParaRPr lang="en-US" sz="28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If</a:t>
            </a:r>
            <a:r>
              <a:rPr lang="en-US" sz="2800" b="1" i="1" kern="0" dirty="0">
                <a:solidFill>
                  <a:schemeClr val="bg1"/>
                </a:solidFill>
              </a:rPr>
              <a:t> Max &lt;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en-US" sz="2800" b="1" i="1" kern="0" dirty="0">
                <a:solidFill>
                  <a:schemeClr val="bg1"/>
                </a:solidFill>
              </a:rPr>
              <a:t>[</a:t>
            </a:r>
            <a:r>
              <a:rPr lang="en-US" sz="2800" b="1" i="1" kern="0" dirty="0" err="1">
                <a:solidFill>
                  <a:schemeClr val="bg1"/>
                </a:solidFill>
              </a:rPr>
              <a:t>i</a:t>
            </a:r>
            <a:r>
              <a:rPr lang="en-US" sz="2800" b="1" i="1" kern="0" dirty="0">
                <a:solidFill>
                  <a:schemeClr val="bg1"/>
                </a:solidFill>
              </a:rPr>
              <a:t>, j] </a:t>
            </a:r>
            <a:r>
              <a:rPr lang="en-US" sz="2800" b="1" i="1" kern="0" dirty="0">
                <a:solidFill>
                  <a:srgbClr val="FFFF00"/>
                </a:solidFill>
              </a:rPr>
              <a:t>Then</a:t>
            </a:r>
            <a:r>
              <a:rPr lang="en-US" sz="2800" b="1" i="1" kern="0" dirty="0">
                <a:solidFill>
                  <a:schemeClr val="bg1"/>
                </a:solidFill>
              </a:rPr>
              <a:t> Max := </a:t>
            </a: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en-US" sz="2800" b="1" i="1" kern="0" dirty="0">
                <a:solidFill>
                  <a:schemeClr val="bg1"/>
                </a:solidFill>
              </a:rPr>
              <a:t>[</a:t>
            </a:r>
            <a:r>
              <a:rPr lang="en-US" sz="2800" b="1" i="1" kern="0" dirty="0" err="1">
                <a:solidFill>
                  <a:schemeClr val="bg1"/>
                </a:solidFill>
              </a:rPr>
              <a:t>i</a:t>
            </a:r>
            <a:r>
              <a:rPr lang="en-US" sz="2800" b="1" i="1" kern="0" dirty="0">
                <a:solidFill>
                  <a:schemeClr val="bg1"/>
                </a:solidFill>
              </a:rPr>
              <a:t>, j];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B[j]</a:t>
            </a:r>
            <a:r>
              <a:rPr lang="uk-UA" sz="2800" b="1" i="1" kern="0" dirty="0">
                <a:solidFill>
                  <a:schemeClr val="bg1"/>
                </a:solidFill>
              </a:rPr>
              <a:t> := </a:t>
            </a:r>
            <a:r>
              <a:rPr lang="en-US" sz="2800" b="1" i="1" kern="0" dirty="0">
                <a:solidFill>
                  <a:schemeClr val="bg1"/>
                </a:solidFill>
              </a:rPr>
              <a:t>Max;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	ListBox1.Items.Add(</a:t>
            </a:r>
            <a:r>
              <a:rPr lang="en-US" sz="2800" b="1" i="1" kern="0" dirty="0" err="1">
                <a:solidFill>
                  <a:schemeClr val="bg1"/>
                </a:solidFill>
              </a:rPr>
              <a:t>lntToStr</a:t>
            </a:r>
            <a:r>
              <a:rPr lang="en-US" sz="2800" b="1" i="1" kern="0" dirty="0">
                <a:solidFill>
                  <a:schemeClr val="bg1"/>
                </a:solidFill>
              </a:rPr>
              <a:t>(B[j])); </a:t>
            </a:r>
            <a:r>
              <a:rPr lang="en-US" sz="2800" i="1" kern="0" dirty="0">
                <a:solidFill>
                  <a:schemeClr val="bg1"/>
                </a:solidFill>
              </a:rPr>
              <a:t>// </a:t>
            </a:r>
            <a:r>
              <a:rPr lang="uk-UA" sz="2800" i="1" kern="0" dirty="0">
                <a:solidFill>
                  <a:schemeClr val="bg1"/>
                </a:solidFill>
              </a:rPr>
              <a:t>виведення </a:t>
            </a:r>
            <a:r>
              <a:rPr lang="en-US" sz="2800" i="1" kern="0" dirty="0">
                <a:solidFill>
                  <a:schemeClr val="bg1"/>
                </a:solidFill>
              </a:rPr>
              <a:t>B[j]</a:t>
            </a:r>
            <a:r>
              <a:rPr lang="en-US" sz="2800" b="1" i="1" kern="0" dirty="0">
                <a:solidFill>
                  <a:schemeClr val="bg1"/>
                </a:solidFill>
              </a:rPr>
              <a:t> 	</a:t>
            </a:r>
            <a:r>
              <a:rPr lang="en-US" sz="2800" b="1" i="1" kern="0" dirty="0">
                <a:solidFill>
                  <a:srgbClr val="FFFF00"/>
                </a:solidFill>
              </a:rPr>
              <a:t>end</a:t>
            </a:r>
            <a:r>
              <a:rPr lang="en-US" sz="2800" b="1" i="1" kern="0" dirty="0">
                <a:solidFill>
                  <a:schemeClr val="bg1"/>
                </a:solidFill>
              </a:rPr>
              <a:t>; </a:t>
            </a:r>
            <a:r>
              <a:rPr lang="en-US" sz="2800" b="1" i="1" kern="0" dirty="0">
                <a:solidFill>
                  <a:srgbClr val="FFFF00"/>
                </a:solidFill>
              </a:rPr>
              <a:t>end</a:t>
            </a:r>
            <a:r>
              <a:rPr lang="en-US" sz="2800" b="1" i="1" kern="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43902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3000" dirty="0"/>
              <a:t>Пошук елементів двовимірного масиву, які задовольняють певній умові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Таким чином, опрацювання даних здійснюється шляхом застосування типових алгоритмів опрацювання одновимірних масивів до рядків або стовпців двовимірного масиву.</a:t>
            </a:r>
          </a:p>
        </p:txBody>
      </p:sp>
      <p:pic>
        <p:nvPicPr>
          <p:cNvPr id="2050" name="Picture 2" descr="Результат пошуку зображень">
            <a:extLst>
              <a:ext uri="{FF2B5EF4-FFF2-40B4-BE49-F238E27FC236}">
                <a16:creationId xmlns:a16="http://schemas.microsoft.com/office/drawing/2014/main" id="{A2EC884F-41AF-423B-8FAC-90CDA76648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9" b="5911"/>
          <a:stretch/>
        </p:blipFill>
        <p:spPr bwMode="auto">
          <a:xfrm>
            <a:off x="1306668" y="3081469"/>
            <a:ext cx="9580821" cy="344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rmAutofit/>
          </a:bodyPr>
          <a:lstStyle/>
          <a:p>
            <a:r>
              <a:rPr lang="uk-UA" dirty="0"/>
              <a:t>Розгадайте ребус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zarobytyhroshi.com/images/243_1c7236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977" y="5301208"/>
            <a:ext cx="1561356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00501" y="5445224"/>
            <a:ext cx="6179706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uk-UA" sz="5400" b="1" i="1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Таблиця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19293" y="6525344"/>
            <a:ext cx="4570040" cy="34051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«Ребуси українською» 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©</a:t>
            </a:r>
            <a:r>
              <a:rPr kumimoji="0" lang="uk-UA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rebus1.com</a:t>
            </a:r>
          </a:p>
        </p:txBody>
      </p:sp>
      <p:sp>
        <p:nvSpPr>
          <p:cNvPr id="11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C5FA0C-30A3-41C8-80C7-8F0CCA26B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955" y="1492162"/>
            <a:ext cx="9842500" cy="366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7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rmAutofit/>
          </a:bodyPr>
          <a:lstStyle/>
          <a:p>
            <a:r>
              <a:rPr lang="uk-UA" dirty="0"/>
              <a:t>Питання для самоперевірки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sz="2800" b="1" i="1" kern="0">
                <a:solidFill>
                  <a:srgbClr val="FFFFFF"/>
                </a:solidFill>
              </a:rPr>
              <a:t>Запишіть оператор для обчислення суми елементів двовимірного масиву А[1 ..5, 1..4].</a:t>
            </a:r>
          </a:p>
        </p:txBody>
      </p:sp>
      <p:pic>
        <p:nvPicPr>
          <p:cNvPr id="30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774" y="4780449"/>
            <a:ext cx="1663554" cy="20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2008" y="2219072"/>
            <a:ext cx="12050142" cy="95410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  <a:defRPr/>
            </a:pPr>
            <a:r>
              <a:rPr lang="uk-UA" sz="2800" b="1" i="1" kern="0">
                <a:solidFill>
                  <a:srgbClr val="002060"/>
                </a:solidFill>
              </a:rPr>
              <a:t>Знайдіть суму елементів головної діагоналі масиву Ар..4, 1..4].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008" y="3241381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  <a:defRPr/>
            </a:pPr>
            <a:r>
              <a:rPr lang="uk-UA" sz="2800" b="1" i="1" kern="0">
                <a:solidFill>
                  <a:srgbClr val="FFFFFF"/>
                </a:solidFill>
              </a:rPr>
              <a:t>Знайдіть максимальний елемент другого стовпця масиву Ар ..5, 1..4].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81" y="4270947"/>
            <a:ext cx="10450193" cy="224676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4"/>
              <a:defRPr/>
            </a:pPr>
            <a:r>
              <a:rPr lang="uk-UA" sz="2800" b="1" i="1" kern="0" dirty="0">
                <a:solidFill>
                  <a:srgbClr val="002060"/>
                </a:solidFill>
              </a:rPr>
              <a:t>У 5 міст відправили вагони з десятьма різними видами товарів. Складіть програму для обчислення загальної маси продукції, відправленої в кожне місто, і загальної маси продукції кожного виду.</a:t>
            </a:r>
          </a:p>
        </p:txBody>
      </p:sp>
    </p:spTree>
    <p:extLst>
      <p:ext uri="{BB962C8B-B14F-4D97-AF65-F5344CB8AC3E}">
        <p14:creationId xmlns:p14="http://schemas.microsoft.com/office/powerpoint/2010/main" val="209325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Домашнє завдання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43" y="1272160"/>
            <a:ext cx="4662947" cy="5347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9854" y="2133942"/>
            <a:ext cx="4663795" cy="1191816"/>
          </a:xfrm>
          <a:prstGeom prst="wedgeRoundRectCallout">
            <a:avLst>
              <a:gd name="adj1" fmla="val -59508"/>
              <a:gd name="adj2" fmla="val 126275"/>
              <a:gd name="adj3" fmla="val 16667"/>
            </a:avLst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Проаналізувати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§ 3</a:t>
            </a:r>
            <a:r>
              <a:rPr kumimoji="0" lang="en-US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9</a:t>
            </a: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ст. </a:t>
            </a:r>
            <a:r>
              <a:rPr lang="uk-UA" sz="3200" i="1" kern="0" dirty="0">
                <a:solidFill>
                  <a:srgbClr val="FFFFFF"/>
                </a:solidFill>
                <a:latin typeface="Verdana"/>
              </a:rPr>
              <a:t>217</a:t>
            </a: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-2</a:t>
            </a:r>
            <a:r>
              <a:rPr lang="uk-UA" sz="3200" i="1" kern="0" dirty="0">
                <a:solidFill>
                  <a:srgbClr val="FFFFFF"/>
                </a:solidFill>
                <a:latin typeface="Verdana"/>
              </a:rPr>
              <a:t>22</a:t>
            </a:r>
            <a:endParaRPr kumimoji="0" lang="uk-UA" sz="32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08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100" dirty="0"/>
              <a:t>Працюємо за комп’ютером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9" y="1272160"/>
            <a:ext cx="4662947" cy="53478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89511" y="2133942"/>
            <a:ext cx="3233804" cy="1191816"/>
          </a:xfrm>
          <a:prstGeom prst="wedgeRoundRectCallout">
            <a:avLst>
              <a:gd name="adj1" fmla="val -62315"/>
              <a:gd name="adj2" fmla="val 177476"/>
              <a:gd name="adj3" fmla="val 16667"/>
            </a:avLst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uk-UA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1" u="none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/>
              </a:defRPr>
            </a:lvl1pPr>
          </a:lstStyle>
          <a:p>
            <a:pPr lvl="0">
              <a:defRPr/>
            </a:pPr>
            <a:r>
              <a:rPr lang="uk-UA" dirty="0"/>
              <a:t>Сторінка</a:t>
            </a:r>
          </a:p>
          <a:p>
            <a:pPr lvl="0">
              <a:defRPr/>
            </a:pPr>
            <a:r>
              <a:rPr lang="ru-RU" dirty="0"/>
              <a:t>2</a:t>
            </a:r>
            <a:r>
              <a:rPr lang="uk-UA" dirty="0"/>
              <a:t>20</a:t>
            </a:r>
            <a:r>
              <a:rPr lang="en-US" dirty="0"/>
              <a:t>-</a:t>
            </a:r>
            <a:r>
              <a:rPr lang="uk-UA" dirty="0"/>
              <a:t>222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115" y="1177376"/>
            <a:ext cx="4839154" cy="5608513"/>
          </a:xfrm>
          <a:prstGeom prst="rect">
            <a:avLst/>
          </a:prstGeom>
        </p:spPr>
      </p:pic>
      <p:pic>
        <p:nvPicPr>
          <p:cNvPr id="7" name="Picture 2" descr="computer, programmer, scientist ic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5" b="14007"/>
          <a:stretch/>
        </p:blipFill>
        <p:spPr bwMode="auto">
          <a:xfrm>
            <a:off x="3631455" y="3726379"/>
            <a:ext cx="3851920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Опрацювання двовимірних          масивів даних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До типових задач опрацювання двовимірних масивів належать завдання на обчислення: </a:t>
            </a:r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BFDF0CB4-8F9A-4E42-AA02-668E0A2A5FC4}"/>
              </a:ext>
            </a:extLst>
          </p:cNvPr>
          <p:cNvSpPr/>
          <p:nvPr/>
        </p:nvSpPr>
        <p:spPr>
          <a:xfrm>
            <a:off x="72008" y="2268232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суми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9E311BA2-DCCD-4547-A4BF-8DD383A297C8}"/>
              </a:ext>
            </a:extLst>
          </p:cNvPr>
          <p:cNvSpPr/>
          <p:nvPr/>
        </p:nvSpPr>
        <p:spPr>
          <a:xfrm>
            <a:off x="4110553" y="2268232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добутку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1452071A-7449-460C-9BE7-8A3427958125}"/>
              </a:ext>
            </a:extLst>
          </p:cNvPr>
          <p:cNvSpPr/>
          <p:nvPr/>
        </p:nvSpPr>
        <p:spPr>
          <a:xfrm>
            <a:off x="8149101" y="2268232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кількості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1364071E-4508-4CAC-B599-74943198508D}"/>
              </a:ext>
            </a:extLst>
          </p:cNvPr>
          <p:cNvSpPr/>
          <p:nvPr/>
        </p:nvSpPr>
        <p:spPr>
          <a:xfrm>
            <a:off x="72008" y="3352647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середнього арифметичного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3" name="Прямокутник 12">
            <a:extLst>
              <a:ext uri="{FF2B5EF4-FFF2-40B4-BE49-F238E27FC236}">
                <a16:creationId xmlns:a16="http://schemas.microsoft.com/office/drawing/2014/main" id="{E2D3DE77-BBA1-417F-A589-0CE86FEAE5FD}"/>
              </a:ext>
            </a:extLst>
          </p:cNvPr>
          <p:cNvSpPr/>
          <p:nvPr/>
        </p:nvSpPr>
        <p:spPr>
          <a:xfrm>
            <a:off x="4110553" y="3352647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максимуму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E8CC99D5-4FC3-408F-B3CB-BBEE5EF79712}"/>
              </a:ext>
            </a:extLst>
          </p:cNvPr>
          <p:cNvSpPr/>
          <p:nvPr/>
        </p:nvSpPr>
        <p:spPr>
          <a:xfrm>
            <a:off x="8149101" y="3352647"/>
            <a:ext cx="3973050" cy="978348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мінімуму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3DD0CB-5E63-4FAD-B7CC-54FECAF262ED}"/>
              </a:ext>
            </a:extLst>
          </p:cNvPr>
          <p:cNvSpPr txBox="1"/>
          <p:nvPr/>
        </p:nvSpPr>
        <p:spPr>
          <a:xfrm>
            <a:off x="72007" y="4437062"/>
            <a:ext cx="12050142" cy="2246769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елементів кожного рядка чи стовпця, заданого рядка чи стовпця. Обчислення здійснюються за допомогою стандартних прийомів, особливість яких полягає в організації вкладених циклів під час опрацювання масивів.</a:t>
            </a:r>
          </a:p>
        </p:txBody>
      </p:sp>
    </p:spTree>
    <p:extLst>
      <p:ext uri="{BB962C8B-B14F-4D97-AF65-F5344CB8AC3E}">
        <p14:creationId xmlns:p14="http://schemas.microsoft.com/office/powerpoint/2010/main" val="301732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/>
              <a:t>Дякую за увагу!</a:t>
            </a:r>
          </a:p>
        </p:txBody>
      </p:sp>
      <p:sp>
        <p:nvSpPr>
          <p:cNvPr id="4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uk-UA" sz="1600" b="1" dirty="0">
                <a:solidFill>
                  <a:srgbClr val="FFFFFF"/>
                </a:solidFill>
                <a:latin typeface="Verdana"/>
              </a:rPr>
              <a:t>За новою програмою</a:t>
            </a:r>
          </a:p>
        </p:txBody>
      </p:sp>
      <p:sp>
        <p:nvSpPr>
          <p:cNvPr id="7" name="Округлена прямокутна виноска 6"/>
          <p:cNvSpPr/>
          <p:nvPr/>
        </p:nvSpPr>
        <p:spPr>
          <a:xfrm>
            <a:off x="126612" y="6175807"/>
            <a:ext cx="2448272" cy="619472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  <a:solidFill>
            <a:srgbClr val="C8267C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Урок </a:t>
            </a:r>
            <a:r>
              <a:rPr kumimoji="0" lang="ru-RU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5</a:t>
            </a:r>
            <a:r>
              <a:rPr kumimoji="0" lang="en-US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1</a:t>
            </a:r>
            <a:endParaRPr kumimoji="0" lang="uk-UA" sz="36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9" name="Picture 4" descr="Результат пошуку зображень за запитом &quot;lazarus icon&quot;">
            <a:extLst>
              <a:ext uri="{FF2B5EF4-FFF2-40B4-BE49-F238E27FC236}">
                <a16:creationId xmlns:a16="http://schemas.microsoft.com/office/drawing/2014/main" id="{671E0C38-517E-4B1B-A1C3-3BF7364A9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608" y="3622708"/>
            <a:ext cx="2553099" cy="255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hart, medicine, shedule, sheet, table, timetable icon">
            <a:extLst>
              <a:ext uri="{FF2B5EF4-FFF2-40B4-BE49-F238E27FC236}">
                <a16:creationId xmlns:a16="http://schemas.microsoft.com/office/drawing/2014/main" id="{10E3CE75-F6D3-4416-B9B7-098F6A463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98" y="3689960"/>
            <a:ext cx="2418594" cy="24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49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Опрацювання двовимірних          масивів даних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Якщо за параметр</a:t>
            </a: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223745A3-CB97-4AF9-8CDE-151DA483A595}"/>
              </a:ext>
            </a:extLst>
          </p:cNvPr>
          <p:cNvSpPr/>
          <p:nvPr/>
        </p:nvSpPr>
        <p:spPr>
          <a:xfrm>
            <a:off x="72008" y="1806481"/>
            <a:ext cx="5972332" cy="99354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зовнішнього циклу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54DDCF8A-8421-44D6-89F6-D8245B15FD58}"/>
              </a:ext>
            </a:extLst>
          </p:cNvPr>
          <p:cNvSpPr/>
          <p:nvPr/>
        </p:nvSpPr>
        <p:spPr>
          <a:xfrm>
            <a:off x="6149820" y="1806481"/>
            <a:ext cx="5972332" cy="99354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внутрішнього циклу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227BB523-4DD1-4B37-8094-053E4F65F430}"/>
              </a:ext>
            </a:extLst>
          </p:cNvPr>
          <p:cNvSpPr/>
          <p:nvPr/>
        </p:nvSpPr>
        <p:spPr>
          <a:xfrm>
            <a:off x="72008" y="2883583"/>
            <a:ext cx="5972332" cy="9935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взяти індекс номер рядка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3107BB0A-E03F-4A87-B6C4-8A3E3B9D11FC}"/>
              </a:ext>
            </a:extLst>
          </p:cNvPr>
          <p:cNvSpPr/>
          <p:nvPr/>
        </p:nvSpPr>
        <p:spPr>
          <a:xfrm>
            <a:off x="6149820" y="2883583"/>
            <a:ext cx="5972332" cy="9935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взяти індекс номер стовпця 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501758-CEB5-491F-8165-5B5F97C6B8EA}"/>
              </a:ext>
            </a:extLst>
          </p:cNvPr>
          <p:cNvSpPr txBox="1"/>
          <p:nvPr/>
        </p:nvSpPr>
        <p:spPr>
          <a:xfrm>
            <a:off x="72008" y="3962218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То опрацювання двовимірного масиву буде йти по:</a:t>
            </a:r>
          </a:p>
        </p:txBody>
      </p:sp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AB82E2A1-38DD-4723-BF4B-D7138D0C91E1}"/>
              </a:ext>
            </a:extLst>
          </p:cNvPr>
          <p:cNvSpPr/>
          <p:nvPr/>
        </p:nvSpPr>
        <p:spPr>
          <a:xfrm>
            <a:off x="72008" y="4595389"/>
            <a:ext cx="5972332" cy="99354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>
                <a:solidFill>
                  <a:schemeClr val="bg1"/>
                </a:solidFill>
              </a:rPr>
              <a:t>рядках</a:t>
            </a:r>
            <a:endParaRPr lang="uk-UA" sz="3600" b="1" i="1" kern="0" dirty="0">
              <a:solidFill>
                <a:srgbClr val="FFFFFF"/>
              </a:solidFill>
            </a:endParaRPr>
          </a:p>
        </p:txBody>
      </p:sp>
      <p:sp>
        <p:nvSpPr>
          <p:cNvPr id="16" name="Прямокутник 15">
            <a:extLst>
              <a:ext uri="{FF2B5EF4-FFF2-40B4-BE49-F238E27FC236}">
                <a16:creationId xmlns:a16="http://schemas.microsoft.com/office/drawing/2014/main" id="{DE720C14-E7D2-4BCE-8022-C413B621A9AC}"/>
              </a:ext>
            </a:extLst>
          </p:cNvPr>
          <p:cNvSpPr/>
          <p:nvPr/>
        </p:nvSpPr>
        <p:spPr>
          <a:xfrm>
            <a:off x="6149820" y="4595389"/>
            <a:ext cx="5972332" cy="99354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>
                <a:solidFill>
                  <a:schemeClr val="bg1"/>
                </a:solidFill>
              </a:rPr>
              <a:t>стовпцях</a:t>
            </a:r>
            <a:endParaRPr lang="uk-UA" sz="3600" b="1" i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7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10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Уявіть, що ви — керівник фірми і вам потрібно проаналізувати динаміку продажів телефонів. </a:t>
            </a:r>
          </a:p>
        </p:txBody>
      </p:sp>
      <p:pic>
        <p:nvPicPr>
          <p:cNvPr id="1026" name="Picture 2" descr="account, boss, business, chief, director, directory, human, male, man, manager, old, profile, uncle icon">
            <a:extLst>
              <a:ext uri="{FF2B5EF4-FFF2-40B4-BE49-F238E27FC236}">
                <a16:creationId xmlns:a16="http://schemas.microsoft.com/office/drawing/2014/main" id="{E29F7EBA-2838-4FB2-8ACF-05426C38D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529" y="2272886"/>
            <a:ext cx="4272552" cy="427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essage, smartphone icon">
            <a:extLst>
              <a:ext uri="{FF2B5EF4-FFF2-40B4-BE49-F238E27FC236}">
                <a16:creationId xmlns:a16="http://schemas.microsoft.com/office/drawing/2014/main" id="{D32F8D06-9E74-41A6-93F2-B8926B9E0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335" y="2252648"/>
            <a:ext cx="4292790" cy="429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1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Якщо вас цікавить сумарний обсяг продажів </a:t>
            </a:r>
            <a:r>
              <a:rPr lang="uk-UA" sz="2800" b="1" i="1" kern="0" dirty="0">
                <a:solidFill>
                  <a:srgbClr val="FFFF00"/>
                </a:solidFill>
              </a:rPr>
              <a:t>за січень</a:t>
            </a:r>
            <a:r>
              <a:rPr lang="uk-UA" sz="2800" b="1" i="1" kern="0" dirty="0">
                <a:solidFill>
                  <a:schemeClr val="bg1"/>
                </a:solidFill>
              </a:rPr>
              <a:t>, то вам потрібно виконати додавання елементів першого стовпця таблиці «</a:t>
            </a:r>
            <a:r>
              <a:rPr lang="uk-UA" sz="2800" b="1" i="1" kern="0" dirty="0">
                <a:solidFill>
                  <a:srgbClr val="FFFF00"/>
                </a:solidFill>
              </a:rPr>
              <a:t>Продаж телефонів</a:t>
            </a:r>
            <a:r>
              <a:rPr lang="uk-UA" sz="2800" b="1" i="1" kern="0" dirty="0">
                <a:solidFill>
                  <a:schemeClr val="bg1"/>
                </a:solidFill>
              </a:rPr>
              <a:t>».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543A6B-BCE4-406A-B987-85B54233E76F}"/>
              </a:ext>
            </a:extLst>
          </p:cNvPr>
          <p:cNvSpPr txBox="1"/>
          <p:nvPr/>
        </p:nvSpPr>
        <p:spPr>
          <a:xfrm>
            <a:off x="72008" y="2661769"/>
            <a:ext cx="12050142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Продаж телефонів</a:t>
            </a:r>
          </a:p>
        </p:txBody>
      </p:sp>
      <p:graphicFrame>
        <p:nvGraphicFramePr>
          <p:cNvPr id="9" name="Таблиця 8">
            <a:extLst>
              <a:ext uri="{FF2B5EF4-FFF2-40B4-BE49-F238E27FC236}">
                <a16:creationId xmlns:a16="http://schemas.microsoft.com/office/drawing/2014/main" id="{A935ADD9-6786-4D14-A6FA-E1F509686D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859716"/>
              </p:ext>
            </p:extLst>
          </p:nvPr>
        </p:nvGraphicFramePr>
        <p:xfrm>
          <a:off x="72008" y="3331393"/>
          <a:ext cx="12050143" cy="25908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32327">
                  <a:extLst>
                    <a:ext uri="{9D8B030D-6E8A-4147-A177-3AD203B41FA5}">
                      <a16:colId xmlns:a16="http://schemas.microsoft.com/office/drawing/2014/main" val="2536893789"/>
                    </a:ext>
                  </a:extLst>
                </a:gridCol>
                <a:gridCol w="3205317">
                  <a:extLst>
                    <a:ext uri="{9D8B030D-6E8A-4147-A177-3AD203B41FA5}">
                      <a16:colId xmlns:a16="http://schemas.microsoft.com/office/drawing/2014/main" val="2257628060"/>
                    </a:ext>
                  </a:extLst>
                </a:gridCol>
                <a:gridCol w="2605548">
                  <a:extLst>
                    <a:ext uri="{9D8B030D-6E8A-4147-A177-3AD203B41FA5}">
                      <a16:colId xmlns:a16="http://schemas.microsoft.com/office/drawing/2014/main" val="2757133184"/>
                    </a:ext>
                  </a:extLst>
                </a:gridCol>
                <a:gridCol w="2202426">
                  <a:extLst>
                    <a:ext uri="{9D8B030D-6E8A-4147-A177-3AD203B41FA5}">
                      <a16:colId xmlns:a16="http://schemas.microsoft.com/office/drawing/2014/main" val="3051514254"/>
                    </a:ext>
                  </a:extLst>
                </a:gridCol>
                <a:gridCol w="2604525">
                  <a:extLst>
                    <a:ext uri="{9D8B030D-6E8A-4147-A177-3AD203B41FA5}">
                      <a16:colId xmlns:a16="http://schemas.microsoft.com/office/drawing/2014/main" val="3315205940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№ з/п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Марка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Кількість проданих телефонів, од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41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Січень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Лютий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Березень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6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Nokia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110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120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237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2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Samsung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90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642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3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 err="1"/>
                        <a:t>Alcotel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60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70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130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245436"/>
                  </a:ext>
                </a:extLst>
              </a:tr>
            </a:tbl>
          </a:graphicData>
        </a:graphic>
      </p:graphicFrame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C23C6E4C-3065-4DF6-8EE5-240700F90A5B}"/>
              </a:ext>
            </a:extLst>
          </p:cNvPr>
          <p:cNvSpPr/>
          <p:nvPr/>
        </p:nvSpPr>
        <p:spPr>
          <a:xfrm>
            <a:off x="4698962" y="4355689"/>
            <a:ext cx="2616238" cy="156650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5924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Щоб знайти </a:t>
            </a:r>
            <a:r>
              <a:rPr lang="uk-UA" sz="2800" b="1" i="1" kern="0" dirty="0">
                <a:solidFill>
                  <a:srgbClr val="FFFF00"/>
                </a:solidFill>
              </a:rPr>
              <a:t>загальну кількість </a:t>
            </a:r>
            <a:r>
              <a:rPr lang="uk-UA" sz="2800" b="1" i="1" kern="0" dirty="0">
                <a:solidFill>
                  <a:schemeClr val="bg1"/>
                </a:solidFill>
              </a:rPr>
              <a:t>проданих телефонів марки </a:t>
            </a:r>
            <a:r>
              <a:rPr lang="en-US" sz="2800" b="1" i="1" kern="0" dirty="0">
                <a:solidFill>
                  <a:srgbClr val="FFFF00"/>
                </a:solidFill>
              </a:rPr>
              <a:t>Samsung</a:t>
            </a:r>
            <a:r>
              <a:rPr lang="en-US" sz="2800" b="1" i="1" kern="0" dirty="0">
                <a:solidFill>
                  <a:schemeClr val="bg1"/>
                </a:solidFill>
              </a:rPr>
              <a:t>, </a:t>
            </a:r>
            <a:r>
              <a:rPr lang="uk-UA" sz="2800" b="1" i="1" kern="0" dirty="0">
                <a:solidFill>
                  <a:schemeClr val="bg1"/>
                </a:solidFill>
              </a:rPr>
              <a:t>треба знайти суму елементів другого рядка.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FC1417-E69F-437E-A67A-7F5307681095}"/>
              </a:ext>
            </a:extLst>
          </p:cNvPr>
          <p:cNvSpPr txBox="1"/>
          <p:nvPr/>
        </p:nvSpPr>
        <p:spPr>
          <a:xfrm>
            <a:off x="72008" y="2661769"/>
            <a:ext cx="12050142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Продаж телефонів</a:t>
            </a:r>
          </a:p>
        </p:txBody>
      </p:sp>
      <p:graphicFrame>
        <p:nvGraphicFramePr>
          <p:cNvPr id="8" name="Таблиця 7">
            <a:extLst>
              <a:ext uri="{FF2B5EF4-FFF2-40B4-BE49-F238E27FC236}">
                <a16:creationId xmlns:a16="http://schemas.microsoft.com/office/drawing/2014/main" id="{301EAB90-A13E-4F1A-92D9-35593F0D0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291394"/>
              </p:ext>
            </p:extLst>
          </p:nvPr>
        </p:nvGraphicFramePr>
        <p:xfrm>
          <a:off x="72008" y="3331393"/>
          <a:ext cx="12050143" cy="25908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32327">
                  <a:extLst>
                    <a:ext uri="{9D8B030D-6E8A-4147-A177-3AD203B41FA5}">
                      <a16:colId xmlns:a16="http://schemas.microsoft.com/office/drawing/2014/main" val="2536893789"/>
                    </a:ext>
                  </a:extLst>
                </a:gridCol>
                <a:gridCol w="3205317">
                  <a:extLst>
                    <a:ext uri="{9D8B030D-6E8A-4147-A177-3AD203B41FA5}">
                      <a16:colId xmlns:a16="http://schemas.microsoft.com/office/drawing/2014/main" val="2257628060"/>
                    </a:ext>
                  </a:extLst>
                </a:gridCol>
                <a:gridCol w="2605548">
                  <a:extLst>
                    <a:ext uri="{9D8B030D-6E8A-4147-A177-3AD203B41FA5}">
                      <a16:colId xmlns:a16="http://schemas.microsoft.com/office/drawing/2014/main" val="2757133184"/>
                    </a:ext>
                  </a:extLst>
                </a:gridCol>
                <a:gridCol w="2202426">
                  <a:extLst>
                    <a:ext uri="{9D8B030D-6E8A-4147-A177-3AD203B41FA5}">
                      <a16:colId xmlns:a16="http://schemas.microsoft.com/office/drawing/2014/main" val="3051514254"/>
                    </a:ext>
                  </a:extLst>
                </a:gridCol>
                <a:gridCol w="2604525">
                  <a:extLst>
                    <a:ext uri="{9D8B030D-6E8A-4147-A177-3AD203B41FA5}">
                      <a16:colId xmlns:a16="http://schemas.microsoft.com/office/drawing/2014/main" val="3315205940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№ з/п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Марка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Кількість проданих телефонів, од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41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Січень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Лютий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Березень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6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Nokia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110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120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237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2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Samsung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90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642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3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 err="1"/>
                        <a:t>Alcotel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60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70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130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245436"/>
                  </a:ext>
                </a:extLst>
              </a:tr>
            </a:tbl>
          </a:graphicData>
        </a:graphic>
      </p:graphicFrame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550370A3-1792-45A0-8D34-DDA84AC53DFA}"/>
              </a:ext>
            </a:extLst>
          </p:cNvPr>
          <p:cNvSpPr/>
          <p:nvPr/>
        </p:nvSpPr>
        <p:spPr>
          <a:xfrm>
            <a:off x="4699818" y="4885248"/>
            <a:ext cx="7422331" cy="512662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5579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Якщо ж потрібно знайти </a:t>
            </a:r>
            <a:r>
              <a:rPr lang="uk-UA" sz="2800" b="1" i="1" kern="0" dirty="0">
                <a:solidFill>
                  <a:srgbClr val="FFFF00"/>
                </a:solidFill>
              </a:rPr>
              <a:t>загальну кількість </a:t>
            </a:r>
            <a:r>
              <a:rPr lang="uk-UA" sz="2800" b="1" i="1" kern="0" dirty="0">
                <a:solidFill>
                  <a:schemeClr val="bg1"/>
                </a:solidFill>
              </a:rPr>
              <a:t>проданих телефонів усіх марок </a:t>
            </a:r>
            <a:r>
              <a:rPr lang="uk-UA" sz="2800" b="1" i="1" kern="0" dirty="0">
                <a:solidFill>
                  <a:srgbClr val="FFFF00"/>
                </a:solidFill>
              </a:rPr>
              <a:t>за рік</a:t>
            </a:r>
            <a:r>
              <a:rPr lang="uk-UA" sz="2800" b="1" i="1" kern="0" dirty="0">
                <a:solidFill>
                  <a:schemeClr val="bg1"/>
                </a:solidFill>
              </a:rPr>
              <a:t>, то слід обчислити суму всіх елементів масиву.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D836CB-0B14-4715-A519-AAFB314FB53C}"/>
              </a:ext>
            </a:extLst>
          </p:cNvPr>
          <p:cNvSpPr txBox="1"/>
          <p:nvPr/>
        </p:nvSpPr>
        <p:spPr>
          <a:xfrm>
            <a:off x="72008" y="2661769"/>
            <a:ext cx="12050142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Продаж телефонів</a:t>
            </a:r>
          </a:p>
        </p:txBody>
      </p:sp>
      <p:graphicFrame>
        <p:nvGraphicFramePr>
          <p:cNvPr id="8" name="Таблиця 7">
            <a:extLst>
              <a:ext uri="{FF2B5EF4-FFF2-40B4-BE49-F238E27FC236}">
                <a16:creationId xmlns:a16="http://schemas.microsoft.com/office/drawing/2014/main" id="{816C4531-61CA-4744-BF5D-2F1AEA0FC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380911"/>
              </p:ext>
            </p:extLst>
          </p:nvPr>
        </p:nvGraphicFramePr>
        <p:xfrm>
          <a:off x="72008" y="3331393"/>
          <a:ext cx="12050143" cy="25908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32327">
                  <a:extLst>
                    <a:ext uri="{9D8B030D-6E8A-4147-A177-3AD203B41FA5}">
                      <a16:colId xmlns:a16="http://schemas.microsoft.com/office/drawing/2014/main" val="2536893789"/>
                    </a:ext>
                  </a:extLst>
                </a:gridCol>
                <a:gridCol w="3205317">
                  <a:extLst>
                    <a:ext uri="{9D8B030D-6E8A-4147-A177-3AD203B41FA5}">
                      <a16:colId xmlns:a16="http://schemas.microsoft.com/office/drawing/2014/main" val="2257628060"/>
                    </a:ext>
                  </a:extLst>
                </a:gridCol>
                <a:gridCol w="2605548">
                  <a:extLst>
                    <a:ext uri="{9D8B030D-6E8A-4147-A177-3AD203B41FA5}">
                      <a16:colId xmlns:a16="http://schemas.microsoft.com/office/drawing/2014/main" val="2757133184"/>
                    </a:ext>
                  </a:extLst>
                </a:gridCol>
                <a:gridCol w="2202426">
                  <a:extLst>
                    <a:ext uri="{9D8B030D-6E8A-4147-A177-3AD203B41FA5}">
                      <a16:colId xmlns:a16="http://schemas.microsoft.com/office/drawing/2014/main" val="3051514254"/>
                    </a:ext>
                  </a:extLst>
                </a:gridCol>
                <a:gridCol w="2604525">
                  <a:extLst>
                    <a:ext uri="{9D8B030D-6E8A-4147-A177-3AD203B41FA5}">
                      <a16:colId xmlns:a16="http://schemas.microsoft.com/office/drawing/2014/main" val="3315205940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№ з/п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Марка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2800" i="1" noProof="0" dirty="0"/>
                        <a:t>Кількість проданих телефонів, од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2400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412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Січень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Лютий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Березень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6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i="1" noProof="0" dirty="0"/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Nokia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110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120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237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2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Samsung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90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80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642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3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 err="1"/>
                        <a:t>Alcotel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60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70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noProof="0" dirty="0"/>
                        <a:t>130</a:t>
                      </a:r>
                      <a:endParaRPr lang="uk-UA" sz="2800" b="1" i="1" noProof="0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245436"/>
                  </a:ext>
                </a:extLst>
              </a:tr>
            </a:tbl>
          </a:graphicData>
        </a:graphic>
      </p:graphicFrame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14573FFE-66AC-42DB-B037-44BB4C972FD5}"/>
              </a:ext>
            </a:extLst>
          </p:cNvPr>
          <p:cNvSpPr/>
          <p:nvPr/>
        </p:nvSpPr>
        <p:spPr>
          <a:xfrm>
            <a:off x="4699818" y="4355689"/>
            <a:ext cx="7422331" cy="156650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0633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суму елементів третього рядка масиву</a:t>
            </a:r>
            <a:r>
              <a:rPr lang="en-US" sz="2800" b="1" i="1" kern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76BE4-61B0-4139-B8AA-2BB8CE85A27A}"/>
              </a:ext>
            </a:extLst>
          </p:cNvPr>
          <p:cNvSpPr txBox="1"/>
          <p:nvPr/>
        </p:nvSpPr>
        <p:spPr>
          <a:xfrm>
            <a:off x="72008" y="2416599"/>
            <a:ext cx="12050142" cy="4031873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var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Tabl</a:t>
            </a:r>
            <a:r>
              <a:rPr lang="en-US" sz="3200" b="1" i="1" kern="0" dirty="0">
                <a:solidFill>
                  <a:schemeClr val="bg1"/>
                </a:solidFill>
              </a:rPr>
              <a:t>: array[1..4, 1..6] of Integer; </a:t>
            </a:r>
            <a:r>
              <a:rPr lang="uk-UA" sz="3200" b="1" i="1" kern="0" dirty="0">
                <a:solidFill>
                  <a:schemeClr val="bg1"/>
                </a:solidFill>
              </a:rPr>
              <a:t>і, </a:t>
            </a:r>
            <a:r>
              <a:rPr lang="en-US" sz="3200" b="1" i="1" kern="0" dirty="0">
                <a:solidFill>
                  <a:schemeClr val="bg1"/>
                </a:solidFill>
              </a:rPr>
              <a:t>j, Sum: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Sum := 0;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</a:t>
            </a: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j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6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r>
              <a:rPr lang="en-US" sz="3200" b="1" i="1" kern="0" dirty="0">
                <a:solidFill>
                  <a:schemeClr val="bg1"/>
                </a:solidFill>
              </a:rPr>
              <a:t> Sum := </a:t>
            </a:r>
            <a:r>
              <a:rPr lang="en-US" sz="3200" b="1" i="1" kern="0" dirty="0" err="1">
                <a:solidFill>
                  <a:schemeClr val="bg1"/>
                </a:solidFill>
              </a:rPr>
              <a:t>Sum+Tabl</a:t>
            </a:r>
            <a:r>
              <a:rPr lang="en-US" sz="3200" b="1" i="1" kern="0" dirty="0">
                <a:solidFill>
                  <a:schemeClr val="bg1"/>
                </a:solidFill>
              </a:rPr>
              <a:t>[3,j]; </a:t>
            </a:r>
            <a:r>
              <a:rPr lang="en-US" sz="3200" i="1" kern="0" dirty="0">
                <a:solidFill>
                  <a:schemeClr val="bg1"/>
                </a:solidFill>
              </a:rPr>
              <a:t>{ </a:t>
            </a:r>
            <a:r>
              <a:rPr lang="uk-UA" sz="3200" i="1" kern="0" dirty="0">
                <a:solidFill>
                  <a:schemeClr val="bg1"/>
                </a:solidFill>
              </a:rPr>
              <a:t>додавання елементів третього рядка }</a:t>
            </a:r>
            <a:endParaRPr lang="en-US" sz="3200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Edit1.Text :=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(Sum);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end</a:t>
            </a:r>
            <a:r>
              <a:rPr lang="en-US" sz="3200" b="1" i="1" kern="0" dirty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9FCD74-7A55-4361-9C3A-461E8A2C574B}"/>
              </a:ext>
            </a:extLst>
          </p:cNvPr>
          <p:cNvSpPr txBox="1"/>
          <p:nvPr/>
        </p:nvSpPr>
        <p:spPr>
          <a:xfrm>
            <a:off x="72008" y="1806681"/>
            <a:ext cx="12050142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 err="1">
                <a:solidFill>
                  <a:schemeClr val="bg1"/>
                </a:solidFill>
              </a:rPr>
              <a:t>Tabl</a:t>
            </a:r>
            <a:r>
              <a:rPr lang="en-US" sz="2800" b="1" i="1" kern="0" dirty="0">
                <a:solidFill>
                  <a:schemeClr val="bg1"/>
                </a:solidFill>
              </a:rPr>
              <a:t>[1..4, 1..6] of Integer</a:t>
            </a:r>
          </a:p>
        </p:txBody>
      </p:sp>
    </p:spTree>
    <p:extLst>
      <p:ext uri="{BB962C8B-B14F-4D97-AF65-F5344CB8AC3E}">
        <p14:creationId xmlns:p14="http://schemas.microsoft.com/office/powerpoint/2010/main" val="184559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Додавання значень елементів двовимірного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39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Знайти суму елементів в кожному рядку масиву: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AC54F6-2FCB-4806-B55E-BC5ACD37F3F4}"/>
              </a:ext>
            </a:extLst>
          </p:cNvPr>
          <p:cNvSpPr txBox="1"/>
          <p:nvPr/>
        </p:nvSpPr>
        <p:spPr>
          <a:xfrm>
            <a:off x="72008" y="1806681"/>
            <a:ext cx="12050142" cy="452431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 err="1">
                <a:solidFill>
                  <a:srgbClr val="FFFF00"/>
                </a:solidFill>
              </a:rPr>
              <a:t>var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: array[1</a:t>
            </a:r>
            <a:r>
              <a:rPr lang="ru-RU" sz="2400" b="1" i="1" kern="0" dirty="0">
                <a:solidFill>
                  <a:schemeClr val="bg1"/>
                </a:solidFill>
              </a:rPr>
              <a:t>..</a:t>
            </a:r>
            <a:r>
              <a:rPr lang="en-US" sz="2400" b="1" i="1" kern="0" dirty="0">
                <a:solidFill>
                  <a:schemeClr val="bg1"/>
                </a:solidFill>
              </a:rPr>
              <a:t>4, 1..6] of Integer; </a:t>
            </a:r>
            <a:r>
              <a:rPr lang="uk-UA" sz="2400" b="1" i="1" kern="0" dirty="0">
                <a:solidFill>
                  <a:schemeClr val="bg1"/>
                </a:solidFill>
              </a:rPr>
              <a:t>і, </a:t>
            </a:r>
            <a:r>
              <a:rPr lang="en-US" sz="2400" b="1" i="1" kern="0" dirty="0">
                <a:solidFill>
                  <a:schemeClr val="bg1"/>
                </a:solidFill>
              </a:rPr>
              <a:t>j, Sum: Integer; R: String;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R := ";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For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</a:rPr>
              <a:t>і := 1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4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>
                <a:solidFill>
                  <a:srgbClr val="FFFF00"/>
                </a:solidFill>
              </a:rPr>
              <a:t>begin</a:t>
            </a:r>
            <a:r>
              <a:rPr lang="en-US" sz="2400" b="1" i="1" kern="0" dirty="0">
                <a:solidFill>
                  <a:schemeClr val="bg1"/>
                </a:solidFill>
              </a:rPr>
              <a:t>    </a:t>
            </a:r>
            <a:r>
              <a:rPr lang="en-US" sz="2400" i="1" kern="0" dirty="0">
                <a:solidFill>
                  <a:schemeClr val="bg1"/>
                </a:solidFill>
              </a:rPr>
              <a:t>// </a:t>
            </a:r>
            <a:r>
              <a:rPr lang="uk-UA" sz="2400" i="1" kern="0" dirty="0">
                <a:solidFill>
                  <a:schemeClr val="bg1"/>
                </a:solidFill>
              </a:rPr>
              <a:t>зовнішній цикл по рядках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Sum := 0; </a:t>
            </a:r>
            <a:r>
              <a:rPr lang="uk-UA" sz="2400" b="1" i="1" kern="0" dirty="0">
                <a:solidFill>
                  <a:schemeClr val="bg1"/>
                </a:solidFill>
              </a:rPr>
              <a:t> </a:t>
            </a:r>
            <a:r>
              <a:rPr lang="en-US" sz="2400" i="1" kern="0" dirty="0">
                <a:solidFill>
                  <a:schemeClr val="bg1"/>
                </a:solidFill>
              </a:rPr>
              <a:t>// </a:t>
            </a:r>
            <a:r>
              <a:rPr lang="uk-UA" sz="2400" i="1" kern="0" dirty="0">
                <a:solidFill>
                  <a:schemeClr val="bg1"/>
                </a:solidFill>
              </a:rPr>
              <a:t>перед початком додавання сума </a:t>
            </a:r>
            <a:r>
              <a:rPr lang="uk-UA" sz="2400" i="1" kern="0" dirty="0" err="1">
                <a:solidFill>
                  <a:schemeClr val="bg1"/>
                </a:solidFill>
              </a:rPr>
              <a:t>обнуляється</a:t>
            </a:r>
            <a:endParaRPr lang="uk-UA" sz="2400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	For</a:t>
            </a:r>
            <a:r>
              <a:rPr lang="en-US" sz="2400" b="1" i="1" kern="0" dirty="0">
                <a:solidFill>
                  <a:schemeClr val="bg1"/>
                </a:solidFill>
              </a:rPr>
              <a:t> j</a:t>
            </a:r>
            <a:r>
              <a:rPr lang="uk-UA" sz="2400" b="1" i="1" kern="0" dirty="0">
                <a:solidFill>
                  <a:schemeClr val="bg1"/>
                </a:solidFill>
              </a:rPr>
              <a:t> </a:t>
            </a:r>
            <a:r>
              <a:rPr lang="en-US" sz="2400" b="1" i="1" kern="0" dirty="0">
                <a:solidFill>
                  <a:schemeClr val="bg1"/>
                </a:solidFill>
              </a:rPr>
              <a:t>:=  1  </a:t>
            </a:r>
            <a:r>
              <a:rPr lang="en-US" sz="2400" b="1" i="1" kern="0" dirty="0">
                <a:solidFill>
                  <a:srgbClr val="FFFF00"/>
                </a:solidFill>
              </a:rPr>
              <a:t>to</a:t>
            </a:r>
            <a:r>
              <a:rPr lang="en-US" sz="2400" b="1" i="1" kern="0" dirty="0">
                <a:solidFill>
                  <a:schemeClr val="bg1"/>
                </a:solidFill>
              </a:rPr>
              <a:t> 6 </a:t>
            </a:r>
            <a:r>
              <a:rPr lang="en-US" sz="2400" b="1" i="1" kern="0" dirty="0">
                <a:solidFill>
                  <a:srgbClr val="FFFF00"/>
                </a:solidFill>
              </a:rPr>
              <a:t>do</a:t>
            </a:r>
            <a:r>
              <a:rPr lang="en-US" sz="2400" b="1" i="1" kern="0" dirty="0">
                <a:solidFill>
                  <a:schemeClr val="bg1"/>
                </a:solidFill>
              </a:rPr>
              <a:t> Sum := Sum+ </a:t>
            </a:r>
            <a:r>
              <a:rPr lang="en-US" sz="2400" b="1" i="1" kern="0" dirty="0" err="1">
                <a:solidFill>
                  <a:schemeClr val="bg1"/>
                </a:solidFill>
              </a:rPr>
              <a:t>Tabl</a:t>
            </a:r>
            <a:r>
              <a:rPr lang="en-US" sz="2400" b="1" i="1" kern="0" dirty="0">
                <a:solidFill>
                  <a:schemeClr val="bg1"/>
                </a:solidFill>
              </a:rPr>
              <a:t>[</a:t>
            </a:r>
            <a:r>
              <a:rPr lang="en-US" sz="2400" b="1" i="1" kern="0" dirty="0" err="1">
                <a:solidFill>
                  <a:schemeClr val="bg1"/>
                </a:solidFill>
              </a:rPr>
              <a:t>i,j</a:t>
            </a:r>
            <a:r>
              <a:rPr lang="en-US" sz="2400" b="1" i="1" kern="0" dirty="0">
                <a:solidFill>
                  <a:schemeClr val="bg1"/>
                </a:solidFill>
              </a:rPr>
              <a:t>]; </a:t>
            </a:r>
            <a:r>
              <a:rPr lang="en-US" sz="2400" i="1" kern="0" dirty="0">
                <a:solidFill>
                  <a:schemeClr val="bg1"/>
                </a:solidFill>
              </a:rPr>
              <a:t>{ </a:t>
            </a:r>
            <a:r>
              <a:rPr lang="uk-UA" sz="2400" i="1" kern="0" dirty="0">
                <a:solidFill>
                  <a:schemeClr val="bg1"/>
                </a:solidFill>
              </a:rPr>
              <a:t>додавання </a:t>
            </a:r>
            <a:r>
              <a:rPr lang="en-US" sz="2400" i="1" kern="0" dirty="0">
                <a:solidFill>
                  <a:schemeClr val="bg1"/>
                </a:solidFill>
              </a:rPr>
              <a:t>	</a:t>
            </a:r>
            <a:r>
              <a:rPr lang="uk-UA" sz="2400" i="1" kern="0" dirty="0">
                <a:solidFill>
                  <a:schemeClr val="bg1"/>
                </a:solidFill>
              </a:rPr>
              <a:t>елементів і-го рядка }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	R := </a:t>
            </a:r>
            <a:r>
              <a:rPr lang="en-US" sz="2400" b="1" i="1" kern="0" dirty="0" err="1">
                <a:solidFill>
                  <a:schemeClr val="bg1"/>
                </a:solidFill>
              </a:rPr>
              <a:t>R+IntToStr</a:t>
            </a:r>
            <a:r>
              <a:rPr lang="en-US" sz="2400" b="1" i="1" kern="0" dirty="0">
                <a:solidFill>
                  <a:schemeClr val="bg1"/>
                </a:solidFill>
              </a:rPr>
              <a:t>(Sum)+'  '; </a:t>
            </a:r>
            <a:r>
              <a:rPr lang="en-US" sz="2400" i="1" kern="0" dirty="0">
                <a:solidFill>
                  <a:schemeClr val="bg1"/>
                </a:solidFill>
              </a:rPr>
              <a:t>{ Sum </a:t>
            </a:r>
            <a:r>
              <a:rPr lang="uk-UA" sz="2400" i="1" kern="0" dirty="0">
                <a:solidFill>
                  <a:schemeClr val="bg1"/>
                </a:solidFill>
              </a:rPr>
              <a:t>перетворюється на тип </a:t>
            </a:r>
            <a:r>
              <a:rPr lang="en-US" sz="2400" i="1" kern="0" dirty="0">
                <a:solidFill>
                  <a:schemeClr val="bg1"/>
                </a:solidFill>
              </a:rPr>
              <a:t>String </a:t>
            </a:r>
            <a:r>
              <a:rPr lang="uk-UA" sz="2400" i="1" kern="0" dirty="0">
                <a:solidFill>
                  <a:schemeClr val="bg1"/>
                </a:solidFill>
              </a:rPr>
              <a:t>і </a:t>
            </a:r>
            <a:r>
              <a:rPr lang="en-US" sz="2400" i="1" kern="0" dirty="0">
                <a:solidFill>
                  <a:schemeClr val="bg1"/>
                </a:solidFill>
              </a:rPr>
              <a:t>	</a:t>
            </a:r>
            <a:r>
              <a:rPr lang="uk-UA" sz="2400" i="1" kern="0" dirty="0">
                <a:solidFill>
                  <a:schemeClr val="bg1"/>
                </a:solidFill>
              </a:rPr>
              <a:t>додається до рядка відповіді </a:t>
            </a:r>
            <a:r>
              <a:rPr lang="en-US" sz="2400" i="1" kern="0" dirty="0">
                <a:solidFill>
                  <a:schemeClr val="bg1"/>
                </a:solidFill>
              </a:rPr>
              <a:t>R }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  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chemeClr val="bg1"/>
                </a:solidFill>
              </a:rPr>
              <a:t>Edit1.Text := 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i="1" kern="0" dirty="0">
                <a:solidFill>
                  <a:srgbClr val="FFFF00"/>
                </a:solidFill>
              </a:rPr>
              <a:t>end</a:t>
            </a:r>
            <a:r>
              <a:rPr lang="en-US" sz="2400" b="1" i="1" kern="0" dirty="0">
                <a:solidFill>
                  <a:schemeClr val="bg1"/>
                </a:solidFill>
              </a:rPr>
              <a:t>;</a:t>
            </a:r>
            <a:endParaRPr lang="uk-UA" sz="2400" b="1" i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Настроювані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68158</TotalTime>
  <Words>945</Words>
  <Application>Microsoft Office PowerPoint</Application>
  <PresentationFormat>Широкий екран</PresentationFormat>
  <Paragraphs>214</Paragraphs>
  <Slides>20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6" baseType="lpstr">
      <vt:lpstr>Arial</vt:lpstr>
      <vt:lpstr>Calibri</vt:lpstr>
      <vt:lpstr>Times New Roman</vt:lpstr>
      <vt:lpstr>Verdana</vt:lpstr>
      <vt:lpstr>Wingdings</vt:lpstr>
      <vt:lpstr>Тема Office</vt:lpstr>
      <vt:lpstr>Опрацювання двовимірних масивів даних</vt:lpstr>
      <vt:lpstr>Опрацювання двовимірних          масивів даних</vt:lpstr>
      <vt:lpstr>Опрацювання двовимірних          масивів даних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Додавання значень елементів двовимірного масиву</vt:lpstr>
      <vt:lpstr>Пошук елементів двовимірного масиву, які задовольняють певній умові</vt:lpstr>
      <vt:lpstr>Презентація PowerPoint</vt:lpstr>
      <vt:lpstr>Пошук елементів двовимірного масиву, які задовольняють певній умові</vt:lpstr>
      <vt:lpstr>Пошук елементів двовимірного масиву, які задовольняють певній умові</vt:lpstr>
      <vt:lpstr>Розгадайте ребус</vt:lpstr>
      <vt:lpstr>Питання для самоперевірки</vt:lpstr>
      <vt:lpstr>Домашнє завдання</vt:lpstr>
      <vt:lpstr>Працюємо за комп’ютером</vt:lpstr>
      <vt:lpstr>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Мацаєнко Сергій</cp:lastModifiedBy>
  <cp:revision>447</cp:revision>
  <dcterms:created xsi:type="dcterms:W3CDTF">2016-06-06T19:48:43Z</dcterms:created>
  <dcterms:modified xsi:type="dcterms:W3CDTF">2017-08-03T19:49:59Z</dcterms:modified>
</cp:coreProperties>
</file>