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23"/>
  </p:notesMasterIdLst>
  <p:handoutMasterIdLst>
    <p:handoutMasterId r:id="rId24"/>
  </p:handoutMasterIdLst>
  <p:sldIdLst>
    <p:sldId id="256" r:id="rId2"/>
    <p:sldId id="284" r:id="rId3"/>
    <p:sldId id="285" r:id="rId4"/>
    <p:sldId id="286" r:id="rId5"/>
    <p:sldId id="287" r:id="rId6"/>
    <p:sldId id="289" r:id="rId7"/>
    <p:sldId id="290" r:id="rId8"/>
    <p:sldId id="294" r:id="rId9"/>
    <p:sldId id="293" r:id="rId10"/>
    <p:sldId id="292" r:id="rId11"/>
    <p:sldId id="291" r:id="rId12"/>
    <p:sldId id="281" r:id="rId13"/>
    <p:sldId id="295" r:id="rId14"/>
    <p:sldId id="300" r:id="rId15"/>
    <p:sldId id="296" r:id="rId16"/>
    <p:sldId id="303" r:id="rId17"/>
    <p:sldId id="297" r:id="rId18"/>
    <p:sldId id="298" r:id="rId19"/>
    <p:sldId id="299" r:id="rId20"/>
    <p:sldId id="304" r:id="rId21"/>
    <p:sldId id="305" r:id="rId22"/>
  </p:sldIdLst>
  <p:sldSz cx="9144000" cy="6858000" type="screen4x3"/>
  <p:notesSz cx="6858000" cy="9945688"/>
  <p:defaultTextStyle>
    <a:defPPr>
      <a:defRPr lang="uk-UA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3333FF"/>
    <a:srgbClr val="142F34"/>
    <a:srgbClr val="0D2029"/>
    <a:srgbClr val="7DDCE9"/>
    <a:srgbClr val="2A647E"/>
    <a:srgbClr val="3A89AC"/>
    <a:srgbClr val="CC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699" autoAdjust="0"/>
    <p:restoredTop sz="94598" autoAdjust="0"/>
  </p:normalViewPr>
  <p:slideViewPr>
    <p:cSldViewPr>
      <p:cViewPr>
        <p:scale>
          <a:sx n="75" d="100"/>
          <a:sy n="75" d="100"/>
        </p:scale>
        <p:origin x="-972" y="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696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84" y="-108"/>
      </p:cViewPr>
      <p:guideLst>
        <p:guide orient="horz" pos="3133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0301A48-8467-4B11-A6DF-8B2494E918B6}" type="datetimeFigureOut">
              <a:rPr lang="ru-RU"/>
              <a:pPr>
                <a:defRPr/>
              </a:pPr>
              <a:t>27.10.2018</a:t>
            </a:fld>
            <a:endParaRPr lang="ru-RU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2"/>
          </p:nvPr>
        </p:nvSpPr>
        <p:spPr>
          <a:xfrm>
            <a:off x="0" y="944721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944721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4BE9E5DF-1CB4-4719-ABA1-8913A87CD39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Місце для дати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A36649CA-4E4E-4E86-A5AA-A5ED94776E0E}" type="datetimeFigureOut">
              <a:rPr lang="ru-RU"/>
              <a:pPr>
                <a:defRPr/>
              </a:pPr>
              <a:t>27.10.2018</a:t>
            </a:fld>
            <a:endParaRPr lang="ru-RU"/>
          </a:p>
        </p:txBody>
      </p:sp>
      <p:sp>
        <p:nvSpPr>
          <p:cNvPr id="4" name="Місце для зображення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Місце для нотаток 4"/>
          <p:cNvSpPr>
            <a:spLocks noGrp="1"/>
          </p:cNvSpPr>
          <p:nvPr>
            <p:ph type="body" sz="quarter" idx="3"/>
          </p:nvPr>
        </p:nvSpPr>
        <p:spPr>
          <a:xfrm>
            <a:off x="685800" y="4724400"/>
            <a:ext cx="5486400" cy="4475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noProof="0" smtClean="0"/>
              <a:t>Зразок тексту</a:t>
            </a:r>
          </a:p>
          <a:p>
            <a:pPr lvl="1"/>
            <a:r>
              <a:rPr lang="uk-UA" noProof="0" smtClean="0"/>
              <a:t>Другий рівень</a:t>
            </a:r>
          </a:p>
          <a:p>
            <a:pPr lvl="2"/>
            <a:r>
              <a:rPr lang="uk-UA" noProof="0" smtClean="0"/>
              <a:t>Третій рівень</a:t>
            </a:r>
          </a:p>
          <a:p>
            <a:pPr lvl="3"/>
            <a:r>
              <a:rPr lang="uk-UA" noProof="0" smtClean="0"/>
              <a:t>Четвертий рівень</a:t>
            </a:r>
          </a:p>
          <a:p>
            <a:pPr lvl="4"/>
            <a:r>
              <a:rPr lang="uk-UA" noProof="0" smtClean="0"/>
              <a:t>П'ятий рівень</a:t>
            </a:r>
            <a:endParaRPr lang="ru-RU" noProof="0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944721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4721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87A1E1E4-3986-4BE3-AB3D-464FB2D11A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4" name="Місце для дати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9DADF1-3995-4B16-9E50-7DBECB077063}" type="datetimeFigureOut">
              <a:rPr lang="uk-UA"/>
              <a:pPr>
                <a:defRPr/>
              </a:pPr>
              <a:t>27.10.2018</a:t>
            </a:fld>
            <a:endParaRPr lang="uk-UA"/>
          </a:p>
        </p:txBody>
      </p:sp>
      <p:sp>
        <p:nvSpPr>
          <p:cNvPr id="5" name="Місце для нижнього колонтитула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Місце для номера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BA27BB-CAA0-40DB-94B2-70C0C5DB41B4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ашивка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Нашивка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6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A05BA2D-9B45-43E5-BC5D-AAB6554D49BE}" type="datetimeFigureOut">
              <a:rPr lang="uk-UA"/>
              <a:pPr>
                <a:defRPr/>
              </a:pPr>
              <a:t>27.10.2018</a:t>
            </a:fld>
            <a:endParaRPr lang="uk-UA"/>
          </a:p>
        </p:txBody>
      </p:sp>
      <p:sp>
        <p:nvSpPr>
          <p:cNvPr id="7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uk-UA"/>
          </a:p>
        </p:txBody>
      </p:sp>
      <p:sp>
        <p:nvSpPr>
          <p:cNvPr id="8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C23FFCC-D6BD-43CF-8393-89BF1A5B1476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Порівняння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Місце для вмісту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/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/>
          </a:p>
        </p:txBody>
      </p:sp>
      <p:sp>
        <p:nvSpPr>
          <p:cNvPr id="7" name="Місце для дати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59FD4DC-8225-4879-9855-1025394ACE58}" type="datetimeFigureOut">
              <a:rPr lang="uk-UA"/>
              <a:pPr>
                <a:defRPr/>
              </a:pPr>
              <a:t>27.10.2018</a:t>
            </a:fld>
            <a:endParaRPr lang="uk-UA"/>
          </a:p>
        </p:txBody>
      </p:sp>
      <p:sp>
        <p:nvSpPr>
          <p:cNvPr id="8" name="Місце для нижнього колонтитула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uk-UA"/>
          </a:p>
        </p:txBody>
      </p:sp>
      <p:sp>
        <p:nvSpPr>
          <p:cNvPr id="9" name="Місце для номер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B1840B2-BF7A-4681-BE61-0E59A131E883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056CE5-14F7-40B3-9FF9-166A7D42F668}" type="datetimeFigureOut">
              <a:rPr lang="uk-UA"/>
              <a:pPr>
                <a:defRPr/>
              </a:pPr>
              <a:t>27.10.2018</a:t>
            </a:fld>
            <a:endParaRPr lang="uk-UA"/>
          </a:p>
        </p:txBody>
      </p:sp>
      <p:sp>
        <p:nvSpPr>
          <p:cNvPr id="3" name="Місце для нижнього колонтитула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4" name="Місце для номера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7AE088-A86C-4BFD-A877-0712D0FB9A0C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Вміст із підписом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93FB352-E4B8-443A-BFF4-F78EEB641282}" type="datetimeFigureOut">
              <a:rPr lang="uk-UA"/>
              <a:pPr>
                <a:defRPr/>
              </a:pPr>
              <a:t>27.10.2018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B639416-8AD9-4197-B24B-C616D1D53341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Зображення з підписом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лілінія 10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Полілінія 15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Прямокутний трикутник 1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Пряма сполучна лінія 18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Нашивка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Нашивка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3" name="Місце для зображення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uk-UA" noProof="0" smtClean="0"/>
              <a:t>Клацніть піктограму, щоб додати зображення</a:t>
            </a:r>
            <a:endParaRPr lang="en-US" noProof="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11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F1548669-2229-4AD2-894D-A256EB4F45D7}" type="datetimeFigureOut">
              <a:rPr lang="uk-UA"/>
              <a:pPr>
                <a:defRPr/>
              </a:pPr>
              <a:t>27.10.2018</a:t>
            </a:fld>
            <a:endParaRPr lang="uk-UA"/>
          </a:p>
        </p:txBody>
      </p:sp>
      <p:sp>
        <p:nvSpPr>
          <p:cNvPr id="12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uk-UA"/>
          </a:p>
        </p:txBody>
      </p:sp>
      <p:sp>
        <p:nvSpPr>
          <p:cNvPr id="13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459690FC-02F0-4D18-A98B-06D0CEDB240A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/>
          </a:p>
        </p:txBody>
      </p:sp>
      <p:sp>
        <p:nvSpPr>
          <p:cNvPr id="4" name="Місце для дати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14BD2E-DC61-4DA4-A0E5-07435D348494}" type="datetimeFigureOut">
              <a:rPr lang="uk-UA"/>
              <a:pPr>
                <a:defRPr/>
              </a:pPr>
              <a:t>27.10.2018</a:t>
            </a:fld>
            <a:endParaRPr lang="uk-UA"/>
          </a:p>
        </p:txBody>
      </p:sp>
      <p:sp>
        <p:nvSpPr>
          <p:cNvPr id="5" name="Місце для нижнього колонтитула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Місце для номера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B59831-B633-45D3-A366-0F739570A584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/>
          </a:p>
        </p:txBody>
      </p:sp>
      <p:sp>
        <p:nvSpPr>
          <p:cNvPr id="4" name="Місце для дати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3AC12E-E7F7-4C12-A66D-729996867F02}" type="datetimeFigureOut">
              <a:rPr lang="uk-UA"/>
              <a:pPr>
                <a:defRPr/>
              </a:pPr>
              <a:t>27.10.2018</a:t>
            </a:fld>
            <a:endParaRPr lang="uk-UA"/>
          </a:p>
        </p:txBody>
      </p:sp>
      <p:sp>
        <p:nvSpPr>
          <p:cNvPr id="5" name="Місце для нижнього колонтитула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Місце для номера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96B471-8D3B-49D0-8067-2E331BC48BBC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7324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Місце для дати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1944B3-D135-40BE-93A9-9728235020E1}" type="datetimeFigureOut">
              <a:rPr lang="uk-UA"/>
              <a:pPr>
                <a:defRPr/>
              </a:pPr>
              <a:t>27.10.2018</a:t>
            </a:fld>
            <a:endParaRPr lang="uk-UA"/>
          </a:p>
        </p:txBody>
      </p:sp>
      <p:sp>
        <p:nvSpPr>
          <p:cNvPr id="4" name="Місце для нижнього колонтитула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5" name="Місце для номера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401AC0-381E-4579-BF9B-8205F8B29D69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  <p:transition>
    <p:cover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ілінія 12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Полілінія 11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Прямокутний трикут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1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Пряма сполучна ліні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Місце для заголовка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1033" name="Місце для тексту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smtClean="0"/>
          </a:p>
        </p:txBody>
      </p:sp>
      <p:sp>
        <p:nvSpPr>
          <p:cNvPr id="10" name="Місце для дати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B5F3DFBB-0EA4-440A-866E-937F8D2569A0}" type="datetimeFigureOut">
              <a:rPr lang="uk-UA"/>
              <a:pPr>
                <a:defRPr/>
              </a:pPr>
              <a:t>27.10.2018</a:t>
            </a:fld>
            <a:endParaRPr lang="uk-UA"/>
          </a:p>
        </p:txBody>
      </p:sp>
      <p:sp>
        <p:nvSpPr>
          <p:cNvPr id="22" name="Місце для нижнього колонтитула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uk-UA"/>
          </a:p>
        </p:txBody>
      </p:sp>
      <p:sp>
        <p:nvSpPr>
          <p:cNvPr id="18" name="Місце для номера слайда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A2ADE93B-ACDD-42E0-8266-044BD504EF00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8" r:id="rId1"/>
    <p:sldLayoutId id="2147483763" r:id="rId2"/>
    <p:sldLayoutId id="2147483764" r:id="rId3"/>
    <p:sldLayoutId id="2147483759" r:id="rId4"/>
    <p:sldLayoutId id="2147483765" r:id="rId5"/>
    <p:sldLayoutId id="2147483766" r:id="rId6"/>
    <p:sldLayoutId id="2147483760" r:id="rId7"/>
    <p:sldLayoutId id="2147483761" r:id="rId8"/>
    <p:sldLayoutId id="2147483762" r:id="rId9"/>
  </p:sldLayoutIdLst>
  <p:transition>
    <p:cover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WordArt 7"/>
          <p:cNvSpPr>
            <a:spLocks noChangeArrowheads="1" noChangeShapeType="1" noTextEdit="1"/>
          </p:cNvSpPr>
          <p:nvPr/>
        </p:nvSpPr>
        <p:spPr bwMode="auto">
          <a:xfrm>
            <a:off x="1547813" y="1412875"/>
            <a:ext cx="6408737" cy="33845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2A647E"/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</a:rPr>
              <a:t>План </a:t>
            </a:r>
          </a:p>
          <a:p>
            <a:pPr algn="ctr"/>
            <a:r>
              <a:rPr lang="ru-RU" sz="3600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2A647E"/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</a:rPr>
              <a:t>самоосвіти </a:t>
            </a:r>
          </a:p>
          <a:p>
            <a:pPr algn="ctr"/>
            <a:r>
              <a:rPr lang="ru-RU" sz="3600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2A647E"/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</a:rPr>
              <a:t>вчителя</a:t>
            </a:r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5561" name="Group 25"/>
          <p:cNvGraphicFramePr>
            <a:graphicFrameLocks noGrp="1"/>
          </p:cNvGraphicFramePr>
          <p:nvPr/>
        </p:nvGraphicFramePr>
        <p:xfrm>
          <a:off x="323850" y="908050"/>
          <a:ext cx="8569325" cy="5709920"/>
        </p:xfrm>
        <a:graphic>
          <a:graphicData uri="http://schemas.openxmlformats.org/drawingml/2006/table">
            <a:tbl>
              <a:tblPr/>
              <a:tblGrid>
                <a:gridCol w="3240088"/>
                <a:gridCol w="5329237"/>
              </a:tblGrid>
              <a:tr h="504825">
                <a:tc>
                  <a:txBody>
                    <a:bodyPr/>
                    <a:lstStyle/>
                    <a:p>
                      <a:pPr marL="109538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r>
                        <a:rPr kumimoji="0" lang="uk-UA" sz="2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A647E"/>
                          </a:solidFill>
                          <a:effectLst/>
                          <a:latin typeface="Arial" charset="0"/>
                        </a:rPr>
                        <a:t>МОЖЛИВА ПРОБЛЕМА</a:t>
                      </a:r>
                      <a:endParaRPr kumimoji="0" lang="ru-RU" sz="2300" b="1" i="0" u="none" strike="noStrike" cap="none" normalizeH="0" baseline="0" smtClean="0">
                        <a:ln>
                          <a:noFill/>
                        </a:ln>
                        <a:solidFill>
                          <a:srgbClr val="2A647E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2A64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2A64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2A64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2A64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r>
                        <a:rPr kumimoji="0" lang="uk-UA" sz="2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A647E"/>
                          </a:solidFill>
                          <a:effectLst/>
                          <a:latin typeface="Arial" charset="0"/>
                        </a:rPr>
                        <a:t>ШЛЯХИ ВИРІШЕННЯ</a:t>
                      </a:r>
                      <a:endParaRPr kumimoji="0" lang="ru-RU" sz="2300" b="1" i="0" u="none" strike="noStrike" cap="none" normalizeH="0" baseline="0" smtClean="0">
                        <a:ln>
                          <a:noFill/>
                        </a:ln>
                        <a:solidFill>
                          <a:srgbClr val="2A647E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2A64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2A64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2A64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2A64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2032000">
                <a:tc>
                  <a:txBody>
                    <a:bodyPr/>
                    <a:lstStyle/>
                    <a:p>
                      <a:pPr marL="1095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r>
                        <a:rPr kumimoji="0" lang="uk-UA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42F34"/>
                          </a:solidFill>
                          <a:effectLst/>
                          <a:latin typeface="Arial" charset="0"/>
                        </a:rPr>
                        <a:t>2. </a:t>
                      </a:r>
                    </a:p>
                    <a:p>
                      <a:pPr marL="1095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r>
                        <a:rPr kumimoji="0" lang="uk-UA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42F34"/>
                          </a:solidFill>
                          <a:effectLst/>
                          <a:latin typeface="Arial" charset="0"/>
                        </a:rPr>
                        <a:t>Не можу вибрати з великої кількості пропонованої літератури необхідну</a:t>
                      </a:r>
                      <a:endParaRPr kumimoji="0" lang="ru-RU" sz="2300" b="0" i="0" u="none" strike="noStrike" cap="none" normalizeH="0" baseline="0" smtClean="0">
                        <a:ln>
                          <a:noFill/>
                        </a:ln>
                        <a:solidFill>
                          <a:srgbClr val="142F34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2A64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2A64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2A64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2A64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9263" marR="0" lvl="0" indent="-33972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68000"/>
                        <a:buFont typeface="Wingdings" pitchFamily="2" charset="2"/>
                        <a:buChar char="q"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Перегляд і огляд змісту, вступу, висновків дають загальне уявлення про зміст книги, роблять перечитування свідомим і цілеспрямованим.</a:t>
                      </a:r>
                    </a:p>
                    <a:p>
                      <a:pPr marL="449263" marR="0" lvl="0" indent="-33972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68000"/>
                        <a:buFont typeface="Wingdings" pitchFamily="2" charset="2"/>
                        <a:buChar char="q"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Дайте відповідь на запитання: що мені відомо з даної теми? Що хотілося б дізнатись, виходячи із запропонованого у змісті?</a:t>
                      </a:r>
                    </a:p>
                    <a:p>
                      <a:pPr marL="449263" marR="0" lvl="0" indent="-33972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68000"/>
                        <a:buFont typeface="Wingdings" pitchFamily="2" charset="2"/>
                        <a:buChar char="q"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Складіть план вивчення конкретно відібраної літератури.</a:t>
                      </a:r>
                    </a:p>
                    <a:p>
                      <a:pPr marL="449263" marR="0" lvl="0" indent="-33972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68000"/>
                        <a:buFont typeface="Wingdings" pitchFamily="2" charset="2"/>
                        <a:buChar char="q"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Почніть з вивчення традиційних методик з даної проблеми.</a:t>
                      </a:r>
                    </a:p>
                    <a:p>
                      <a:pPr marL="449263" marR="0" lvl="0" indent="-33972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68000"/>
                        <a:buFont typeface="Wingdings" pitchFamily="2" charset="2"/>
                        <a:buChar char="q"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Включіть сучасні погляди на проблему.</a:t>
                      </a:r>
                    </a:p>
                    <a:p>
                      <a:pPr marL="449263" marR="0" lvl="0" indent="-33972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68000"/>
                        <a:buFont typeface="Wingdings" pitchFamily="2" charset="2"/>
                        <a:buChar char="q"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Використовуйте досвід роботи інших педагогів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2A64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2A64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2A64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2A64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6585" name="Group 25"/>
          <p:cNvGraphicFramePr>
            <a:graphicFrameLocks noGrp="1"/>
          </p:cNvGraphicFramePr>
          <p:nvPr/>
        </p:nvGraphicFramePr>
        <p:xfrm>
          <a:off x="323850" y="908050"/>
          <a:ext cx="8569325" cy="5608320"/>
        </p:xfrm>
        <a:graphic>
          <a:graphicData uri="http://schemas.openxmlformats.org/drawingml/2006/table">
            <a:tbl>
              <a:tblPr/>
              <a:tblGrid>
                <a:gridCol w="3240088"/>
                <a:gridCol w="5329237"/>
              </a:tblGrid>
              <a:tr h="504825">
                <a:tc>
                  <a:txBody>
                    <a:bodyPr/>
                    <a:lstStyle/>
                    <a:p>
                      <a:pPr marL="109538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r>
                        <a:rPr kumimoji="0" lang="uk-UA" sz="2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42F34"/>
                          </a:solidFill>
                          <a:effectLst/>
                          <a:latin typeface="Arial" charset="0"/>
                        </a:rPr>
                        <a:t>МОЖЛИВА ПРОБЛЕМА</a:t>
                      </a:r>
                      <a:endParaRPr kumimoji="0" lang="ru-RU" sz="2300" b="1" i="0" u="none" strike="noStrike" cap="none" normalizeH="0" baseline="0" smtClean="0">
                        <a:ln>
                          <a:noFill/>
                        </a:ln>
                        <a:solidFill>
                          <a:srgbClr val="142F34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2A64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2A64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2A64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2A64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r>
                        <a:rPr kumimoji="0" lang="uk-UA" sz="2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42F34"/>
                          </a:solidFill>
                          <a:effectLst/>
                          <a:latin typeface="Arial" charset="0"/>
                        </a:rPr>
                        <a:t>ШЛЯХИ ВИРІШЕННЯ</a:t>
                      </a:r>
                      <a:endParaRPr kumimoji="0" lang="ru-RU" sz="2300" b="1" i="0" u="none" strike="noStrike" cap="none" normalizeH="0" baseline="0" smtClean="0">
                        <a:ln>
                          <a:noFill/>
                        </a:ln>
                        <a:solidFill>
                          <a:srgbClr val="142F34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2A64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2A64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2A64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2A64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2032000">
                <a:tc>
                  <a:txBody>
                    <a:bodyPr/>
                    <a:lstStyle/>
                    <a:p>
                      <a:pPr marL="1095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r>
                        <a:rPr kumimoji="0" lang="uk-UA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42F34"/>
                          </a:solidFill>
                          <a:effectLst/>
                          <a:latin typeface="Arial" charset="0"/>
                        </a:rPr>
                        <a:t>3. </a:t>
                      </a:r>
                    </a:p>
                    <a:p>
                      <a:pPr marL="1095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r>
                        <a:rPr kumimoji="0" lang="uk-UA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42F34"/>
                          </a:solidFill>
                          <a:effectLst/>
                          <a:latin typeface="Arial" charset="0"/>
                        </a:rPr>
                        <a:t>Під час опрацювання  методичної літератури не можу глибоко усвідомити прочитаний матеріал</a:t>
                      </a:r>
                      <a:endParaRPr kumimoji="0" lang="ru-RU" sz="2300" b="0" i="0" u="none" strike="noStrike" cap="none" normalizeH="0" baseline="0" smtClean="0">
                        <a:ln>
                          <a:noFill/>
                        </a:ln>
                        <a:solidFill>
                          <a:srgbClr val="142F34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2A64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2A64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2A64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2A64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49263" marR="0" lvl="0" indent="-33972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68000"/>
                        <a:buFont typeface="Wingdings" pitchFamily="2" charset="2"/>
                        <a:buChar char="q"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По мірі читання виділяйте ключові слова, думки, судження.</a:t>
                      </a:r>
                    </a:p>
                    <a:p>
                      <a:pPr marL="449263" marR="0" lvl="0" indent="-33972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68000"/>
                        <a:buFont typeface="Wingdings" pitchFamily="2" charset="2"/>
                        <a:buChar char="q"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Записуйте найбільш важливі, на ваш погляд, у власному формулюванні, використовуючи різні прийоми запису прочитаного: короткий виклад думки, фактів, узагальнення власних суджень, виділення головної думки і виділення головного для себе умовними позначеннями.</a:t>
                      </a:r>
                    </a:p>
                    <a:p>
                      <a:pPr marL="449263" marR="0" lvl="0" indent="-33972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68000"/>
                        <a:buFont typeface="Wingdings" pitchFamily="2" charset="2"/>
                        <a:buChar char="q"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Записуйте питання, які виникають по мірі ознайомлення з джерелами.</a:t>
                      </a:r>
                    </a:p>
                    <a:p>
                      <a:pPr marL="449263" marR="0" lvl="0" indent="-33972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68000"/>
                        <a:buFont typeface="Wingdings" pitchFamily="2" charset="2"/>
                        <a:buChar char="q"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Користуйтеся довідниками, словниками, що розкривають основні терміни і поняття.  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2A64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2A64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2A64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2A64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9190" name="Group 38"/>
          <p:cNvGraphicFramePr>
            <a:graphicFrameLocks noGrp="1"/>
          </p:cNvGraphicFramePr>
          <p:nvPr/>
        </p:nvGraphicFramePr>
        <p:xfrm>
          <a:off x="323850" y="908050"/>
          <a:ext cx="8569325" cy="5441633"/>
        </p:xfrm>
        <a:graphic>
          <a:graphicData uri="http://schemas.openxmlformats.org/drawingml/2006/table">
            <a:tbl>
              <a:tblPr/>
              <a:tblGrid>
                <a:gridCol w="3384550"/>
                <a:gridCol w="5184775"/>
              </a:tblGrid>
              <a:tr h="504825">
                <a:tc>
                  <a:txBody>
                    <a:bodyPr/>
                    <a:lstStyle/>
                    <a:p>
                      <a:pPr marL="109538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r>
                        <a:rPr kumimoji="0" lang="uk-UA" sz="2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42F34"/>
                          </a:solidFill>
                          <a:effectLst/>
                          <a:latin typeface="Arial" charset="0"/>
                        </a:rPr>
                        <a:t>МОЖЛИВА ПРОБЛЕМА</a:t>
                      </a:r>
                      <a:endParaRPr kumimoji="0" lang="ru-RU" sz="2300" b="1" i="0" u="none" strike="noStrike" cap="none" normalizeH="0" baseline="0" smtClean="0">
                        <a:ln>
                          <a:noFill/>
                        </a:ln>
                        <a:solidFill>
                          <a:srgbClr val="142F34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r>
                        <a:rPr kumimoji="0" lang="uk-UA" sz="2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42F34"/>
                          </a:solidFill>
                          <a:effectLst/>
                          <a:latin typeface="Arial" charset="0"/>
                        </a:rPr>
                        <a:t>ШЛЯХИ ВИРІШЕННЯ</a:t>
                      </a:r>
                      <a:endParaRPr kumimoji="0" lang="ru-RU" sz="2300" b="1" i="0" u="none" strike="noStrike" cap="none" normalizeH="0" baseline="0" smtClean="0">
                        <a:ln>
                          <a:noFill/>
                        </a:ln>
                        <a:solidFill>
                          <a:srgbClr val="142F34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2032000">
                <a:tc>
                  <a:txBody>
                    <a:bodyPr/>
                    <a:lstStyle/>
                    <a:p>
                      <a:pPr marL="1095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r>
                        <a:rPr kumimoji="0" lang="uk-UA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42F34"/>
                          </a:solidFill>
                          <a:effectLst/>
                          <a:latin typeface="Arial" charset="0"/>
                        </a:rPr>
                        <a:t>4. </a:t>
                      </a:r>
                    </a:p>
                    <a:p>
                      <a:pPr marL="1095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r>
                        <a:rPr kumimoji="0" lang="uk-UA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42F34"/>
                          </a:solidFill>
                          <a:effectLst/>
                          <a:latin typeface="Arial" charset="0"/>
                        </a:rPr>
                        <a:t>При вивченні теми, виникає відчуття, що більшість матеріалу не запам</a:t>
                      </a:r>
                      <a:r>
                        <a:rPr kumimoji="0" 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42F34"/>
                          </a:solidFill>
                          <a:effectLst/>
                          <a:latin typeface="Arial" charset="0"/>
                        </a:rPr>
                        <a:t>’</a:t>
                      </a:r>
                      <a:r>
                        <a:rPr kumimoji="0" lang="uk-UA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42F34"/>
                          </a:solidFill>
                          <a:effectLst/>
                          <a:latin typeface="Arial" charset="0"/>
                        </a:rPr>
                        <a:t>ятовується</a:t>
                      </a:r>
                      <a:endParaRPr kumimoji="0" lang="ru-RU" sz="2300" b="0" i="0" u="none" strike="noStrike" cap="none" normalizeH="0" baseline="0" smtClean="0">
                        <a:ln>
                          <a:noFill/>
                        </a:ln>
                        <a:solidFill>
                          <a:srgbClr val="142F34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9263" marR="0" lvl="0" indent="-33972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68000"/>
                        <a:buFont typeface="Wingdings" pitchFamily="2" charset="2"/>
                        <a:buChar char="q"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Складіть план чи схему отриманих при вивченні матеріалів.</a:t>
                      </a:r>
                    </a:p>
                    <a:p>
                      <a:pPr marL="449263" marR="0" lvl="0" indent="-33972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68000"/>
                        <a:buFont typeface="Wingdings" pitchFamily="2" charset="2"/>
                        <a:buNone/>
                        <a:tabLst/>
                      </a:pP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449263" marR="0" lvl="0" indent="-33972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68000"/>
                        <a:buFont typeface="Wingdings" pitchFamily="2" charset="2"/>
                        <a:buChar char="q"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Уявіть, “програйте” можливі ситуації і варіанти практичних дій.</a:t>
                      </a:r>
                    </a:p>
                    <a:p>
                      <a:pPr marL="449263" marR="0" lvl="0" indent="-33972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" pitchFamily="2" charset="2"/>
                        <a:buNone/>
                        <a:tabLst/>
                      </a:pP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76513">
                <a:tc>
                  <a:txBody>
                    <a:bodyPr/>
                    <a:lstStyle/>
                    <a:p>
                      <a:pPr marL="1095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r>
                        <a:rPr kumimoji="0" lang="uk-UA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42F34"/>
                          </a:solidFill>
                          <a:effectLst/>
                          <a:latin typeface="Arial" charset="0"/>
                        </a:rPr>
                        <a:t>5. </a:t>
                      </a:r>
                    </a:p>
                    <a:p>
                      <a:pPr marL="1095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r>
                        <a:rPr kumimoji="0" lang="uk-UA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42F34"/>
                          </a:solidFill>
                          <a:effectLst/>
                          <a:latin typeface="Arial" charset="0"/>
                        </a:rPr>
                        <a:t>Отриманий об</a:t>
                      </a:r>
                      <a:r>
                        <a:rPr kumimoji="0" 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42F34"/>
                          </a:solidFill>
                          <a:effectLst/>
                          <a:latin typeface="Arial" charset="0"/>
                        </a:rPr>
                        <a:t>’</a:t>
                      </a:r>
                      <a:r>
                        <a:rPr kumimoji="0" lang="uk-UA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42F34"/>
                          </a:solidFill>
                          <a:effectLst/>
                          <a:latin typeface="Arial" charset="0"/>
                        </a:rPr>
                        <a:t>ємний інформаційний матеріал (“каша в голові”), губиться значимість інформації</a:t>
                      </a:r>
                      <a:endParaRPr kumimoji="0" lang="ru-RU" sz="2300" b="0" i="0" u="none" strike="noStrike" cap="none" normalizeH="0" baseline="0" smtClean="0">
                        <a:ln>
                          <a:noFill/>
                        </a:ln>
                        <a:solidFill>
                          <a:srgbClr val="142F34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9263" marR="0" lvl="0" indent="-33972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68000"/>
                        <a:buFont typeface="Wingdings" pitchFamily="2" charset="2"/>
                        <a:buChar char="q"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Дайте відповідь на питання: які основні ідеї викладені у збірнику?       Що мені відомо з даної теми?               Які думки, судження можуть бути мені корисні в практичній роботі з дітьми?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4"/>
          <p:cNvSpPr txBox="1">
            <a:spLocks noChangeArrowheads="1"/>
          </p:cNvSpPr>
          <p:nvPr/>
        </p:nvSpPr>
        <p:spPr bwMode="auto">
          <a:xfrm>
            <a:off x="971550" y="333375"/>
            <a:ext cx="73787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uk-UA" sz="2800" b="1">
                <a:solidFill>
                  <a:srgbClr val="142F34"/>
                </a:solidFill>
              </a:rPr>
              <a:t>ЯК ПРАВИЛЬНО ФОРМУЛЮВАТИ ТЕМУ?</a:t>
            </a:r>
            <a:endParaRPr lang="ru-RU" sz="2800" b="1">
              <a:solidFill>
                <a:srgbClr val="142F34"/>
              </a:solidFill>
            </a:endParaRPr>
          </a:p>
        </p:txBody>
      </p:sp>
      <p:sp>
        <p:nvSpPr>
          <p:cNvPr id="18435" name="Text Box 5"/>
          <p:cNvSpPr txBox="1">
            <a:spLocks noChangeArrowheads="1"/>
          </p:cNvSpPr>
          <p:nvPr/>
        </p:nvSpPr>
        <p:spPr bwMode="auto">
          <a:xfrm>
            <a:off x="755650" y="1052513"/>
            <a:ext cx="818991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uk-UA" b="1"/>
              <a:t>Формулювання від вказування на  досліджуваний процес і на умови, </a:t>
            </a:r>
          </a:p>
          <a:p>
            <a:r>
              <a:rPr lang="uk-UA" b="1"/>
              <a:t>в яких він вивчається за схемою </a:t>
            </a:r>
            <a:endParaRPr lang="ru-RU" b="1"/>
          </a:p>
        </p:txBody>
      </p:sp>
      <p:graphicFrame>
        <p:nvGraphicFramePr>
          <p:cNvPr id="77859" name="Group 35"/>
          <p:cNvGraphicFramePr>
            <a:graphicFrameLocks noGrp="1"/>
          </p:cNvGraphicFramePr>
          <p:nvPr>
            <p:ph/>
          </p:nvPr>
        </p:nvGraphicFramePr>
        <p:xfrm>
          <a:off x="457200" y="1916113"/>
          <a:ext cx="8435975" cy="4541520"/>
        </p:xfrm>
        <a:graphic>
          <a:graphicData uri="http://schemas.openxmlformats.org/drawingml/2006/table">
            <a:tbl>
              <a:tblPr/>
              <a:tblGrid>
                <a:gridCol w="2811463"/>
                <a:gridCol w="2813050"/>
                <a:gridCol w="2811462"/>
              </a:tblGrid>
              <a:tr h="649288">
                <a:tc>
                  <a:txBody>
                    <a:bodyPr/>
                    <a:lstStyle/>
                    <a:p>
                      <a:pPr marL="109538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A647E"/>
                          </a:solidFill>
                          <a:effectLst/>
                          <a:latin typeface="Lucida Sans Unicode" pitchFamily="34" charset="0"/>
                        </a:rPr>
                        <a:t>ДОСЛІДЖУВАНИЙ ПРОЦЕС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2A647E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A647E"/>
                          </a:solidFill>
                          <a:effectLst/>
                          <a:latin typeface="Lucida Sans Unicode" pitchFamily="34" charset="0"/>
                        </a:rPr>
                        <a:t>ПРЕДМЕТ ДОСЛІДЖЕННЯ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2A647E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A647E"/>
                          </a:solidFill>
                          <a:effectLst/>
                          <a:latin typeface="Lucida Sans Unicode" pitchFamily="34" charset="0"/>
                        </a:rPr>
                        <a:t>УМОВИ 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2A647E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2044700">
                <a:tc>
                  <a:txBody>
                    <a:bodyPr/>
                    <a:lstStyle/>
                    <a:p>
                      <a:pPr marL="1095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</a:rPr>
                        <a:t>Вивчення </a:t>
                      </a:r>
                    </a:p>
                    <a:p>
                      <a:pPr marL="1095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</a:rPr>
                        <a:t>Дослідження </a:t>
                      </a:r>
                    </a:p>
                    <a:p>
                      <a:pPr marL="1095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</a:rPr>
                        <a:t>Розвиток</a:t>
                      </a:r>
                    </a:p>
                    <a:p>
                      <a:pPr marL="1095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</a:rPr>
                        <a:t>Формування</a:t>
                      </a:r>
                    </a:p>
                    <a:p>
                      <a:pPr marL="1095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</a:rPr>
                        <a:t>Становлення</a:t>
                      </a:r>
                    </a:p>
                    <a:p>
                      <a:pPr marL="1095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</a:rPr>
                        <a:t>Виховання</a:t>
                      </a:r>
                    </a:p>
                    <a:p>
                      <a:pPr marL="1095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</a:rPr>
                        <a:t>Аналіз</a:t>
                      </a:r>
                    </a:p>
                    <a:p>
                      <a:pPr marL="1095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</a:rPr>
                        <a:t>Розробка</a:t>
                      </a:r>
                    </a:p>
                    <a:p>
                      <a:pPr marL="1095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</a:rPr>
                        <a:t>Організація</a:t>
                      </a:r>
                    </a:p>
                    <a:p>
                      <a:pPr marL="1095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</a:rPr>
                        <a:t>Вплив 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</a:rPr>
                        <a:t>Пізнавальні здібності</a:t>
                      </a:r>
                    </a:p>
                    <a:p>
                      <a:pPr marL="1095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</a:rPr>
                        <a:t>Пізнавальна активність</a:t>
                      </a:r>
                    </a:p>
                    <a:p>
                      <a:pPr marL="1095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</a:rPr>
                        <a:t>Вміння щось робити</a:t>
                      </a:r>
                    </a:p>
                    <a:p>
                      <a:pPr marL="1095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</a:rPr>
                        <a:t>Особистісні якості</a:t>
                      </a:r>
                    </a:p>
                    <a:p>
                      <a:pPr marL="1095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</a:rPr>
                        <a:t>Допитливість</a:t>
                      </a:r>
                    </a:p>
                    <a:p>
                      <a:pPr marL="1095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</a:rPr>
                        <a:t>Самостійність</a:t>
                      </a:r>
                    </a:p>
                    <a:p>
                      <a:pPr marL="1095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</a:rPr>
                        <a:t>Спостережливість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</a:rPr>
                        <a:t>На музичних заняттях…</a:t>
                      </a:r>
                    </a:p>
                    <a:p>
                      <a:pPr marL="1095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  <a:p>
                      <a:pPr marL="1095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</a:rPr>
                        <a:t>В процесі вивчення …</a:t>
                      </a:r>
                    </a:p>
                    <a:p>
                      <a:pPr marL="1095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  <a:p>
                      <a:pPr marL="1095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</a:rPr>
                        <a:t>В процесі знайомства…</a:t>
                      </a:r>
                    </a:p>
                    <a:p>
                      <a:pPr marL="1095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  <a:p>
                      <a:pPr marL="1095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</a:rPr>
                        <a:t>В ігровій діяльності…</a:t>
                      </a:r>
                    </a:p>
                    <a:p>
                      <a:pPr marL="1095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  <a:p>
                      <a:pPr marL="1095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</a:rPr>
                        <a:t>Під час екскурсій…</a:t>
                      </a:r>
                    </a:p>
                    <a:p>
                      <a:pPr marL="1095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5" name="Text Box 3"/>
          <p:cNvSpPr txBox="1">
            <a:spLocks noChangeArrowheads="1"/>
          </p:cNvSpPr>
          <p:nvPr/>
        </p:nvSpPr>
        <p:spPr bwMode="auto">
          <a:xfrm>
            <a:off x="250825" y="333375"/>
            <a:ext cx="8893175" cy="564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uk-UA" sz="2800" b="1">
              <a:solidFill>
                <a:srgbClr val="2A647E"/>
              </a:solidFill>
              <a:latin typeface="Tahoma" pitchFamily="34" charset="0"/>
            </a:endParaRPr>
          </a:p>
          <a:p>
            <a:r>
              <a:rPr lang="uk-UA" sz="2800" b="1">
                <a:solidFill>
                  <a:schemeClr val="accent2"/>
                </a:solidFill>
                <a:latin typeface="Tahoma" pitchFamily="34" charset="0"/>
              </a:rPr>
              <a:t>Наприклад: </a:t>
            </a:r>
          </a:p>
          <a:p>
            <a:endParaRPr lang="uk-UA" sz="2800" b="1">
              <a:solidFill>
                <a:schemeClr val="accent2"/>
              </a:solidFill>
              <a:latin typeface="Tahoma" pitchFamily="34" charset="0"/>
            </a:endParaRPr>
          </a:p>
          <a:p>
            <a:r>
              <a:rPr lang="uk-UA" sz="2800" b="1">
                <a:solidFill>
                  <a:srgbClr val="2A647E"/>
                </a:solidFill>
                <a:latin typeface="Tahoma" pitchFamily="34" charset="0"/>
              </a:rPr>
              <a:t>“Організація проблемно-пошукової роботи </a:t>
            </a:r>
          </a:p>
          <a:p>
            <a:r>
              <a:rPr lang="uk-UA" sz="2800" b="1">
                <a:solidFill>
                  <a:srgbClr val="2A647E"/>
                </a:solidFill>
                <a:latin typeface="Tahoma" pitchFamily="34" charset="0"/>
              </a:rPr>
              <a:t>та дослідницької діяльності на уроках  художньої культури”</a:t>
            </a:r>
          </a:p>
          <a:p>
            <a:endParaRPr lang="uk-UA" sz="2800" b="1">
              <a:solidFill>
                <a:srgbClr val="2A647E"/>
              </a:solidFill>
              <a:latin typeface="Tahoma" pitchFamily="34" charset="0"/>
            </a:endParaRPr>
          </a:p>
          <a:p>
            <a:r>
              <a:rPr lang="uk-UA" sz="2800" b="1">
                <a:solidFill>
                  <a:srgbClr val="2A647E"/>
                </a:solidFill>
                <a:latin typeface="Tahoma" pitchFamily="34" charset="0"/>
              </a:rPr>
              <a:t>“Розвиток творчих здібностей учнів у процесі самостійного виконання завдань на уроках художньо-естетичного циклу”</a:t>
            </a:r>
          </a:p>
          <a:p>
            <a:endParaRPr lang="uk-UA" sz="2800" b="1">
              <a:solidFill>
                <a:srgbClr val="2A647E"/>
              </a:solidFill>
              <a:latin typeface="Tahoma" pitchFamily="34" charset="0"/>
            </a:endParaRPr>
          </a:p>
          <a:p>
            <a:endParaRPr lang="uk-UA" sz="2800" b="1">
              <a:solidFill>
                <a:srgbClr val="2A647E"/>
              </a:solidFill>
              <a:latin typeface="Tahoma" pitchFamily="34" charset="0"/>
            </a:endParaRPr>
          </a:p>
          <a:p>
            <a:endParaRPr lang="uk-UA" sz="2800" b="1">
              <a:solidFill>
                <a:srgbClr val="2A647E"/>
              </a:solidFill>
              <a:latin typeface="Tahoma" pitchFamily="34" charset="0"/>
            </a:endParaRPr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49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755650" y="404813"/>
            <a:ext cx="73787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uk-UA" sz="2800" b="1">
                <a:solidFill>
                  <a:srgbClr val="142F34"/>
                </a:solidFill>
              </a:rPr>
              <a:t>ЯК ПРАВИЛЬНО ФОРМУЛЮВАТИ ТЕМУ?</a:t>
            </a:r>
            <a:endParaRPr lang="ru-RU" sz="2800" b="1">
              <a:solidFill>
                <a:srgbClr val="142F34"/>
              </a:solidFill>
            </a:endParaRPr>
          </a:p>
        </p:txBody>
      </p:sp>
      <p:sp>
        <p:nvSpPr>
          <p:cNvPr id="20483" name="Text Box 19"/>
          <p:cNvSpPr txBox="1">
            <a:spLocks noChangeArrowheads="1"/>
          </p:cNvSpPr>
          <p:nvPr/>
        </p:nvSpPr>
        <p:spPr bwMode="auto">
          <a:xfrm>
            <a:off x="2339975" y="1125538"/>
            <a:ext cx="505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uk-UA" sz="2400" b="1"/>
              <a:t>Формулювання теми за схемою</a:t>
            </a:r>
            <a:endParaRPr lang="ru-RU" sz="2400" b="1"/>
          </a:p>
        </p:txBody>
      </p:sp>
      <p:sp>
        <p:nvSpPr>
          <p:cNvPr id="79895" name="Document"/>
          <p:cNvSpPr>
            <a:spLocks noEditPoints="1" noChangeArrowheads="1"/>
          </p:cNvSpPr>
          <p:nvPr/>
        </p:nvSpPr>
        <p:spPr bwMode="auto">
          <a:xfrm>
            <a:off x="395288" y="2133600"/>
            <a:ext cx="2808287" cy="1439863"/>
          </a:xfrm>
          <a:custGeom>
            <a:avLst/>
            <a:gdLst>
              <a:gd name="T0" fmla="*/ 10757 w 21600"/>
              <a:gd name="T1" fmla="*/ 21632 h 21600"/>
              <a:gd name="T2" fmla="*/ 85 w 21600"/>
              <a:gd name="T3" fmla="*/ 10849 h 21600"/>
              <a:gd name="T4" fmla="*/ 10757 w 21600"/>
              <a:gd name="T5" fmla="*/ 81 h 21600"/>
              <a:gd name="T6" fmla="*/ 21706 w 21600"/>
              <a:gd name="T7" fmla="*/ 10652 h 21600"/>
              <a:gd name="T8" fmla="*/ 10757 w 21600"/>
              <a:gd name="T9" fmla="*/ 21632 h 21600"/>
              <a:gd name="T10" fmla="*/ 0 w 21600"/>
              <a:gd name="T11" fmla="*/ 0 h 21600"/>
              <a:gd name="T12" fmla="*/ 21600 w 21600"/>
              <a:gd name="T13" fmla="*/ 0 h 21600"/>
              <a:gd name="T14" fmla="*/ 21600 w 21600"/>
              <a:gd name="T15" fmla="*/ 21600 h 21600"/>
              <a:gd name="T16" fmla="*/ 977 w 21600"/>
              <a:gd name="T17" fmla="*/ 818 h 21600"/>
              <a:gd name="T18" fmla="*/ 20622 w 21600"/>
              <a:gd name="T19" fmla="*/ 1642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</a:pathLst>
          </a:custGeom>
          <a:gradFill rotWithShape="1">
            <a:gsLst>
              <a:gs pos="0">
                <a:srgbClr val="3A89AC"/>
              </a:gs>
              <a:gs pos="50000">
                <a:srgbClr val="7DDCE9"/>
              </a:gs>
              <a:gs pos="100000">
                <a:srgbClr val="3A89AC"/>
              </a:gs>
            </a:gsLst>
            <a:lin ang="5400000" scaled="1"/>
          </a:gra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88799" dir="2863579" algn="ctr" rotWithShape="0">
              <a:schemeClr val="tx2"/>
            </a:outerShdw>
          </a:effectLst>
        </p:spPr>
        <p:txBody>
          <a:bodyPr/>
          <a:lstStyle/>
          <a:p>
            <a:pPr algn="ctr">
              <a:defRPr/>
            </a:pPr>
            <a:r>
              <a:rPr lang="uk-UA" sz="2400" b="1">
                <a:solidFill>
                  <a:schemeClr val="bg1"/>
                </a:solidFill>
              </a:rPr>
              <a:t>ЩОСЬ </a:t>
            </a:r>
          </a:p>
          <a:p>
            <a:pPr algn="ctr">
              <a:defRPr/>
            </a:pPr>
            <a:r>
              <a:rPr lang="uk-UA" b="1"/>
              <a:t>як умова розвитку</a:t>
            </a:r>
            <a:r>
              <a:rPr lang="uk-UA" b="1">
                <a:solidFill>
                  <a:srgbClr val="2A647E"/>
                </a:solidFill>
              </a:rPr>
              <a:t> </a:t>
            </a:r>
          </a:p>
          <a:p>
            <a:pPr algn="ctr">
              <a:defRPr/>
            </a:pPr>
            <a:r>
              <a:rPr lang="uk-UA" sz="2400" b="1">
                <a:solidFill>
                  <a:schemeClr val="bg1"/>
                </a:solidFill>
              </a:rPr>
              <a:t>ЧОГОСЬ</a:t>
            </a:r>
            <a:endParaRPr lang="ru-RU" sz="2400" b="1">
              <a:solidFill>
                <a:schemeClr val="bg1"/>
              </a:solidFill>
            </a:endParaRPr>
          </a:p>
          <a:p>
            <a:pPr algn="ctr">
              <a:defRPr/>
            </a:pPr>
            <a:endParaRPr lang="ru-RU" sz="2400" b="1">
              <a:solidFill>
                <a:schemeClr val="bg1"/>
              </a:solidFill>
            </a:endParaRPr>
          </a:p>
        </p:txBody>
      </p:sp>
      <p:sp>
        <p:nvSpPr>
          <p:cNvPr id="79897" name="Document"/>
          <p:cNvSpPr>
            <a:spLocks noEditPoints="1" noChangeArrowheads="1"/>
          </p:cNvSpPr>
          <p:nvPr/>
        </p:nvSpPr>
        <p:spPr bwMode="auto">
          <a:xfrm>
            <a:off x="5508625" y="2276475"/>
            <a:ext cx="2808288" cy="1439863"/>
          </a:xfrm>
          <a:custGeom>
            <a:avLst/>
            <a:gdLst>
              <a:gd name="T0" fmla="*/ 10757 w 21600"/>
              <a:gd name="T1" fmla="*/ 21632 h 21600"/>
              <a:gd name="T2" fmla="*/ 85 w 21600"/>
              <a:gd name="T3" fmla="*/ 10849 h 21600"/>
              <a:gd name="T4" fmla="*/ 10757 w 21600"/>
              <a:gd name="T5" fmla="*/ 81 h 21600"/>
              <a:gd name="T6" fmla="*/ 21706 w 21600"/>
              <a:gd name="T7" fmla="*/ 10652 h 21600"/>
              <a:gd name="T8" fmla="*/ 10757 w 21600"/>
              <a:gd name="T9" fmla="*/ 21632 h 21600"/>
              <a:gd name="T10" fmla="*/ 0 w 21600"/>
              <a:gd name="T11" fmla="*/ 0 h 21600"/>
              <a:gd name="T12" fmla="*/ 21600 w 21600"/>
              <a:gd name="T13" fmla="*/ 0 h 21600"/>
              <a:gd name="T14" fmla="*/ 21600 w 21600"/>
              <a:gd name="T15" fmla="*/ 21600 h 21600"/>
              <a:gd name="T16" fmla="*/ 977 w 21600"/>
              <a:gd name="T17" fmla="*/ 818 h 21600"/>
              <a:gd name="T18" fmla="*/ 20622 w 21600"/>
              <a:gd name="T19" fmla="*/ 1642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</a:pathLst>
          </a:custGeom>
          <a:gradFill rotWithShape="1">
            <a:gsLst>
              <a:gs pos="0">
                <a:srgbClr val="3A89AC"/>
              </a:gs>
              <a:gs pos="50000">
                <a:srgbClr val="7DDCE9"/>
              </a:gs>
              <a:gs pos="100000">
                <a:srgbClr val="3A89AC"/>
              </a:gs>
            </a:gsLst>
            <a:lin ang="5400000" scaled="1"/>
          </a:gra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88799" dir="2863579" algn="ctr" rotWithShape="0">
              <a:schemeClr val="tx2"/>
            </a:outerShdw>
          </a:effectLst>
        </p:spPr>
        <p:txBody>
          <a:bodyPr/>
          <a:lstStyle/>
          <a:p>
            <a:pPr algn="ctr">
              <a:defRPr/>
            </a:pPr>
            <a:r>
              <a:rPr lang="uk-UA" sz="2400" b="1">
                <a:solidFill>
                  <a:schemeClr val="bg1"/>
                </a:solidFill>
              </a:rPr>
              <a:t>ЩОСЬ </a:t>
            </a:r>
          </a:p>
          <a:p>
            <a:pPr algn="ctr">
              <a:defRPr/>
            </a:pPr>
            <a:r>
              <a:rPr lang="uk-UA" b="1"/>
              <a:t>як засіб формування</a:t>
            </a:r>
            <a:r>
              <a:rPr lang="uk-UA" b="1">
                <a:solidFill>
                  <a:srgbClr val="2A647E"/>
                </a:solidFill>
              </a:rPr>
              <a:t> </a:t>
            </a:r>
          </a:p>
          <a:p>
            <a:pPr algn="ctr">
              <a:defRPr/>
            </a:pPr>
            <a:r>
              <a:rPr lang="uk-UA" sz="2400" b="1">
                <a:solidFill>
                  <a:schemeClr val="bg1"/>
                </a:solidFill>
              </a:rPr>
              <a:t>ЧОГОСЬ</a:t>
            </a:r>
            <a:endParaRPr lang="ru-RU" sz="2400" b="1">
              <a:solidFill>
                <a:schemeClr val="bg1"/>
              </a:solidFill>
            </a:endParaRPr>
          </a:p>
          <a:p>
            <a:pPr algn="ctr">
              <a:defRPr/>
            </a:pPr>
            <a:endParaRPr lang="ru-RU" sz="2400" b="1">
              <a:solidFill>
                <a:schemeClr val="bg1"/>
              </a:solidFill>
            </a:endParaRPr>
          </a:p>
        </p:txBody>
      </p:sp>
      <p:sp>
        <p:nvSpPr>
          <p:cNvPr id="79898" name="Document"/>
          <p:cNvSpPr>
            <a:spLocks noEditPoints="1" noChangeArrowheads="1"/>
          </p:cNvSpPr>
          <p:nvPr/>
        </p:nvSpPr>
        <p:spPr bwMode="auto">
          <a:xfrm>
            <a:off x="2268538" y="4149725"/>
            <a:ext cx="5111750" cy="2303463"/>
          </a:xfrm>
          <a:custGeom>
            <a:avLst/>
            <a:gdLst>
              <a:gd name="T0" fmla="*/ 10757 w 21600"/>
              <a:gd name="T1" fmla="*/ 21632 h 21600"/>
              <a:gd name="T2" fmla="*/ 85 w 21600"/>
              <a:gd name="T3" fmla="*/ 10849 h 21600"/>
              <a:gd name="T4" fmla="*/ 10757 w 21600"/>
              <a:gd name="T5" fmla="*/ 81 h 21600"/>
              <a:gd name="T6" fmla="*/ 21706 w 21600"/>
              <a:gd name="T7" fmla="*/ 10652 h 21600"/>
              <a:gd name="T8" fmla="*/ 10757 w 21600"/>
              <a:gd name="T9" fmla="*/ 21632 h 21600"/>
              <a:gd name="T10" fmla="*/ 0 w 21600"/>
              <a:gd name="T11" fmla="*/ 0 h 21600"/>
              <a:gd name="T12" fmla="*/ 21600 w 21600"/>
              <a:gd name="T13" fmla="*/ 0 h 21600"/>
              <a:gd name="T14" fmla="*/ 21600 w 21600"/>
              <a:gd name="T15" fmla="*/ 21600 h 21600"/>
              <a:gd name="T16" fmla="*/ 977 w 21600"/>
              <a:gd name="T17" fmla="*/ 818 h 21600"/>
              <a:gd name="T18" fmla="*/ 20622 w 21600"/>
              <a:gd name="T19" fmla="*/ 1642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</a:pathLst>
          </a:custGeom>
          <a:gradFill rotWithShape="1">
            <a:gsLst>
              <a:gs pos="0">
                <a:srgbClr val="3A89AC"/>
              </a:gs>
              <a:gs pos="50000">
                <a:srgbClr val="7DDCE9"/>
              </a:gs>
              <a:gs pos="100000">
                <a:srgbClr val="3A89AC"/>
              </a:gs>
            </a:gsLst>
            <a:lin ang="5400000" scaled="1"/>
          </a:gra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88799" dir="2863579" algn="ctr" rotWithShape="0">
              <a:schemeClr val="tx2"/>
            </a:outerShdw>
          </a:effectLst>
        </p:spPr>
        <p:txBody>
          <a:bodyPr/>
          <a:lstStyle/>
          <a:p>
            <a:pPr algn="ctr">
              <a:defRPr/>
            </a:pPr>
            <a:r>
              <a:rPr lang="uk-UA" b="1"/>
              <a:t>Використання</a:t>
            </a:r>
            <a:r>
              <a:rPr lang="uk-UA" b="1">
                <a:solidFill>
                  <a:srgbClr val="2A647E"/>
                </a:solidFill>
              </a:rPr>
              <a:t> </a:t>
            </a:r>
          </a:p>
          <a:p>
            <a:pPr algn="ctr">
              <a:defRPr/>
            </a:pPr>
            <a:r>
              <a:rPr lang="uk-UA" b="1">
                <a:solidFill>
                  <a:schemeClr val="bg1"/>
                </a:solidFill>
              </a:rPr>
              <a:t>ЧОГОСЬ </a:t>
            </a:r>
          </a:p>
          <a:p>
            <a:pPr algn="ctr">
              <a:defRPr/>
            </a:pPr>
            <a:r>
              <a:rPr lang="uk-UA" b="1"/>
              <a:t>як засіб (умова) </a:t>
            </a:r>
          </a:p>
          <a:p>
            <a:pPr algn="ctr">
              <a:defRPr/>
            </a:pPr>
            <a:r>
              <a:rPr lang="uk-UA" b="1"/>
              <a:t>розвитку </a:t>
            </a:r>
          </a:p>
          <a:p>
            <a:pPr algn="ctr">
              <a:defRPr/>
            </a:pPr>
            <a:r>
              <a:rPr lang="uk-UA" b="1"/>
              <a:t>(формування,виховання, становлення)</a:t>
            </a:r>
          </a:p>
          <a:p>
            <a:pPr algn="ctr">
              <a:defRPr/>
            </a:pPr>
            <a:r>
              <a:rPr lang="uk-UA" b="1">
                <a:solidFill>
                  <a:srgbClr val="2A647E"/>
                </a:solidFill>
              </a:rPr>
              <a:t> </a:t>
            </a:r>
            <a:r>
              <a:rPr lang="uk-UA" b="1">
                <a:solidFill>
                  <a:schemeClr val="bg1"/>
                </a:solidFill>
              </a:rPr>
              <a:t>ЧОГОСЬ</a:t>
            </a:r>
            <a:endParaRPr lang="ru-RU" b="1">
              <a:solidFill>
                <a:schemeClr val="bg1"/>
              </a:solidFill>
            </a:endParaRPr>
          </a:p>
          <a:p>
            <a:pPr algn="ctr">
              <a:defRPr/>
            </a:pPr>
            <a:endParaRPr lang="ru-RU" sz="2400" b="1">
              <a:solidFill>
                <a:schemeClr val="bg1"/>
              </a:solidFill>
            </a:endParaRPr>
          </a:p>
        </p:txBody>
      </p:sp>
      <p:sp>
        <p:nvSpPr>
          <p:cNvPr id="20487" name="Line 27"/>
          <p:cNvSpPr>
            <a:spLocks noChangeShapeType="1"/>
          </p:cNvSpPr>
          <p:nvPr/>
        </p:nvSpPr>
        <p:spPr bwMode="auto">
          <a:xfrm>
            <a:off x="2339975" y="1557338"/>
            <a:ext cx="4679950" cy="0"/>
          </a:xfrm>
          <a:prstGeom prst="line">
            <a:avLst/>
          </a:prstGeom>
          <a:noFill/>
          <a:ln w="57150">
            <a:solidFill>
              <a:srgbClr val="2A647E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488" name="Line 28"/>
          <p:cNvSpPr>
            <a:spLocks noChangeShapeType="1"/>
          </p:cNvSpPr>
          <p:nvPr/>
        </p:nvSpPr>
        <p:spPr bwMode="auto">
          <a:xfrm>
            <a:off x="4572000" y="1557338"/>
            <a:ext cx="0" cy="2447925"/>
          </a:xfrm>
          <a:prstGeom prst="line">
            <a:avLst/>
          </a:prstGeom>
          <a:noFill/>
          <a:ln w="57150">
            <a:solidFill>
              <a:srgbClr val="2A647E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0489" name="Line 29"/>
          <p:cNvSpPr>
            <a:spLocks noChangeShapeType="1"/>
          </p:cNvSpPr>
          <p:nvPr/>
        </p:nvSpPr>
        <p:spPr bwMode="auto">
          <a:xfrm>
            <a:off x="2339975" y="1557338"/>
            <a:ext cx="0" cy="503237"/>
          </a:xfrm>
          <a:prstGeom prst="line">
            <a:avLst/>
          </a:prstGeom>
          <a:noFill/>
          <a:ln w="57150">
            <a:solidFill>
              <a:srgbClr val="2A647E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0490" name="Line 30"/>
          <p:cNvSpPr>
            <a:spLocks noChangeShapeType="1"/>
          </p:cNvSpPr>
          <p:nvPr/>
        </p:nvSpPr>
        <p:spPr bwMode="auto">
          <a:xfrm>
            <a:off x="7019925" y="1557338"/>
            <a:ext cx="0" cy="647700"/>
          </a:xfrm>
          <a:prstGeom prst="line">
            <a:avLst/>
          </a:prstGeom>
          <a:noFill/>
          <a:ln w="57150">
            <a:solidFill>
              <a:srgbClr val="2A647E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2359025" y="260350"/>
            <a:ext cx="45227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uk-UA" sz="2800" b="1">
                <a:solidFill>
                  <a:srgbClr val="142F34"/>
                </a:solidFill>
              </a:rPr>
              <a:t>ФОРМУЛЮВАННЯ ТЕМИ</a:t>
            </a:r>
            <a:endParaRPr lang="ru-RU" sz="2800" b="1">
              <a:solidFill>
                <a:srgbClr val="142F34"/>
              </a:solidFill>
            </a:endParaRPr>
          </a:p>
        </p:txBody>
      </p:sp>
      <p:sp>
        <p:nvSpPr>
          <p:cNvPr id="88067" name="Text Box 3"/>
          <p:cNvSpPr txBox="1">
            <a:spLocks noChangeArrowheads="1"/>
          </p:cNvSpPr>
          <p:nvPr/>
        </p:nvSpPr>
        <p:spPr bwMode="auto">
          <a:xfrm>
            <a:off x="250825" y="981075"/>
            <a:ext cx="8893175" cy="564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sz="2800" b="1">
                <a:solidFill>
                  <a:schemeClr val="accent2"/>
                </a:solidFill>
                <a:latin typeface="Tahoma" pitchFamily="34" charset="0"/>
              </a:rPr>
              <a:t>Наприклад: </a:t>
            </a:r>
          </a:p>
          <a:p>
            <a:endParaRPr lang="uk-UA" sz="2800" b="1">
              <a:solidFill>
                <a:schemeClr val="accent2"/>
              </a:solidFill>
              <a:latin typeface="Tahoma" pitchFamily="34" charset="0"/>
            </a:endParaRPr>
          </a:p>
          <a:p>
            <a:r>
              <a:rPr lang="uk-UA" sz="2800" b="1">
                <a:solidFill>
                  <a:srgbClr val="2A647E"/>
                </a:solidFill>
                <a:latin typeface="Tahoma" pitchFamily="34" charset="0"/>
              </a:rPr>
              <a:t>“ Ігрова модель навчання  як умова пізнавальної діяльності учнів ”</a:t>
            </a:r>
          </a:p>
          <a:p>
            <a:endParaRPr lang="uk-UA" sz="2800" b="1">
              <a:solidFill>
                <a:srgbClr val="2A647E"/>
              </a:solidFill>
              <a:latin typeface="Tahoma" pitchFamily="34" charset="0"/>
            </a:endParaRPr>
          </a:p>
          <a:p>
            <a:r>
              <a:rPr lang="uk-UA" sz="2800" b="1">
                <a:solidFill>
                  <a:srgbClr val="2A647E"/>
                </a:solidFill>
                <a:latin typeface="Tahoma" pitchFamily="34" charset="0"/>
              </a:rPr>
              <a:t>“ Сюжетно-рольова гра  як засіб формування комунікативних здібностей  учнів початкових класів ”</a:t>
            </a:r>
            <a:endParaRPr lang="ru-RU" sz="2800" b="1">
              <a:solidFill>
                <a:srgbClr val="2A647E"/>
              </a:solidFill>
              <a:latin typeface="Tahoma" pitchFamily="34" charset="0"/>
            </a:endParaRPr>
          </a:p>
          <a:p>
            <a:endParaRPr lang="ru-RU" sz="2800" b="1">
              <a:solidFill>
                <a:srgbClr val="2A647E"/>
              </a:solidFill>
              <a:latin typeface="Tahoma" pitchFamily="34" charset="0"/>
            </a:endParaRPr>
          </a:p>
          <a:p>
            <a:r>
              <a:rPr lang="uk-UA" sz="2800" b="1">
                <a:solidFill>
                  <a:srgbClr val="2A647E"/>
                </a:solidFill>
                <a:latin typeface="Tahoma" pitchFamily="34" charset="0"/>
              </a:rPr>
              <a:t>“ Використання розвивальних ігор  як засіб розвитку пізнавальних  здібностей   дітей   </a:t>
            </a:r>
          </a:p>
          <a:p>
            <a:r>
              <a:rPr lang="uk-UA" sz="2800" b="1">
                <a:solidFill>
                  <a:srgbClr val="2A647E"/>
                </a:solidFill>
                <a:latin typeface="Tahoma" pitchFamily="34" charset="0"/>
              </a:rPr>
              <a:t>                молодшого шкільного віку ”</a:t>
            </a:r>
            <a:endParaRPr lang="ru-RU" sz="2800" b="1">
              <a:solidFill>
                <a:srgbClr val="2A647E"/>
              </a:solidFill>
              <a:latin typeface="Tahoma" pitchFamily="34" charset="0"/>
            </a:endParaRPr>
          </a:p>
          <a:p>
            <a:endParaRPr lang="uk-UA" sz="2800" b="1">
              <a:solidFill>
                <a:srgbClr val="2A647E"/>
              </a:solidFill>
              <a:latin typeface="Tahoma" pitchFamily="34" charset="0"/>
            </a:endParaRPr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80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80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880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496888" y="260350"/>
            <a:ext cx="823277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uk-UA" sz="2800" b="1">
                <a:solidFill>
                  <a:srgbClr val="0D2029"/>
                </a:solidFill>
              </a:rPr>
              <a:t>ВИЗНАЧЕННЯ </a:t>
            </a:r>
          </a:p>
          <a:p>
            <a:pPr algn="ctr"/>
            <a:r>
              <a:rPr lang="uk-UA" sz="2800" b="1">
                <a:solidFill>
                  <a:srgbClr val="0D2029"/>
                </a:solidFill>
              </a:rPr>
              <a:t>АКТУАЛЬНОСТІ ТА НОВИЗНИ ДОСЛІДЖЕННЯ</a:t>
            </a:r>
            <a:endParaRPr lang="ru-RU" sz="2800" b="1">
              <a:solidFill>
                <a:srgbClr val="0D2029"/>
              </a:solidFill>
            </a:endParaRPr>
          </a:p>
        </p:txBody>
      </p:sp>
      <p:sp>
        <p:nvSpPr>
          <p:cNvPr id="22531" name="Text Box 19"/>
          <p:cNvSpPr txBox="1">
            <a:spLocks noChangeArrowheads="1"/>
          </p:cNvSpPr>
          <p:nvPr/>
        </p:nvSpPr>
        <p:spPr bwMode="auto">
          <a:xfrm>
            <a:off x="323850" y="1268413"/>
            <a:ext cx="8172450" cy="521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uk-UA" sz="2800" b="1">
                <a:solidFill>
                  <a:srgbClr val="2A647E"/>
                </a:solidFill>
                <a:latin typeface="Tahoma" pitchFamily="34" charset="0"/>
              </a:rPr>
              <a:t>Дайте відповідь на питання: чому дану </a:t>
            </a:r>
          </a:p>
          <a:p>
            <a:r>
              <a:rPr lang="uk-UA" sz="2800" b="1">
                <a:solidFill>
                  <a:srgbClr val="2A647E"/>
                </a:solidFill>
                <a:latin typeface="Tahoma" pitchFamily="34" charset="0"/>
              </a:rPr>
              <a:t>проблему потрібно вивчати сьогодні, </a:t>
            </a:r>
          </a:p>
          <a:p>
            <a:r>
              <a:rPr lang="uk-UA" sz="2800" b="1">
                <a:solidFill>
                  <a:srgbClr val="2A647E"/>
                </a:solidFill>
                <a:latin typeface="Tahoma" pitchFamily="34" charset="0"/>
              </a:rPr>
              <a:t>наскільки вона важлива і значуща для </a:t>
            </a:r>
          </a:p>
          <a:p>
            <a:r>
              <a:rPr lang="uk-UA" sz="2800" b="1">
                <a:solidFill>
                  <a:srgbClr val="2A647E"/>
                </a:solidFill>
                <a:latin typeface="Tahoma" pitchFamily="34" charset="0"/>
              </a:rPr>
              <a:t>практики навчання і виховання школярів?</a:t>
            </a:r>
          </a:p>
          <a:p>
            <a:endParaRPr lang="uk-UA" sz="2800" b="1">
              <a:solidFill>
                <a:srgbClr val="2A647E"/>
              </a:solidFill>
              <a:latin typeface="Tahoma" pitchFamily="34" charset="0"/>
            </a:endParaRPr>
          </a:p>
          <a:p>
            <a:r>
              <a:rPr lang="uk-UA" sz="2800" b="1">
                <a:solidFill>
                  <a:srgbClr val="2A647E"/>
                </a:solidFill>
                <a:latin typeface="Tahoma" pitchFamily="34" charset="0"/>
              </a:rPr>
              <a:t>Актуальність полягає у  теоретичному </a:t>
            </a:r>
          </a:p>
          <a:p>
            <a:r>
              <a:rPr lang="uk-UA" sz="2800" b="1">
                <a:solidFill>
                  <a:srgbClr val="2A647E"/>
                </a:solidFill>
                <a:latin typeface="Tahoma" pitchFamily="34" charset="0"/>
              </a:rPr>
              <a:t>обгрунтуванні проектованого результату, </a:t>
            </a:r>
          </a:p>
          <a:p>
            <a:r>
              <a:rPr lang="uk-UA" sz="2800" b="1">
                <a:solidFill>
                  <a:srgbClr val="2A647E"/>
                </a:solidFill>
                <a:latin typeface="Tahoma" pitchFamily="34" charset="0"/>
              </a:rPr>
              <a:t>який планується досягти.</a:t>
            </a:r>
          </a:p>
          <a:p>
            <a:endParaRPr lang="uk-UA" sz="2800" b="1">
              <a:solidFill>
                <a:srgbClr val="2A647E"/>
              </a:solidFill>
              <a:latin typeface="Tahoma" pitchFamily="34" charset="0"/>
            </a:endParaRPr>
          </a:p>
          <a:p>
            <a:r>
              <a:rPr lang="uk-UA" sz="2800" b="1">
                <a:solidFill>
                  <a:srgbClr val="2A647E"/>
                </a:solidFill>
                <a:latin typeface="Tahoma" pitchFamily="34" charset="0"/>
              </a:rPr>
              <a:t>Новизна може полягати в оригінальному</a:t>
            </a:r>
          </a:p>
          <a:p>
            <a:r>
              <a:rPr lang="uk-UA" sz="2800" b="1">
                <a:solidFill>
                  <a:srgbClr val="2A647E"/>
                </a:solidFill>
                <a:latin typeface="Tahoma" pitchFamily="34" charset="0"/>
              </a:rPr>
              <a:t> вирішенні питань, використанні </a:t>
            </a:r>
          </a:p>
          <a:p>
            <a:r>
              <a:rPr lang="uk-UA" sz="2800" b="1">
                <a:solidFill>
                  <a:srgbClr val="2A647E"/>
                </a:solidFill>
                <a:latin typeface="Tahoma" pitchFamily="34" charset="0"/>
              </a:rPr>
              <a:t>регіональних особливостей</a:t>
            </a:r>
            <a:endParaRPr lang="ru-RU" sz="2800" b="1">
              <a:solidFill>
                <a:srgbClr val="2A647E"/>
              </a:solidFill>
              <a:latin typeface="Tahoma" pitchFamily="34" charset="0"/>
            </a:endParaRPr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954088" y="260350"/>
            <a:ext cx="73374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uk-UA" sz="2800" b="1">
                <a:solidFill>
                  <a:srgbClr val="142F34"/>
                </a:solidFill>
              </a:rPr>
              <a:t>ФОРМУЛЮВАННЯ МЕТИ ДОСЛІДЖЕННЯ</a:t>
            </a:r>
            <a:endParaRPr lang="ru-RU" sz="2800" b="1">
              <a:solidFill>
                <a:srgbClr val="142F34"/>
              </a:solidFill>
            </a:endParaRPr>
          </a:p>
        </p:txBody>
      </p:sp>
      <p:sp>
        <p:nvSpPr>
          <p:cNvPr id="81923" name="Text Box 3"/>
          <p:cNvSpPr txBox="1">
            <a:spLocks noChangeArrowheads="1"/>
          </p:cNvSpPr>
          <p:nvPr/>
        </p:nvSpPr>
        <p:spPr bwMode="auto">
          <a:xfrm>
            <a:off x="250825" y="981075"/>
            <a:ext cx="8893175" cy="4911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sz="3600" b="1">
                <a:solidFill>
                  <a:srgbClr val="2A647E"/>
                </a:solidFill>
                <a:latin typeface="Tahoma" pitchFamily="34" charset="0"/>
              </a:rPr>
              <a:t>Мета</a:t>
            </a:r>
            <a:r>
              <a:rPr lang="uk-UA" sz="2800" b="1">
                <a:solidFill>
                  <a:srgbClr val="2A647E"/>
                </a:solidFill>
                <a:latin typeface="Tahoma" pitchFamily="34" charset="0"/>
              </a:rPr>
              <a:t>  - це те, що необхідно отримати </a:t>
            </a:r>
          </a:p>
          <a:p>
            <a:r>
              <a:rPr lang="uk-UA" sz="2800" b="1">
                <a:solidFill>
                  <a:srgbClr val="2A647E"/>
                </a:solidFill>
                <a:latin typeface="Tahoma" pitchFamily="34" charset="0"/>
              </a:rPr>
              <a:t>чи показати в результаті роботи, це уява </a:t>
            </a:r>
          </a:p>
          <a:p>
            <a:r>
              <a:rPr lang="uk-UA" sz="2800" b="1">
                <a:solidFill>
                  <a:srgbClr val="2A647E"/>
                </a:solidFill>
                <a:latin typeface="Tahoma" pitchFamily="34" charset="0"/>
              </a:rPr>
              <a:t>про загальний результат роботи.</a:t>
            </a:r>
          </a:p>
          <a:p>
            <a:endParaRPr lang="uk-UA" sz="2800" b="1">
              <a:solidFill>
                <a:srgbClr val="2A647E"/>
              </a:solidFill>
              <a:latin typeface="Tahoma" pitchFamily="34" charset="0"/>
            </a:endParaRPr>
          </a:p>
          <a:p>
            <a:endParaRPr lang="uk-UA" sz="2800" b="1">
              <a:solidFill>
                <a:srgbClr val="2A647E"/>
              </a:solidFill>
              <a:latin typeface="Tahoma" pitchFamily="34" charset="0"/>
            </a:endParaRPr>
          </a:p>
          <a:p>
            <a:r>
              <a:rPr lang="uk-UA" sz="2800" b="1">
                <a:solidFill>
                  <a:schemeClr val="accent2"/>
                </a:solidFill>
                <a:latin typeface="Tahoma" pitchFamily="34" charset="0"/>
              </a:rPr>
              <a:t>Наприклад: </a:t>
            </a:r>
          </a:p>
          <a:p>
            <a:endParaRPr lang="uk-UA" sz="2800" b="1">
              <a:solidFill>
                <a:schemeClr val="accent2"/>
              </a:solidFill>
              <a:latin typeface="Tahoma" pitchFamily="34" charset="0"/>
            </a:endParaRPr>
          </a:p>
          <a:p>
            <a:r>
              <a:rPr lang="uk-UA" sz="2800" b="1">
                <a:solidFill>
                  <a:srgbClr val="2A647E"/>
                </a:solidFill>
                <a:latin typeface="Tahoma" pitchFamily="34" charset="0"/>
              </a:rPr>
              <a:t>“ Визначити шляхи реалізації творчого потенціалу вчителя з метою підвищення результативності навчально-виховного процесу” </a:t>
            </a:r>
            <a:endParaRPr lang="ru-RU" sz="2800" b="1">
              <a:solidFill>
                <a:srgbClr val="2A647E"/>
              </a:solidFill>
              <a:latin typeface="Tahoma" pitchFamily="34" charset="0"/>
            </a:endParaRPr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19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819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4"/>
          <p:cNvSpPr txBox="1">
            <a:spLocks noChangeArrowheads="1"/>
          </p:cNvSpPr>
          <p:nvPr/>
        </p:nvSpPr>
        <p:spPr bwMode="auto">
          <a:xfrm>
            <a:off x="1547813" y="260350"/>
            <a:ext cx="665956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uk-UA" sz="2800" b="1">
                <a:solidFill>
                  <a:srgbClr val="142F34"/>
                </a:solidFill>
              </a:rPr>
              <a:t>СХЕМА ФОРМУЛЮВАННЯ ЗАВДАНЬ</a:t>
            </a:r>
            <a:endParaRPr lang="ru-RU" sz="2800" b="1">
              <a:solidFill>
                <a:srgbClr val="142F34"/>
              </a:solidFill>
            </a:endParaRPr>
          </a:p>
        </p:txBody>
      </p:sp>
      <p:graphicFrame>
        <p:nvGraphicFramePr>
          <p:cNvPr id="83985" name="Group 17"/>
          <p:cNvGraphicFramePr>
            <a:graphicFrameLocks noGrp="1"/>
          </p:cNvGraphicFramePr>
          <p:nvPr>
            <p:ph/>
          </p:nvPr>
        </p:nvGraphicFramePr>
        <p:xfrm>
          <a:off x="611188" y="908050"/>
          <a:ext cx="8229600" cy="2560320"/>
        </p:xfrm>
        <a:graphic>
          <a:graphicData uri="http://schemas.openxmlformats.org/drawingml/2006/table">
            <a:tbl>
              <a:tblPr/>
              <a:tblGrid>
                <a:gridCol w="4114800"/>
                <a:gridCol w="4114800"/>
              </a:tblGrid>
              <a:tr h="576263">
                <a:tc>
                  <a:txBody>
                    <a:bodyPr/>
                    <a:lstStyle/>
                    <a:p>
                      <a:pPr marL="109538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r>
                        <a:rPr kumimoji="0" lang="uk-U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A647E"/>
                          </a:solidFill>
                          <a:effectLst/>
                          <a:latin typeface="Lucida Sans Unicode" pitchFamily="34" charset="0"/>
                        </a:rPr>
                        <a:t>Зміст діяльності дослідження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2A647E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r>
                        <a:rPr kumimoji="0" lang="uk-U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A647E"/>
                          </a:solidFill>
                          <a:effectLst/>
                          <a:latin typeface="Lucida Sans Unicode" pitchFamily="34" charset="0"/>
                        </a:rPr>
                        <a:t>Частковий предмет діяльності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2A647E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1144588">
                <a:tc>
                  <a:txBody>
                    <a:bodyPr/>
                    <a:lstStyle/>
                    <a:p>
                      <a:pPr marL="1095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</a:rPr>
                        <a:t>Вивчити, дослідити, проаналізувати, розглянути, обгрунтувати, пояснити, розробити, експериментально перевірити, довести, апробувати…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</a:rPr>
                        <a:t>Умови, фактори, підходи, роль, значення, місце, засоби, можливості, доцільність, прийоми, технології, рекомендації…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3984" name="Text Box 16"/>
          <p:cNvSpPr txBox="1">
            <a:spLocks noChangeArrowheads="1"/>
          </p:cNvSpPr>
          <p:nvPr/>
        </p:nvSpPr>
        <p:spPr bwMode="auto">
          <a:xfrm>
            <a:off x="250825" y="3357563"/>
            <a:ext cx="8893175" cy="265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/>
            <a:endParaRPr lang="uk-UA" sz="2800" b="1">
              <a:solidFill>
                <a:srgbClr val="2A647E"/>
              </a:solidFill>
              <a:latin typeface="Tahoma" pitchFamily="34" charset="0"/>
            </a:endParaRPr>
          </a:p>
          <a:p>
            <a:pPr marL="457200" indent="-457200"/>
            <a:r>
              <a:rPr lang="uk-UA" sz="2800" b="1">
                <a:solidFill>
                  <a:schemeClr val="accent2"/>
                </a:solidFill>
                <a:latin typeface="Tahoma" pitchFamily="34" charset="0"/>
              </a:rPr>
              <a:t>Наприклад:</a:t>
            </a:r>
          </a:p>
          <a:p>
            <a:pPr marL="457200" indent="-457200"/>
            <a:endParaRPr lang="uk-UA" sz="2800" b="1">
              <a:solidFill>
                <a:schemeClr val="accent2"/>
              </a:solidFill>
              <a:latin typeface="Tahoma" pitchFamily="34" charset="0"/>
            </a:endParaRPr>
          </a:p>
          <a:p>
            <a:pPr marL="457200" indent="-457200"/>
            <a:r>
              <a:rPr lang="uk-UA" sz="2800" b="1">
                <a:solidFill>
                  <a:srgbClr val="2A647E"/>
                </a:solidFill>
                <a:latin typeface="Tahoma" pitchFamily="34" charset="0"/>
              </a:rPr>
              <a:t>  “ Проаналізувати проблему самоосвітньої діяльності педагога, розкрити сутність, основні характеристики  цього поняття ”</a:t>
            </a:r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39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8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ChangeArrowheads="1"/>
          </p:cNvSpPr>
          <p:nvPr/>
        </p:nvSpPr>
        <p:spPr bwMode="auto">
          <a:xfrm>
            <a:off x="2700338" y="1268413"/>
            <a:ext cx="6121400" cy="411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 eaLnBrk="0" hangingPunct="0"/>
            <a:r>
              <a:rPr lang="uk-UA" sz="7200" b="1">
                <a:solidFill>
                  <a:srgbClr val="2A647E"/>
                </a:solidFill>
                <a:latin typeface="Tahoma" pitchFamily="34" charset="0"/>
              </a:rPr>
              <a:t>С</a:t>
            </a:r>
            <a:r>
              <a:rPr lang="uk-UA" sz="2400" b="1">
                <a:solidFill>
                  <a:srgbClr val="2A647E"/>
                </a:solidFill>
                <a:latin typeface="Tahoma" pitchFamily="34" charset="0"/>
              </a:rPr>
              <a:t>амоосвіта вчителя є необхідною умовою професійної діяльності  педагога.  Суспільство завжди ставило  і буде ставити перед  вчителем   високі вимоги. Для того, щоб вчити інших,  потрібно знати більше, ніж  інші.  Тому самоосвіта є головним завданням кожного  вчителя.</a:t>
            </a:r>
            <a:r>
              <a:rPr lang="uk-UA" b="1">
                <a:solidFill>
                  <a:srgbClr val="2A647E"/>
                </a:solidFill>
                <a:latin typeface="Tahoma" pitchFamily="34" charset="0"/>
              </a:rPr>
              <a:t> </a:t>
            </a:r>
            <a:endParaRPr lang="en-US" b="1">
              <a:solidFill>
                <a:srgbClr val="2A647E"/>
              </a:solidFill>
              <a:latin typeface="Tahoma" pitchFamily="34" charset="0"/>
            </a:endParaRPr>
          </a:p>
        </p:txBody>
      </p:sp>
      <p:pic>
        <p:nvPicPr>
          <p:cNvPr id="7171" name="Рисунок 5" descr="J028413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3850" y="620713"/>
            <a:ext cx="2336800" cy="273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2"/>
          <p:cNvSpPr txBox="1">
            <a:spLocks noChangeArrowheads="1"/>
          </p:cNvSpPr>
          <p:nvPr/>
        </p:nvSpPr>
        <p:spPr bwMode="auto">
          <a:xfrm>
            <a:off x="900113" y="0"/>
            <a:ext cx="753745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uk-UA" sz="2800" b="1">
                <a:solidFill>
                  <a:srgbClr val="142F34"/>
                </a:solidFill>
              </a:rPr>
              <a:t>ПАМ</a:t>
            </a:r>
            <a:r>
              <a:rPr lang="en-US" sz="2800" b="1">
                <a:solidFill>
                  <a:srgbClr val="142F34"/>
                </a:solidFill>
              </a:rPr>
              <a:t>’</a:t>
            </a:r>
            <a:r>
              <a:rPr lang="uk-UA" sz="2800" b="1">
                <a:solidFill>
                  <a:srgbClr val="142F34"/>
                </a:solidFill>
              </a:rPr>
              <a:t>ЯТКА</a:t>
            </a:r>
          </a:p>
          <a:p>
            <a:pPr algn="ctr"/>
            <a:r>
              <a:rPr lang="uk-UA" sz="2800" b="1">
                <a:solidFill>
                  <a:srgbClr val="142F34"/>
                </a:solidFill>
              </a:rPr>
              <a:t>“ Як підготуватися до доповіді, виступу ”</a:t>
            </a:r>
            <a:endParaRPr lang="ru-RU" sz="2800" b="1">
              <a:solidFill>
                <a:srgbClr val="142F34"/>
              </a:solidFill>
            </a:endParaRPr>
          </a:p>
        </p:txBody>
      </p:sp>
      <p:sp>
        <p:nvSpPr>
          <p:cNvPr id="25603" name="Text Box 4"/>
          <p:cNvSpPr txBox="1">
            <a:spLocks noChangeArrowheads="1"/>
          </p:cNvSpPr>
          <p:nvPr/>
        </p:nvSpPr>
        <p:spPr bwMode="auto">
          <a:xfrm>
            <a:off x="250825" y="923925"/>
            <a:ext cx="8642350" cy="6361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uk-UA" sz="2800" b="1" u="sng">
                <a:solidFill>
                  <a:schemeClr val="accent2"/>
                </a:solidFill>
                <a:latin typeface="Tahoma" pitchFamily="34" charset="0"/>
              </a:rPr>
              <a:t>І етап – підготовка доповіді, виступу</a:t>
            </a:r>
          </a:p>
          <a:p>
            <a:pPr marL="342900" indent="-342900"/>
            <a:r>
              <a:rPr lang="uk-UA" sz="2400">
                <a:latin typeface="Tahoma" pitchFamily="34" charset="0"/>
              </a:rPr>
              <a:t>1. Формулювання теми, виділення стрижневої проблеми і цільової установки з урахуванням інтересів і запитів  слухачів.</a:t>
            </a:r>
          </a:p>
          <a:p>
            <a:pPr marL="342900" indent="-342900"/>
            <a:r>
              <a:rPr lang="uk-UA" sz="2400">
                <a:latin typeface="Tahoma" pitchFamily="34" charset="0"/>
              </a:rPr>
              <a:t>2. Формулювання основних питань доповіді, виступу.</a:t>
            </a:r>
          </a:p>
          <a:p>
            <a:pPr marL="342900" indent="-342900"/>
            <a:r>
              <a:rPr lang="uk-UA" sz="2400">
                <a:latin typeface="Tahoma" pitchFamily="34" charset="0"/>
              </a:rPr>
              <a:t>3. Укладання розгорнутого плану виступу.</a:t>
            </a:r>
          </a:p>
          <a:p>
            <a:pPr marL="342900" indent="-342900"/>
            <a:r>
              <a:rPr lang="uk-UA" sz="2400">
                <a:latin typeface="Tahoma" pitchFamily="34" charset="0"/>
              </a:rPr>
              <a:t>4. Перегляд і вивчення спеціальної літератури.</a:t>
            </a:r>
          </a:p>
          <a:p>
            <a:pPr marL="342900" indent="-342900"/>
            <a:r>
              <a:rPr lang="uk-UA" sz="2400">
                <a:latin typeface="Tahoma" pitchFamily="34" charset="0"/>
              </a:rPr>
              <a:t>   - Підбір і систематизація наочності.</a:t>
            </a:r>
          </a:p>
          <a:p>
            <a:pPr marL="342900" indent="-342900"/>
            <a:r>
              <a:rPr lang="uk-UA" sz="2400">
                <a:latin typeface="Tahoma" pitchFamily="34" charset="0"/>
              </a:rPr>
              <a:t>   - Підбір педагогічних ситуацій із власного досвіду та </a:t>
            </a:r>
          </a:p>
          <a:p>
            <a:pPr marL="342900" indent="-342900"/>
            <a:r>
              <a:rPr lang="uk-UA" sz="2400">
                <a:latin typeface="Tahoma" pitchFamily="34" charset="0"/>
              </a:rPr>
              <a:t>    досвіду колег.</a:t>
            </a:r>
          </a:p>
          <a:p>
            <a:pPr marL="342900" indent="-342900"/>
            <a:r>
              <a:rPr lang="uk-UA" sz="2400">
                <a:latin typeface="Tahoma" pitchFamily="34" charset="0"/>
              </a:rPr>
              <a:t>   - Визначення порядку використання підібраних матеріалів </a:t>
            </a:r>
          </a:p>
          <a:p>
            <a:pPr marL="342900" indent="-342900"/>
            <a:r>
              <a:rPr lang="uk-UA" sz="2400">
                <a:latin typeface="Tahoma" pitchFamily="34" charset="0"/>
              </a:rPr>
              <a:t>    у процесі викладення теми.</a:t>
            </a:r>
          </a:p>
          <a:p>
            <a:pPr marL="342900" indent="-342900"/>
            <a:r>
              <a:rPr lang="uk-UA" sz="2400">
                <a:latin typeface="Tahoma" pitchFamily="34" charset="0"/>
              </a:rPr>
              <a:t>5. Розподіл матеріалів за питаннями.</a:t>
            </a:r>
          </a:p>
          <a:p>
            <a:pPr marL="342900" indent="-342900"/>
            <a:r>
              <a:rPr lang="uk-UA" sz="2400">
                <a:latin typeface="Tahoma" pitchFamily="34" charset="0"/>
              </a:rPr>
              <a:t>                                  6. Письмовий виклад повного тексту </a:t>
            </a:r>
          </a:p>
          <a:p>
            <a:pPr marL="342900" indent="-342900"/>
            <a:r>
              <a:rPr lang="uk-UA" sz="2400">
                <a:latin typeface="Tahoma" pitchFamily="34" charset="0"/>
              </a:rPr>
              <a:t>                                      доповіді, виступу.</a:t>
            </a:r>
          </a:p>
          <a:p>
            <a:pPr marL="342900" indent="-342900"/>
            <a:r>
              <a:rPr lang="uk-UA" sz="2400">
                <a:latin typeface="Tahoma" pitchFamily="34" charset="0"/>
              </a:rPr>
              <a:t> </a:t>
            </a:r>
            <a:endParaRPr lang="ru-RU" sz="2400">
              <a:latin typeface="Tahoma" pitchFamily="34" charset="0"/>
            </a:endParaRPr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2"/>
          <p:cNvSpPr txBox="1">
            <a:spLocks noChangeArrowheads="1"/>
          </p:cNvSpPr>
          <p:nvPr/>
        </p:nvSpPr>
        <p:spPr bwMode="auto">
          <a:xfrm>
            <a:off x="900113" y="0"/>
            <a:ext cx="753745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uk-UA" sz="2800" b="1">
                <a:solidFill>
                  <a:srgbClr val="142F34"/>
                </a:solidFill>
              </a:rPr>
              <a:t>ПАМ</a:t>
            </a:r>
            <a:r>
              <a:rPr lang="en-US" sz="2800" b="1">
                <a:solidFill>
                  <a:srgbClr val="142F34"/>
                </a:solidFill>
              </a:rPr>
              <a:t>’</a:t>
            </a:r>
            <a:r>
              <a:rPr lang="uk-UA" sz="2800" b="1">
                <a:solidFill>
                  <a:srgbClr val="142F34"/>
                </a:solidFill>
              </a:rPr>
              <a:t>ЯТКА</a:t>
            </a:r>
          </a:p>
          <a:p>
            <a:pPr algn="ctr"/>
            <a:r>
              <a:rPr lang="uk-UA" sz="2800" b="1">
                <a:solidFill>
                  <a:srgbClr val="142F34"/>
                </a:solidFill>
              </a:rPr>
              <a:t>“ Як підготуватися до доповіді, виступу ”</a:t>
            </a:r>
            <a:endParaRPr lang="ru-RU" sz="2800" b="1">
              <a:solidFill>
                <a:srgbClr val="142F34"/>
              </a:solidFill>
            </a:endParaRPr>
          </a:p>
        </p:txBody>
      </p:sp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250825" y="908050"/>
            <a:ext cx="8642350" cy="307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uk-UA" sz="2800" b="1" u="sng">
                <a:solidFill>
                  <a:schemeClr val="accent2"/>
                </a:solidFill>
                <a:latin typeface="Tahoma" pitchFamily="34" charset="0"/>
              </a:rPr>
              <a:t>ІІ етап – робота з підготовчим матеріалом</a:t>
            </a:r>
          </a:p>
          <a:p>
            <a:pPr marL="342900" indent="-342900">
              <a:buFontTx/>
              <a:buAutoNum type="arabicPeriod"/>
            </a:pPr>
            <a:r>
              <a:rPr lang="uk-UA" sz="2400">
                <a:latin typeface="Tahoma" pitchFamily="34" charset="0"/>
              </a:rPr>
              <a:t>Виділення в тексті основних змістових частин, на яких під час виступу потрібно зробити акцент.</a:t>
            </a:r>
          </a:p>
          <a:p>
            <a:pPr marL="342900" indent="-342900">
              <a:buFontTx/>
              <a:buAutoNum type="arabicPeriod"/>
            </a:pPr>
            <a:r>
              <a:rPr lang="uk-UA" sz="2400">
                <a:latin typeface="Tahoma" pitchFamily="34" charset="0"/>
              </a:rPr>
              <a:t>Розподіл часу на виклад кожного питання і визначення темпу виступу (пробне читання).</a:t>
            </a:r>
          </a:p>
          <a:p>
            <a:pPr marL="342900" indent="-342900">
              <a:buFontTx/>
              <a:buAutoNum type="arabicPeriod"/>
            </a:pPr>
            <a:r>
              <a:rPr lang="uk-UA"/>
              <a:t>”</a:t>
            </a:r>
            <a:r>
              <a:rPr lang="uk-UA" sz="2400">
                <a:latin typeface="Tahoma" pitchFamily="34" charset="0"/>
              </a:rPr>
              <a:t>Згортання</a:t>
            </a:r>
            <a:r>
              <a:rPr lang="uk-UA"/>
              <a:t>”</a:t>
            </a:r>
            <a:r>
              <a:rPr lang="uk-UA" sz="2400">
                <a:latin typeface="Tahoma" pitchFamily="34" charset="0"/>
              </a:rPr>
              <a:t> повного тексту доповіді, виступу в коротку форму (тезиси, план, цитати на картках).</a:t>
            </a:r>
          </a:p>
          <a:p>
            <a:pPr marL="342900" indent="-342900"/>
            <a:endParaRPr lang="ru-RU" sz="2400">
              <a:latin typeface="Tahoma" pitchFamily="34" charset="0"/>
            </a:endParaRPr>
          </a:p>
        </p:txBody>
      </p:sp>
      <p:sp>
        <p:nvSpPr>
          <p:cNvPr id="90116" name="Text Box 4"/>
          <p:cNvSpPr txBox="1">
            <a:spLocks noChangeArrowheads="1"/>
          </p:cNvSpPr>
          <p:nvPr/>
        </p:nvSpPr>
        <p:spPr bwMode="auto">
          <a:xfrm>
            <a:off x="250825" y="3644900"/>
            <a:ext cx="8642350" cy="270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r"/>
            <a:r>
              <a:rPr lang="uk-UA" sz="2800" b="1" u="sng">
                <a:solidFill>
                  <a:schemeClr val="accent2"/>
                </a:solidFill>
                <a:latin typeface="Tahoma" pitchFamily="34" charset="0"/>
              </a:rPr>
              <a:t>ІІІ етап – підготовка до виступу</a:t>
            </a:r>
          </a:p>
          <a:p>
            <a:pPr marL="342900" indent="-342900">
              <a:buFontTx/>
              <a:buAutoNum type="arabicPeriod"/>
            </a:pPr>
            <a:r>
              <a:rPr lang="uk-UA" sz="2400">
                <a:latin typeface="Tahoma" pitchFamily="34" charset="0"/>
              </a:rPr>
              <a:t>Перед тим, як включитися в роботу, налаштуйтеся: дайте собі установку на внутрішню зібраність, зосередьтеся.</a:t>
            </a:r>
          </a:p>
          <a:p>
            <a:pPr marL="342900" indent="-342900"/>
            <a:r>
              <a:rPr lang="uk-UA" sz="2400">
                <a:latin typeface="Tahoma" pitchFamily="34" charset="0"/>
              </a:rPr>
              <a:t>                        2.Перед викладом інформації дайте собі  </a:t>
            </a:r>
          </a:p>
          <a:p>
            <a:pPr marL="342900" indent="-342900"/>
            <a:r>
              <a:rPr lang="uk-UA" sz="2400">
                <a:latin typeface="Tahoma" pitchFamily="34" charset="0"/>
              </a:rPr>
              <a:t>                           установку, що оточуючі  - ваші    </a:t>
            </a:r>
          </a:p>
          <a:p>
            <a:pPr marL="342900" indent="-342900"/>
            <a:r>
              <a:rPr lang="uk-UA" sz="2400">
                <a:latin typeface="Tahoma" pitchFamily="34" charset="0"/>
              </a:rPr>
              <a:t>                           потенційні  однодумці.</a:t>
            </a:r>
            <a:endParaRPr lang="ru-RU" sz="2400">
              <a:latin typeface="Tahoma" pitchFamily="34" charset="0"/>
            </a:endParaRPr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0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1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3"/>
          <p:cNvSpPr txBox="1">
            <a:spLocks noChangeArrowheads="1"/>
          </p:cNvSpPr>
          <p:nvPr/>
        </p:nvSpPr>
        <p:spPr bwMode="auto">
          <a:xfrm>
            <a:off x="414338" y="1268413"/>
            <a:ext cx="8804275" cy="483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Clr>
                <a:srgbClr val="2A647E"/>
              </a:buClr>
              <a:buFont typeface="Wingdings" pitchFamily="2" charset="2"/>
              <a:buChar char="ь"/>
            </a:pPr>
            <a:r>
              <a:rPr lang="uk-UA" sz="2400" b="1"/>
              <a:t> РОБОТУ НАД НАУКОВО-МЕТОДИЧНОЮ ПРОБЛЕМОЮ;</a:t>
            </a:r>
          </a:p>
          <a:p>
            <a:pPr>
              <a:buClr>
                <a:srgbClr val="2A647E"/>
              </a:buClr>
              <a:buFont typeface="Wingdings" pitchFamily="2" charset="2"/>
              <a:buChar char="ь"/>
            </a:pPr>
            <a:endParaRPr lang="uk-UA" sz="2400" b="1"/>
          </a:p>
          <a:p>
            <a:pPr>
              <a:buClr>
                <a:srgbClr val="2A647E"/>
              </a:buClr>
              <a:buFont typeface="Wingdings" pitchFamily="2" charset="2"/>
              <a:buChar char="ь"/>
            </a:pPr>
            <a:r>
              <a:rPr lang="uk-UA" sz="2400" b="1"/>
              <a:t> ВИВЧЕННЯ НАУКОВО-МЕТОДИЧНОЇ, </a:t>
            </a:r>
          </a:p>
          <a:p>
            <a:pPr>
              <a:buClr>
                <a:srgbClr val="2A647E"/>
              </a:buClr>
              <a:buFont typeface="Wingdings" pitchFamily="2" charset="2"/>
              <a:buNone/>
            </a:pPr>
            <a:r>
              <a:rPr lang="uk-UA" sz="2400" b="1"/>
              <a:t>    ПСИХОЛОГО-ПЕДАГОГІЧНОЇ </a:t>
            </a:r>
          </a:p>
          <a:p>
            <a:pPr>
              <a:buClr>
                <a:srgbClr val="2A647E"/>
              </a:buClr>
              <a:buFont typeface="Wingdings" pitchFamily="2" charset="2"/>
              <a:buNone/>
            </a:pPr>
            <a:r>
              <a:rPr lang="uk-UA" sz="2400" b="1"/>
              <a:t>    ТА НАВЧАЛЬНОЇ ЛІТЕРАТУРИ;</a:t>
            </a:r>
          </a:p>
          <a:p>
            <a:pPr>
              <a:buClr>
                <a:srgbClr val="2A647E"/>
              </a:buClr>
              <a:buFont typeface="Wingdings" pitchFamily="2" charset="2"/>
              <a:buChar char="ь"/>
            </a:pPr>
            <a:endParaRPr lang="uk-UA" sz="2400" b="1"/>
          </a:p>
          <a:p>
            <a:pPr>
              <a:buClr>
                <a:srgbClr val="2A647E"/>
              </a:buClr>
              <a:buFont typeface="Wingdings" pitchFamily="2" charset="2"/>
              <a:buChar char="ь"/>
            </a:pPr>
            <a:r>
              <a:rPr lang="uk-UA" sz="2400" b="1"/>
              <a:t> УЧАСТЬ У КОЛЕКТИВНИХ І ГРУПОВИХ </a:t>
            </a:r>
          </a:p>
          <a:p>
            <a:pPr>
              <a:buClr>
                <a:srgbClr val="2A647E"/>
              </a:buClr>
              <a:buFont typeface="Wingdings" pitchFamily="2" charset="2"/>
              <a:buNone/>
            </a:pPr>
            <a:r>
              <a:rPr lang="uk-UA" sz="2400" b="1"/>
              <a:t>    ФОРМАХ РОБОТИ;</a:t>
            </a:r>
          </a:p>
          <a:p>
            <a:pPr>
              <a:buClr>
                <a:srgbClr val="2A647E"/>
              </a:buClr>
              <a:buFont typeface="Wingdings" pitchFamily="2" charset="2"/>
              <a:buChar char="ь"/>
            </a:pPr>
            <a:endParaRPr lang="uk-UA" sz="2400" b="1"/>
          </a:p>
          <a:p>
            <a:pPr>
              <a:buClr>
                <a:srgbClr val="2A647E"/>
              </a:buClr>
              <a:buFont typeface="Wingdings" pitchFamily="2" charset="2"/>
              <a:buChar char="ь"/>
            </a:pPr>
            <a:r>
              <a:rPr lang="uk-UA" sz="2400" b="1"/>
              <a:t> ВИВЧЕННЯ ДОСВІДУ КОЛЕГ;</a:t>
            </a:r>
          </a:p>
          <a:p>
            <a:pPr>
              <a:buClr>
                <a:srgbClr val="2A647E"/>
              </a:buClr>
              <a:buFont typeface="Wingdings" pitchFamily="2" charset="2"/>
              <a:buNone/>
            </a:pPr>
            <a:endParaRPr lang="uk-UA" sz="2400" b="1"/>
          </a:p>
          <a:p>
            <a:pPr>
              <a:buClr>
                <a:srgbClr val="2A647E"/>
              </a:buClr>
              <a:buFont typeface="Wingdings" pitchFamily="2" charset="2"/>
              <a:buChar char="ь"/>
            </a:pPr>
            <a:r>
              <a:rPr lang="uk-UA" sz="2400" b="1"/>
              <a:t> </a:t>
            </a:r>
            <a:r>
              <a:rPr lang="uk-UA" sz="2400" b="1">
                <a:solidFill>
                  <a:srgbClr val="0D2029"/>
                </a:solidFill>
              </a:rPr>
              <a:t>ТЕОРЕТИЧНУ РОБОТУ І ПРАКТИЧНУ АПРОБАЦІЮ </a:t>
            </a:r>
          </a:p>
          <a:p>
            <a:pPr>
              <a:buClr>
                <a:srgbClr val="2A647E"/>
              </a:buClr>
              <a:buFont typeface="Wingdings" pitchFamily="2" charset="2"/>
              <a:buNone/>
            </a:pPr>
            <a:r>
              <a:rPr lang="uk-UA" sz="2400" b="1">
                <a:solidFill>
                  <a:srgbClr val="0D2029"/>
                </a:solidFill>
              </a:rPr>
              <a:t>    ОСОБИСТИХ МАТЕРІАЛІВ.</a:t>
            </a:r>
            <a:endParaRPr lang="ru-RU" sz="2400" b="1">
              <a:solidFill>
                <a:srgbClr val="0D2029"/>
              </a:solidFill>
            </a:endParaRPr>
          </a:p>
        </p:txBody>
      </p:sp>
      <p:sp>
        <p:nvSpPr>
          <p:cNvPr id="8195" name="Text Box 4"/>
          <p:cNvSpPr txBox="1">
            <a:spLocks noChangeArrowheads="1"/>
          </p:cNvSpPr>
          <p:nvPr/>
        </p:nvSpPr>
        <p:spPr bwMode="auto">
          <a:xfrm>
            <a:off x="69850" y="333375"/>
            <a:ext cx="90741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uk-UA" sz="2800" b="1">
                <a:solidFill>
                  <a:srgbClr val="2A647E"/>
                </a:solidFill>
              </a:rPr>
              <a:t>САМООСВІТНЯ ДІЯЛЬНІСТЬ ВЧИТЕЛЯ ВКЛЮЧАЄ:</a:t>
            </a:r>
            <a:endParaRPr lang="ru-RU" sz="2800" b="1">
              <a:solidFill>
                <a:srgbClr val="2A647E"/>
              </a:solidFill>
            </a:endParaRPr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4"/>
          <p:cNvSpPr txBox="1">
            <a:spLocks noChangeArrowheads="1"/>
          </p:cNvSpPr>
          <p:nvPr/>
        </p:nvSpPr>
        <p:spPr bwMode="auto">
          <a:xfrm>
            <a:off x="755650" y="260350"/>
            <a:ext cx="77343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uk-UA" sz="2800" b="1">
                <a:solidFill>
                  <a:srgbClr val="0D2029"/>
                </a:solidFill>
              </a:rPr>
              <a:t>КОМПОНЕНТИ </a:t>
            </a:r>
          </a:p>
          <a:p>
            <a:pPr algn="ctr"/>
            <a:r>
              <a:rPr lang="uk-UA" sz="2800" b="1">
                <a:solidFill>
                  <a:srgbClr val="0D2029"/>
                </a:solidFill>
              </a:rPr>
              <a:t>ГОТОВНОСТІ ПЕДАГОГА ДО САМООСВІТИ</a:t>
            </a:r>
            <a:endParaRPr lang="ru-RU" sz="2800" b="1">
              <a:solidFill>
                <a:srgbClr val="0D2029"/>
              </a:solidFill>
            </a:endParaRPr>
          </a:p>
        </p:txBody>
      </p:sp>
      <p:sp>
        <p:nvSpPr>
          <p:cNvPr id="58373" name="Document"/>
          <p:cNvSpPr>
            <a:spLocks noEditPoints="1" noChangeArrowheads="1"/>
          </p:cNvSpPr>
          <p:nvPr/>
        </p:nvSpPr>
        <p:spPr bwMode="auto">
          <a:xfrm>
            <a:off x="323850" y="1628775"/>
            <a:ext cx="3313113" cy="1728788"/>
          </a:xfrm>
          <a:custGeom>
            <a:avLst/>
            <a:gdLst>
              <a:gd name="T0" fmla="*/ 10757 w 21600"/>
              <a:gd name="T1" fmla="*/ 21632 h 21600"/>
              <a:gd name="T2" fmla="*/ 85 w 21600"/>
              <a:gd name="T3" fmla="*/ 10849 h 21600"/>
              <a:gd name="T4" fmla="*/ 10757 w 21600"/>
              <a:gd name="T5" fmla="*/ 81 h 21600"/>
              <a:gd name="T6" fmla="*/ 21706 w 21600"/>
              <a:gd name="T7" fmla="*/ 10652 h 21600"/>
              <a:gd name="T8" fmla="*/ 10757 w 21600"/>
              <a:gd name="T9" fmla="*/ 21632 h 21600"/>
              <a:gd name="T10" fmla="*/ 0 w 21600"/>
              <a:gd name="T11" fmla="*/ 0 h 21600"/>
              <a:gd name="T12" fmla="*/ 21600 w 21600"/>
              <a:gd name="T13" fmla="*/ 0 h 21600"/>
              <a:gd name="T14" fmla="*/ 21600 w 21600"/>
              <a:gd name="T15" fmla="*/ 21600 h 21600"/>
              <a:gd name="T16" fmla="*/ 977 w 21600"/>
              <a:gd name="T17" fmla="*/ 818 h 21600"/>
              <a:gd name="T18" fmla="*/ 20622 w 21600"/>
              <a:gd name="T19" fmla="*/ 1642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</a:pathLst>
          </a:custGeom>
          <a:gradFill rotWithShape="1">
            <a:gsLst>
              <a:gs pos="0">
                <a:srgbClr val="3A89AC"/>
              </a:gs>
              <a:gs pos="50000">
                <a:srgbClr val="7DDCE9"/>
              </a:gs>
              <a:gs pos="100000">
                <a:srgbClr val="3A89AC"/>
              </a:gs>
            </a:gsLst>
            <a:lin ang="5400000" scaled="1"/>
          </a:gra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88799" dir="2863579" algn="ctr" rotWithShape="0">
              <a:schemeClr val="tx2"/>
            </a:outerShdw>
          </a:effectLst>
        </p:spPr>
        <p:txBody>
          <a:bodyPr/>
          <a:lstStyle/>
          <a:p>
            <a:pPr algn="ctr">
              <a:defRPr/>
            </a:pPr>
            <a:r>
              <a:rPr lang="uk-UA" b="1">
                <a:solidFill>
                  <a:schemeClr val="bg1"/>
                </a:solidFill>
              </a:rPr>
              <a:t>КОГНІТИВНИЙ</a:t>
            </a:r>
          </a:p>
          <a:p>
            <a:pPr algn="ctr">
              <a:defRPr/>
            </a:pPr>
            <a:r>
              <a:rPr lang="uk-UA" b="1"/>
              <a:t>(базова культура особистості, професійні знання, вміння їх застосовувати)</a:t>
            </a:r>
            <a:endParaRPr lang="ru-RU" b="1"/>
          </a:p>
        </p:txBody>
      </p:sp>
      <p:sp>
        <p:nvSpPr>
          <p:cNvPr id="58374" name="Document"/>
          <p:cNvSpPr>
            <a:spLocks noEditPoints="1" noChangeArrowheads="1"/>
          </p:cNvSpPr>
          <p:nvPr/>
        </p:nvSpPr>
        <p:spPr bwMode="auto">
          <a:xfrm>
            <a:off x="323850" y="4149725"/>
            <a:ext cx="3313113" cy="1728788"/>
          </a:xfrm>
          <a:custGeom>
            <a:avLst/>
            <a:gdLst>
              <a:gd name="T0" fmla="*/ 10757 w 21600"/>
              <a:gd name="T1" fmla="*/ 21632 h 21600"/>
              <a:gd name="T2" fmla="*/ 85 w 21600"/>
              <a:gd name="T3" fmla="*/ 10849 h 21600"/>
              <a:gd name="T4" fmla="*/ 10757 w 21600"/>
              <a:gd name="T5" fmla="*/ 81 h 21600"/>
              <a:gd name="T6" fmla="*/ 21706 w 21600"/>
              <a:gd name="T7" fmla="*/ 10652 h 21600"/>
              <a:gd name="T8" fmla="*/ 10757 w 21600"/>
              <a:gd name="T9" fmla="*/ 21632 h 21600"/>
              <a:gd name="T10" fmla="*/ 0 w 21600"/>
              <a:gd name="T11" fmla="*/ 0 h 21600"/>
              <a:gd name="T12" fmla="*/ 21600 w 21600"/>
              <a:gd name="T13" fmla="*/ 0 h 21600"/>
              <a:gd name="T14" fmla="*/ 21600 w 21600"/>
              <a:gd name="T15" fmla="*/ 21600 h 21600"/>
              <a:gd name="T16" fmla="*/ 977 w 21600"/>
              <a:gd name="T17" fmla="*/ 818 h 21600"/>
              <a:gd name="T18" fmla="*/ 20622 w 21600"/>
              <a:gd name="T19" fmla="*/ 1642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</a:pathLst>
          </a:custGeom>
          <a:gradFill rotWithShape="1">
            <a:gsLst>
              <a:gs pos="0">
                <a:srgbClr val="3A89AC"/>
              </a:gs>
              <a:gs pos="50000">
                <a:srgbClr val="7DDCE9"/>
              </a:gs>
              <a:gs pos="100000">
                <a:srgbClr val="3A89AC"/>
              </a:gs>
            </a:gsLst>
            <a:lin ang="5400000" scaled="1"/>
          </a:gra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206741" dir="2550627" algn="ctr" rotWithShape="0">
              <a:schemeClr val="tx2"/>
            </a:outerShdw>
          </a:effectLst>
        </p:spPr>
        <p:txBody>
          <a:bodyPr/>
          <a:lstStyle/>
          <a:p>
            <a:pPr algn="ctr">
              <a:defRPr/>
            </a:pPr>
            <a:r>
              <a:rPr lang="uk-UA" b="1">
                <a:solidFill>
                  <a:schemeClr val="bg1"/>
                </a:solidFill>
              </a:rPr>
              <a:t>ОРГАНІЗАЦІЙНИЙ</a:t>
            </a:r>
          </a:p>
          <a:p>
            <a:pPr algn="ctr">
              <a:defRPr/>
            </a:pPr>
            <a:r>
              <a:rPr lang="uk-UA" b="1"/>
              <a:t>(вміння вибрати джерела пізнання і форми самоосвіти)</a:t>
            </a:r>
            <a:endParaRPr lang="ru-RU" b="1"/>
          </a:p>
        </p:txBody>
      </p:sp>
      <p:sp>
        <p:nvSpPr>
          <p:cNvPr id="58375" name="Document"/>
          <p:cNvSpPr>
            <a:spLocks noEditPoints="1" noChangeArrowheads="1"/>
          </p:cNvSpPr>
          <p:nvPr/>
        </p:nvSpPr>
        <p:spPr bwMode="auto">
          <a:xfrm>
            <a:off x="5292725" y="4149725"/>
            <a:ext cx="3313113" cy="1728788"/>
          </a:xfrm>
          <a:custGeom>
            <a:avLst/>
            <a:gdLst>
              <a:gd name="T0" fmla="*/ 10757 w 21600"/>
              <a:gd name="T1" fmla="*/ 21632 h 21600"/>
              <a:gd name="T2" fmla="*/ 85 w 21600"/>
              <a:gd name="T3" fmla="*/ 10849 h 21600"/>
              <a:gd name="T4" fmla="*/ 10757 w 21600"/>
              <a:gd name="T5" fmla="*/ 81 h 21600"/>
              <a:gd name="T6" fmla="*/ 21706 w 21600"/>
              <a:gd name="T7" fmla="*/ 10652 h 21600"/>
              <a:gd name="T8" fmla="*/ 10757 w 21600"/>
              <a:gd name="T9" fmla="*/ 21632 h 21600"/>
              <a:gd name="T10" fmla="*/ 0 w 21600"/>
              <a:gd name="T11" fmla="*/ 0 h 21600"/>
              <a:gd name="T12" fmla="*/ 21600 w 21600"/>
              <a:gd name="T13" fmla="*/ 0 h 21600"/>
              <a:gd name="T14" fmla="*/ 21600 w 21600"/>
              <a:gd name="T15" fmla="*/ 21600 h 21600"/>
              <a:gd name="T16" fmla="*/ 977 w 21600"/>
              <a:gd name="T17" fmla="*/ 818 h 21600"/>
              <a:gd name="T18" fmla="*/ 20622 w 21600"/>
              <a:gd name="T19" fmla="*/ 1642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</a:pathLst>
          </a:custGeom>
          <a:gradFill rotWithShape="1">
            <a:gsLst>
              <a:gs pos="0">
                <a:srgbClr val="4198BF"/>
              </a:gs>
              <a:gs pos="50000">
                <a:srgbClr val="7DDCE9"/>
              </a:gs>
              <a:gs pos="100000">
                <a:srgbClr val="4198BF"/>
              </a:gs>
            </a:gsLst>
            <a:lin ang="5400000" scaled="1"/>
          </a:gra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279688" dir="3031652" algn="ctr" rotWithShape="0">
              <a:schemeClr val="tx2"/>
            </a:outerShdw>
          </a:effectLst>
        </p:spPr>
        <p:txBody>
          <a:bodyPr/>
          <a:lstStyle/>
          <a:p>
            <a:pPr algn="ctr">
              <a:defRPr/>
            </a:pPr>
            <a:r>
              <a:rPr lang="uk-UA" b="1">
                <a:solidFill>
                  <a:schemeClr val="bg1"/>
                </a:solidFill>
              </a:rPr>
              <a:t>МОРАЛЬНО-ВОЛЬОВИЙ</a:t>
            </a:r>
          </a:p>
          <a:p>
            <a:pPr algn="ctr">
              <a:defRPr/>
            </a:pPr>
            <a:r>
              <a:rPr lang="uk-UA" b="1"/>
              <a:t>(допитливість, критичність, працездатність)</a:t>
            </a:r>
            <a:endParaRPr lang="ru-RU" b="1"/>
          </a:p>
        </p:txBody>
      </p:sp>
      <p:sp>
        <p:nvSpPr>
          <p:cNvPr id="9222" name="Line 8"/>
          <p:cNvSpPr>
            <a:spLocks noChangeShapeType="1"/>
          </p:cNvSpPr>
          <p:nvPr/>
        </p:nvSpPr>
        <p:spPr bwMode="auto">
          <a:xfrm>
            <a:off x="827088" y="1268413"/>
            <a:ext cx="7561262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23" name="Line 9"/>
          <p:cNvSpPr>
            <a:spLocks noChangeShapeType="1"/>
          </p:cNvSpPr>
          <p:nvPr/>
        </p:nvSpPr>
        <p:spPr bwMode="auto">
          <a:xfrm>
            <a:off x="4500563" y="1268413"/>
            <a:ext cx="0" cy="381635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24" name="Line 10"/>
          <p:cNvSpPr>
            <a:spLocks noChangeShapeType="1"/>
          </p:cNvSpPr>
          <p:nvPr/>
        </p:nvSpPr>
        <p:spPr bwMode="auto">
          <a:xfrm flipH="1">
            <a:off x="3779838" y="2565400"/>
            <a:ext cx="720725" cy="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25" name="Line 11"/>
          <p:cNvSpPr>
            <a:spLocks noChangeShapeType="1"/>
          </p:cNvSpPr>
          <p:nvPr/>
        </p:nvSpPr>
        <p:spPr bwMode="auto">
          <a:xfrm>
            <a:off x="4500563" y="2565400"/>
            <a:ext cx="792162" cy="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26" name="Line 12"/>
          <p:cNvSpPr>
            <a:spLocks noChangeShapeType="1"/>
          </p:cNvSpPr>
          <p:nvPr/>
        </p:nvSpPr>
        <p:spPr bwMode="auto">
          <a:xfrm flipH="1">
            <a:off x="3779838" y="5084763"/>
            <a:ext cx="720725" cy="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27" name="Line 13"/>
          <p:cNvSpPr>
            <a:spLocks noChangeShapeType="1"/>
          </p:cNvSpPr>
          <p:nvPr/>
        </p:nvSpPr>
        <p:spPr bwMode="auto">
          <a:xfrm>
            <a:off x="4500563" y="5084763"/>
            <a:ext cx="792162" cy="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8382" name="Document"/>
          <p:cNvSpPr>
            <a:spLocks noEditPoints="1" noChangeArrowheads="1"/>
          </p:cNvSpPr>
          <p:nvPr/>
        </p:nvSpPr>
        <p:spPr bwMode="auto">
          <a:xfrm>
            <a:off x="5219700" y="1700213"/>
            <a:ext cx="3313113" cy="1728787"/>
          </a:xfrm>
          <a:custGeom>
            <a:avLst/>
            <a:gdLst>
              <a:gd name="T0" fmla="*/ 10757 w 21600"/>
              <a:gd name="T1" fmla="*/ 21632 h 21600"/>
              <a:gd name="T2" fmla="*/ 85 w 21600"/>
              <a:gd name="T3" fmla="*/ 10849 h 21600"/>
              <a:gd name="T4" fmla="*/ 10757 w 21600"/>
              <a:gd name="T5" fmla="*/ 81 h 21600"/>
              <a:gd name="T6" fmla="*/ 21706 w 21600"/>
              <a:gd name="T7" fmla="*/ 10652 h 21600"/>
              <a:gd name="T8" fmla="*/ 10757 w 21600"/>
              <a:gd name="T9" fmla="*/ 21632 h 21600"/>
              <a:gd name="T10" fmla="*/ 0 w 21600"/>
              <a:gd name="T11" fmla="*/ 0 h 21600"/>
              <a:gd name="T12" fmla="*/ 21600 w 21600"/>
              <a:gd name="T13" fmla="*/ 0 h 21600"/>
              <a:gd name="T14" fmla="*/ 21600 w 21600"/>
              <a:gd name="T15" fmla="*/ 21600 h 21600"/>
              <a:gd name="T16" fmla="*/ 977 w 21600"/>
              <a:gd name="T17" fmla="*/ 818 h 21600"/>
              <a:gd name="T18" fmla="*/ 20622 w 21600"/>
              <a:gd name="T19" fmla="*/ 1642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</a:pathLst>
          </a:custGeom>
          <a:gradFill rotWithShape="1">
            <a:gsLst>
              <a:gs pos="0">
                <a:srgbClr val="3A89AC"/>
              </a:gs>
              <a:gs pos="50000">
                <a:srgbClr val="7DDCE9"/>
              </a:gs>
              <a:gs pos="100000">
                <a:srgbClr val="3A89AC"/>
              </a:gs>
            </a:gsLst>
            <a:lin ang="5400000" scaled="1"/>
          </a:gra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81836" dir="1486508" algn="ctr" rotWithShape="0">
              <a:schemeClr val="tx2"/>
            </a:outerShdw>
          </a:effectLst>
        </p:spPr>
        <p:txBody>
          <a:bodyPr/>
          <a:lstStyle/>
          <a:p>
            <a:pPr algn="ctr">
              <a:defRPr/>
            </a:pPr>
            <a:r>
              <a:rPr lang="uk-UA" b="1">
                <a:solidFill>
                  <a:schemeClr val="bg1"/>
                </a:solidFill>
              </a:rPr>
              <a:t>МОТИВАЦІЙНИЙ</a:t>
            </a:r>
          </a:p>
          <a:p>
            <a:pPr algn="ctr">
              <a:defRPr/>
            </a:pPr>
            <a:r>
              <a:rPr lang="uk-UA" b="1"/>
              <a:t>(усвідомлення особистої і суспільної значущості неперервної самоосвіти)</a:t>
            </a:r>
            <a:endParaRPr lang="ru-RU" b="1"/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4"/>
          <p:cNvSpPr txBox="1">
            <a:spLocks noChangeArrowheads="1"/>
          </p:cNvSpPr>
          <p:nvPr/>
        </p:nvSpPr>
        <p:spPr bwMode="auto">
          <a:xfrm>
            <a:off x="2771775" y="188913"/>
            <a:ext cx="375126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uk-UA" sz="2800" b="1">
                <a:solidFill>
                  <a:srgbClr val="2A647E"/>
                </a:solidFill>
              </a:rPr>
              <a:t>ПЛАН САМООСВІТИ</a:t>
            </a:r>
            <a:endParaRPr lang="ru-RU" sz="2800" b="1">
              <a:solidFill>
                <a:srgbClr val="2A647E"/>
              </a:solidFill>
            </a:endParaRPr>
          </a:p>
        </p:txBody>
      </p:sp>
      <p:sp>
        <p:nvSpPr>
          <p:cNvPr id="10243" name="Text Box 5"/>
          <p:cNvSpPr txBox="1">
            <a:spLocks noChangeArrowheads="1"/>
          </p:cNvSpPr>
          <p:nvPr/>
        </p:nvSpPr>
        <p:spPr bwMode="auto">
          <a:xfrm>
            <a:off x="0" y="692150"/>
            <a:ext cx="8740775" cy="3652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uk-UA" sz="2400" b="1" u="sng">
                <a:solidFill>
                  <a:srgbClr val="CC3300"/>
                </a:solidFill>
                <a:latin typeface="Tahoma" pitchFamily="34" charset="0"/>
              </a:rPr>
              <a:t>Мета самоосвіти:</a:t>
            </a:r>
          </a:p>
          <a:p>
            <a:endParaRPr lang="uk-UA" sz="2400" b="1" u="sng">
              <a:solidFill>
                <a:srgbClr val="2A647E"/>
              </a:solidFill>
              <a:latin typeface="Tahoma" pitchFamily="34" charset="0"/>
            </a:endParaRPr>
          </a:p>
          <a:p>
            <a:pPr>
              <a:buClr>
                <a:srgbClr val="2A647E"/>
              </a:buClr>
              <a:buFont typeface="Wingdings" pitchFamily="2" charset="2"/>
              <a:buChar char="ь"/>
            </a:pPr>
            <a:r>
              <a:rPr lang="uk-UA">
                <a:latin typeface="Tahoma" pitchFamily="34" charset="0"/>
              </a:rPr>
              <a:t> </a:t>
            </a:r>
            <a:r>
              <a:rPr lang="uk-UA" sz="2400" b="1">
                <a:latin typeface="Tahoma" pitchFamily="34" charset="0"/>
              </a:rPr>
              <a:t>розширення загальнопедагогічних і психологічних </a:t>
            </a:r>
          </a:p>
          <a:p>
            <a:pPr>
              <a:buClr>
                <a:srgbClr val="2A647E"/>
              </a:buClr>
              <a:buFont typeface="Wingdings" pitchFamily="2" charset="2"/>
              <a:buNone/>
            </a:pPr>
            <a:r>
              <a:rPr lang="uk-UA" sz="2400" b="1">
                <a:latin typeface="Tahoma" pitchFamily="34" charset="0"/>
              </a:rPr>
              <a:t>   знань з метою удосконалення методів навчання</a:t>
            </a:r>
          </a:p>
          <a:p>
            <a:pPr>
              <a:buClr>
                <a:srgbClr val="2A647E"/>
              </a:buClr>
              <a:buFont typeface="Wingdings" pitchFamily="2" charset="2"/>
              <a:buNone/>
            </a:pPr>
            <a:r>
              <a:rPr lang="uk-UA" sz="2400" b="1">
                <a:latin typeface="Tahoma" pitchFamily="34" charset="0"/>
              </a:rPr>
              <a:t>   та виховання;</a:t>
            </a:r>
          </a:p>
          <a:p>
            <a:pPr>
              <a:buClr>
                <a:srgbClr val="2A647E"/>
              </a:buClr>
              <a:buFont typeface="Wingdings" pitchFamily="2" charset="2"/>
              <a:buChar char="ь"/>
            </a:pPr>
            <a:r>
              <a:rPr lang="uk-UA" sz="2400" b="1">
                <a:latin typeface="Tahoma" pitchFamily="34" charset="0"/>
              </a:rPr>
              <a:t> поглиблення знань із різноманітних методик;</a:t>
            </a:r>
          </a:p>
          <a:p>
            <a:pPr>
              <a:buClr>
                <a:srgbClr val="2A647E"/>
              </a:buClr>
              <a:buFont typeface="Wingdings" pitchFamily="2" charset="2"/>
              <a:buChar char="ь"/>
            </a:pPr>
            <a:r>
              <a:rPr lang="uk-UA" sz="2400" b="1">
                <a:latin typeface="Tahoma" pitchFamily="34" charset="0"/>
              </a:rPr>
              <a:t> оволодіння досягненнями педагогічної науки, </a:t>
            </a:r>
          </a:p>
          <a:p>
            <a:pPr>
              <a:buClr>
                <a:srgbClr val="2A647E"/>
              </a:buClr>
              <a:buFont typeface="Wingdings" pitchFamily="2" charset="2"/>
              <a:buNone/>
            </a:pPr>
            <a:r>
              <a:rPr lang="uk-UA" sz="2400" b="1">
                <a:latin typeface="Tahoma" pitchFamily="34" charset="0"/>
              </a:rPr>
              <a:t>    передової педагогічної практики;</a:t>
            </a:r>
          </a:p>
          <a:p>
            <a:pPr>
              <a:buClr>
                <a:srgbClr val="2A647E"/>
              </a:buClr>
              <a:buFont typeface="Wingdings" pitchFamily="2" charset="2"/>
              <a:buChar char="ь"/>
            </a:pPr>
            <a:r>
              <a:rPr lang="uk-UA" sz="2400" b="1">
                <a:latin typeface="Tahoma" pitchFamily="34" charset="0"/>
              </a:rPr>
              <a:t> підвищення загальнокультурного рівня педагога.</a:t>
            </a:r>
          </a:p>
          <a:p>
            <a:pPr>
              <a:buFontTx/>
              <a:buBlip>
                <a:blip r:embed="rId2"/>
              </a:buBlip>
            </a:pPr>
            <a:endParaRPr lang="ru-RU"/>
          </a:p>
        </p:txBody>
      </p:sp>
      <p:sp>
        <p:nvSpPr>
          <p:cNvPr id="10244" name="Text Box 6"/>
          <p:cNvSpPr txBox="1">
            <a:spLocks noChangeArrowheads="1"/>
          </p:cNvSpPr>
          <p:nvPr/>
        </p:nvSpPr>
        <p:spPr bwMode="auto">
          <a:xfrm>
            <a:off x="1979613" y="4292600"/>
            <a:ext cx="513556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uk-UA" sz="2800" b="1">
                <a:solidFill>
                  <a:srgbClr val="2A647E"/>
                </a:solidFill>
              </a:rPr>
              <a:t>ТЕХНОЛОГІЯ  САМООСВІТИ</a:t>
            </a:r>
            <a:endParaRPr lang="ru-RU" sz="2800" b="1">
              <a:solidFill>
                <a:srgbClr val="2A647E"/>
              </a:solidFill>
            </a:endParaRPr>
          </a:p>
        </p:txBody>
      </p:sp>
      <p:sp>
        <p:nvSpPr>
          <p:cNvPr id="59399" name="Document"/>
          <p:cNvSpPr>
            <a:spLocks noEditPoints="1" noChangeArrowheads="1"/>
          </p:cNvSpPr>
          <p:nvPr/>
        </p:nvSpPr>
        <p:spPr bwMode="auto">
          <a:xfrm>
            <a:off x="250825" y="5373688"/>
            <a:ext cx="2952750" cy="1036637"/>
          </a:xfrm>
          <a:custGeom>
            <a:avLst/>
            <a:gdLst>
              <a:gd name="T0" fmla="*/ 10757 w 21600"/>
              <a:gd name="T1" fmla="*/ 21632 h 21600"/>
              <a:gd name="T2" fmla="*/ 85 w 21600"/>
              <a:gd name="T3" fmla="*/ 10849 h 21600"/>
              <a:gd name="T4" fmla="*/ 10757 w 21600"/>
              <a:gd name="T5" fmla="*/ 81 h 21600"/>
              <a:gd name="T6" fmla="*/ 21706 w 21600"/>
              <a:gd name="T7" fmla="*/ 10652 h 21600"/>
              <a:gd name="T8" fmla="*/ 10757 w 21600"/>
              <a:gd name="T9" fmla="*/ 21632 h 21600"/>
              <a:gd name="T10" fmla="*/ 0 w 21600"/>
              <a:gd name="T11" fmla="*/ 0 h 21600"/>
              <a:gd name="T12" fmla="*/ 21600 w 21600"/>
              <a:gd name="T13" fmla="*/ 0 h 21600"/>
              <a:gd name="T14" fmla="*/ 21600 w 21600"/>
              <a:gd name="T15" fmla="*/ 21600 h 21600"/>
              <a:gd name="T16" fmla="*/ 977 w 21600"/>
              <a:gd name="T17" fmla="*/ 818 h 21600"/>
              <a:gd name="T18" fmla="*/ 20622 w 21600"/>
              <a:gd name="T19" fmla="*/ 1642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</a:pathLst>
          </a:custGeom>
          <a:gradFill rotWithShape="1">
            <a:gsLst>
              <a:gs pos="0">
                <a:srgbClr val="4198BF"/>
              </a:gs>
              <a:gs pos="50000">
                <a:srgbClr val="7DDCE9"/>
              </a:gs>
              <a:gs pos="100000">
                <a:srgbClr val="4198BF"/>
              </a:gs>
            </a:gsLst>
            <a:lin ang="5400000" scaled="1"/>
          </a:gra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88799" dir="2863579" algn="ctr" rotWithShape="0">
              <a:schemeClr val="tx2"/>
            </a:outerShdw>
          </a:effectLst>
        </p:spPr>
        <p:txBody>
          <a:bodyPr/>
          <a:lstStyle/>
          <a:p>
            <a:pPr algn="ctr">
              <a:defRPr/>
            </a:pPr>
            <a:r>
              <a:rPr lang="uk-UA" sz="1600" b="1"/>
              <a:t>Спілкування з висококваліфікованими педагогами</a:t>
            </a:r>
          </a:p>
        </p:txBody>
      </p:sp>
      <p:sp>
        <p:nvSpPr>
          <p:cNvPr id="59400" name="Document"/>
          <p:cNvSpPr>
            <a:spLocks noEditPoints="1" noChangeArrowheads="1"/>
          </p:cNvSpPr>
          <p:nvPr/>
        </p:nvSpPr>
        <p:spPr bwMode="auto">
          <a:xfrm>
            <a:off x="3419475" y="5373688"/>
            <a:ext cx="2952750" cy="1036637"/>
          </a:xfrm>
          <a:custGeom>
            <a:avLst/>
            <a:gdLst>
              <a:gd name="T0" fmla="*/ 10757 w 21600"/>
              <a:gd name="T1" fmla="*/ 21632 h 21600"/>
              <a:gd name="T2" fmla="*/ 85 w 21600"/>
              <a:gd name="T3" fmla="*/ 10849 h 21600"/>
              <a:gd name="T4" fmla="*/ 10757 w 21600"/>
              <a:gd name="T5" fmla="*/ 81 h 21600"/>
              <a:gd name="T6" fmla="*/ 21706 w 21600"/>
              <a:gd name="T7" fmla="*/ 10652 h 21600"/>
              <a:gd name="T8" fmla="*/ 10757 w 21600"/>
              <a:gd name="T9" fmla="*/ 21632 h 21600"/>
              <a:gd name="T10" fmla="*/ 0 w 21600"/>
              <a:gd name="T11" fmla="*/ 0 h 21600"/>
              <a:gd name="T12" fmla="*/ 21600 w 21600"/>
              <a:gd name="T13" fmla="*/ 0 h 21600"/>
              <a:gd name="T14" fmla="*/ 21600 w 21600"/>
              <a:gd name="T15" fmla="*/ 21600 h 21600"/>
              <a:gd name="T16" fmla="*/ 977 w 21600"/>
              <a:gd name="T17" fmla="*/ 818 h 21600"/>
              <a:gd name="T18" fmla="*/ 20622 w 21600"/>
              <a:gd name="T19" fmla="*/ 1642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</a:pathLst>
          </a:custGeom>
          <a:gradFill rotWithShape="1">
            <a:gsLst>
              <a:gs pos="0">
                <a:srgbClr val="4198BF"/>
              </a:gs>
              <a:gs pos="50000">
                <a:srgbClr val="7DDCE9"/>
              </a:gs>
              <a:gs pos="100000">
                <a:srgbClr val="4198BF"/>
              </a:gs>
            </a:gsLst>
            <a:lin ang="5400000" scaled="1"/>
          </a:gra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88799" dir="2863579" algn="ctr" rotWithShape="0">
              <a:schemeClr val="tx2"/>
            </a:outerShdw>
          </a:effectLst>
        </p:spPr>
        <p:txBody>
          <a:bodyPr/>
          <a:lstStyle/>
          <a:p>
            <a:pPr algn="ctr">
              <a:defRPr/>
            </a:pPr>
            <a:r>
              <a:rPr lang="uk-UA" sz="1600" b="1"/>
              <a:t>Вирішення конкретного завдання практичного характеру</a:t>
            </a:r>
          </a:p>
        </p:txBody>
      </p:sp>
      <p:sp>
        <p:nvSpPr>
          <p:cNvPr id="59401" name="Document"/>
          <p:cNvSpPr>
            <a:spLocks noEditPoints="1" noChangeArrowheads="1"/>
          </p:cNvSpPr>
          <p:nvPr/>
        </p:nvSpPr>
        <p:spPr bwMode="auto">
          <a:xfrm>
            <a:off x="6804025" y="5373688"/>
            <a:ext cx="2016125" cy="1223962"/>
          </a:xfrm>
          <a:custGeom>
            <a:avLst/>
            <a:gdLst>
              <a:gd name="T0" fmla="*/ 10757 w 21600"/>
              <a:gd name="T1" fmla="*/ 21632 h 21600"/>
              <a:gd name="T2" fmla="*/ 85 w 21600"/>
              <a:gd name="T3" fmla="*/ 10849 h 21600"/>
              <a:gd name="T4" fmla="*/ 10757 w 21600"/>
              <a:gd name="T5" fmla="*/ 81 h 21600"/>
              <a:gd name="T6" fmla="*/ 21706 w 21600"/>
              <a:gd name="T7" fmla="*/ 10652 h 21600"/>
              <a:gd name="T8" fmla="*/ 10757 w 21600"/>
              <a:gd name="T9" fmla="*/ 21632 h 21600"/>
              <a:gd name="T10" fmla="*/ 0 w 21600"/>
              <a:gd name="T11" fmla="*/ 0 h 21600"/>
              <a:gd name="T12" fmla="*/ 21600 w 21600"/>
              <a:gd name="T13" fmla="*/ 0 h 21600"/>
              <a:gd name="T14" fmla="*/ 21600 w 21600"/>
              <a:gd name="T15" fmla="*/ 21600 h 21600"/>
              <a:gd name="T16" fmla="*/ 977 w 21600"/>
              <a:gd name="T17" fmla="*/ 818 h 21600"/>
              <a:gd name="T18" fmla="*/ 20622 w 21600"/>
              <a:gd name="T19" fmla="*/ 1642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</a:pathLst>
          </a:custGeom>
          <a:gradFill rotWithShape="1">
            <a:gsLst>
              <a:gs pos="0">
                <a:srgbClr val="4198BF"/>
              </a:gs>
              <a:gs pos="50000">
                <a:srgbClr val="7DDCE9"/>
              </a:gs>
              <a:gs pos="100000">
                <a:srgbClr val="4198BF"/>
              </a:gs>
            </a:gsLst>
            <a:lin ang="5400000" scaled="1"/>
          </a:gra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88799" dir="2863579" algn="ctr" rotWithShape="0">
              <a:schemeClr val="tx2"/>
            </a:outerShdw>
          </a:effectLst>
        </p:spPr>
        <p:txBody>
          <a:bodyPr/>
          <a:lstStyle/>
          <a:p>
            <a:pPr algn="ctr">
              <a:defRPr/>
            </a:pPr>
            <a:r>
              <a:rPr lang="uk-UA" sz="1600" b="1"/>
              <a:t>Критичний </a:t>
            </a:r>
          </a:p>
          <a:p>
            <a:pPr algn="ctr">
              <a:defRPr/>
            </a:pPr>
            <a:r>
              <a:rPr lang="uk-UA" sz="1600" b="1"/>
              <a:t>огляд </a:t>
            </a:r>
          </a:p>
          <a:p>
            <a:pPr algn="ctr">
              <a:defRPr/>
            </a:pPr>
            <a:r>
              <a:rPr lang="uk-UA" sz="1600" b="1"/>
              <a:t>періодичної</a:t>
            </a:r>
          </a:p>
          <a:p>
            <a:pPr algn="ctr">
              <a:defRPr/>
            </a:pPr>
            <a:r>
              <a:rPr lang="uk-UA" sz="1600" b="1"/>
              <a:t> преси</a:t>
            </a:r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8"/>
          <p:cNvSpPr txBox="1">
            <a:spLocks noChangeArrowheads="1"/>
          </p:cNvSpPr>
          <p:nvPr/>
        </p:nvSpPr>
        <p:spPr bwMode="auto">
          <a:xfrm>
            <a:off x="0" y="981075"/>
            <a:ext cx="5662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uk-UA" sz="2400" b="1"/>
              <a:t>Проблема, над якою працює школа </a:t>
            </a:r>
            <a:endParaRPr lang="ru-RU" sz="2400" b="1"/>
          </a:p>
        </p:txBody>
      </p:sp>
      <p:sp>
        <p:nvSpPr>
          <p:cNvPr id="11267" name="Text Box 9"/>
          <p:cNvSpPr txBox="1">
            <a:spLocks noChangeArrowheads="1"/>
          </p:cNvSpPr>
          <p:nvPr/>
        </p:nvSpPr>
        <p:spPr bwMode="auto">
          <a:xfrm>
            <a:off x="0" y="1557338"/>
            <a:ext cx="3900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uk-UA" sz="2400" b="1"/>
              <a:t>Власна методична тема </a:t>
            </a:r>
            <a:endParaRPr lang="ru-RU" sz="2400" b="1"/>
          </a:p>
        </p:txBody>
      </p:sp>
      <p:sp>
        <p:nvSpPr>
          <p:cNvPr id="11268" name="Text Box 10"/>
          <p:cNvSpPr txBox="1">
            <a:spLocks noChangeArrowheads="1"/>
          </p:cNvSpPr>
          <p:nvPr/>
        </p:nvSpPr>
        <p:spPr bwMode="auto">
          <a:xfrm>
            <a:off x="0" y="2133600"/>
            <a:ext cx="6029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uk-UA" sz="2400" b="1"/>
              <a:t>Термін реалізації (роботи над темою)  </a:t>
            </a:r>
            <a:endParaRPr lang="ru-RU" sz="2400" b="1"/>
          </a:p>
        </p:txBody>
      </p:sp>
      <p:sp>
        <p:nvSpPr>
          <p:cNvPr id="11269" name="Text Box 11"/>
          <p:cNvSpPr txBox="1">
            <a:spLocks noChangeArrowheads="1"/>
          </p:cNvSpPr>
          <p:nvPr/>
        </p:nvSpPr>
        <p:spPr bwMode="auto">
          <a:xfrm>
            <a:off x="0" y="2781300"/>
            <a:ext cx="10112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uk-UA" sz="2400" b="1"/>
              <a:t>Мета </a:t>
            </a:r>
            <a:endParaRPr lang="ru-RU" sz="2400" b="1"/>
          </a:p>
        </p:txBody>
      </p:sp>
      <p:sp>
        <p:nvSpPr>
          <p:cNvPr id="11270" name="Text Box 12"/>
          <p:cNvSpPr txBox="1">
            <a:spLocks noChangeArrowheads="1"/>
          </p:cNvSpPr>
          <p:nvPr/>
        </p:nvSpPr>
        <p:spPr bwMode="auto">
          <a:xfrm>
            <a:off x="0" y="3429000"/>
            <a:ext cx="1725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uk-UA" sz="2400" b="1"/>
              <a:t>Завдання </a:t>
            </a:r>
            <a:endParaRPr lang="ru-RU" sz="2400" b="1"/>
          </a:p>
        </p:txBody>
      </p:sp>
      <p:sp>
        <p:nvSpPr>
          <p:cNvPr id="11271" name="Text Box 13"/>
          <p:cNvSpPr txBox="1">
            <a:spLocks noChangeArrowheads="1"/>
          </p:cNvSpPr>
          <p:nvPr/>
        </p:nvSpPr>
        <p:spPr bwMode="auto">
          <a:xfrm>
            <a:off x="0" y="4005263"/>
            <a:ext cx="35099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uk-UA" sz="2400" b="1"/>
              <a:t>Очікувані результати </a:t>
            </a:r>
            <a:endParaRPr lang="ru-RU" sz="2400" b="1"/>
          </a:p>
        </p:txBody>
      </p:sp>
      <p:sp>
        <p:nvSpPr>
          <p:cNvPr id="11272" name="Text Box 14"/>
          <p:cNvSpPr txBox="1">
            <a:spLocks noChangeArrowheads="1"/>
          </p:cNvSpPr>
          <p:nvPr/>
        </p:nvSpPr>
        <p:spPr bwMode="auto">
          <a:xfrm>
            <a:off x="0" y="4581525"/>
            <a:ext cx="29670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uk-UA" sz="2400" b="1"/>
              <a:t>Література з теми </a:t>
            </a:r>
            <a:endParaRPr lang="ru-RU" sz="2400" b="1"/>
          </a:p>
        </p:txBody>
      </p:sp>
      <p:sp>
        <p:nvSpPr>
          <p:cNvPr id="11273" name="Text Box 15"/>
          <p:cNvSpPr txBox="1">
            <a:spLocks noChangeArrowheads="1"/>
          </p:cNvSpPr>
          <p:nvPr/>
        </p:nvSpPr>
        <p:spPr bwMode="auto">
          <a:xfrm>
            <a:off x="0" y="5300663"/>
            <a:ext cx="39306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uk-UA" sz="2400" b="1"/>
              <a:t>Методичні рекомендації </a:t>
            </a:r>
            <a:endParaRPr lang="ru-RU" sz="2400" b="1"/>
          </a:p>
        </p:txBody>
      </p:sp>
      <p:sp>
        <p:nvSpPr>
          <p:cNvPr id="11274" name="Text Box 19"/>
          <p:cNvSpPr txBox="1">
            <a:spLocks noChangeArrowheads="1"/>
          </p:cNvSpPr>
          <p:nvPr/>
        </p:nvSpPr>
        <p:spPr bwMode="auto">
          <a:xfrm>
            <a:off x="2555875" y="260350"/>
            <a:ext cx="48212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uk-UA" sz="2800" b="1">
                <a:solidFill>
                  <a:srgbClr val="2A647E"/>
                </a:solidFill>
              </a:rPr>
              <a:t>АЛГОРИТМ  САМООСВІТИ</a:t>
            </a:r>
            <a:endParaRPr lang="ru-RU" sz="2800" b="1">
              <a:solidFill>
                <a:srgbClr val="2A647E"/>
              </a:solidFill>
            </a:endParaRPr>
          </a:p>
        </p:txBody>
      </p:sp>
      <p:sp>
        <p:nvSpPr>
          <p:cNvPr id="11275" name="Oval 20"/>
          <p:cNvSpPr>
            <a:spLocks noChangeArrowheads="1"/>
          </p:cNvSpPr>
          <p:nvPr/>
        </p:nvSpPr>
        <p:spPr bwMode="auto">
          <a:xfrm>
            <a:off x="7740650" y="5516563"/>
            <a:ext cx="914400" cy="914400"/>
          </a:xfrm>
          <a:prstGeom prst="ellipse">
            <a:avLst/>
          </a:prstGeom>
          <a:solidFill>
            <a:srgbClr val="CC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uk-UA" sz="4000" b="1">
                <a:solidFill>
                  <a:schemeClr val="bg1"/>
                </a:solidFill>
              </a:rPr>
              <a:t>1</a:t>
            </a:r>
            <a:endParaRPr lang="ru-RU" sz="4000" b="1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3"/>
          <p:cNvSpPr txBox="1">
            <a:spLocks noChangeArrowheads="1"/>
          </p:cNvSpPr>
          <p:nvPr/>
        </p:nvSpPr>
        <p:spPr bwMode="auto">
          <a:xfrm>
            <a:off x="0" y="2492375"/>
            <a:ext cx="8772525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uk-UA" sz="2400" b="1"/>
              <a:t>Створення тестів, які можуть бути використані </a:t>
            </a:r>
          </a:p>
          <a:p>
            <a:r>
              <a:rPr lang="uk-UA" sz="2400" b="1"/>
              <a:t>вчителем на уроці для швидкої оцінки якості засвоєння </a:t>
            </a:r>
          </a:p>
          <a:p>
            <a:r>
              <a:rPr lang="uk-UA" sz="2400" b="1"/>
              <a:t>учнями нового чи вивченого матеріалу</a:t>
            </a:r>
            <a:endParaRPr lang="ru-RU" sz="2400" b="1"/>
          </a:p>
        </p:txBody>
      </p:sp>
      <p:sp>
        <p:nvSpPr>
          <p:cNvPr id="12291" name="Text Box 4"/>
          <p:cNvSpPr txBox="1">
            <a:spLocks noChangeArrowheads="1"/>
          </p:cNvSpPr>
          <p:nvPr/>
        </p:nvSpPr>
        <p:spPr bwMode="auto">
          <a:xfrm>
            <a:off x="0" y="3933825"/>
            <a:ext cx="88931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sz="2400" b="1"/>
              <a:t>Проведення уроків, на яких буде використано матеріали, підібрані учителем з даної теми</a:t>
            </a:r>
            <a:endParaRPr lang="ru-RU" sz="2400" b="1"/>
          </a:p>
        </p:txBody>
      </p:sp>
      <p:sp>
        <p:nvSpPr>
          <p:cNvPr id="12292" name="Text Box 5"/>
          <p:cNvSpPr txBox="1">
            <a:spLocks noChangeArrowheads="1"/>
          </p:cNvSpPr>
          <p:nvPr/>
        </p:nvSpPr>
        <p:spPr bwMode="auto">
          <a:xfrm>
            <a:off x="0" y="4941888"/>
            <a:ext cx="829468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uk-UA" sz="2400" b="1"/>
              <a:t>Проведення відкритих уроків із запрошенням на них </a:t>
            </a:r>
          </a:p>
          <a:p>
            <a:r>
              <a:rPr lang="uk-UA" sz="2400" b="1"/>
              <a:t>адміністрації і вчителів школи</a:t>
            </a:r>
            <a:endParaRPr lang="ru-RU" sz="2400" b="1"/>
          </a:p>
        </p:txBody>
      </p:sp>
      <p:sp>
        <p:nvSpPr>
          <p:cNvPr id="12293" name="Text Box 9"/>
          <p:cNvSpPr txBox="1">
            <a:spLocks noChangeArrowheads="1"/>
          </p:cNvSpPr>
          <p:nvPr/>
        </p:nvSpPr>
        <p:spPr bwMode="auto">
          <a:xfrm>
            <a:off x="0" y="5949950"/>
            <a:ext cx="695166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uk-UA" sz="2400" b="1"/>
              <a:t>                             Створення мультимедійних </a:t>
            </a:r>
          </a:p>
          <a:p>
            <a:r>
              <a:rPr lang="uk-UA" sz="2400" b="1"/>
              <a:t>                                             супроводів уроків </a:t>
            </a:r>
            <a:endParaRPr lang="ru-RU" sz="2400" b="1"/>
          </a:p>
        </p:txBody>
      </p:sp>
      <p:sp>
        <p:nvSpPr>
          <p:cNvPr id="12294" name="Text Box 10"/>
          <p:cNvSpPr txBox="1">
            <a:spLocks noChangeArrowheads="1"/>
          </p:cNvSpPr>
          <p:nvPr/>
        </p:nvSpPr>
        <p:spPr bwMode="auto">
          <a:xfrm>
            <a:off x="0" y="1557338"/>
            <a:ext cx="82296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uk-UA" sz="2400" b="1"/>
              <a:t>Адаптація комп</a:t>
            </a:r>
            <a:r>
              <a:rPr lang="en-US" sz="2400" b="1"/>
              <a:t>’</a:t>
            </a:r>
            <a:r>
              <a:rPr lang="uk-UA" sz="2400" b="1"/>
              <a:t>ютерних програм для використання </a:t>
            </a:r>
          </a:p>
          <a:p>
            <a:r>
              <a:rPr lang="uk-UA" sz="2400" b="1"/>
              <a:t>в процесі викладання </a:t>
            </a:r>
            <a:endParaRPr lang="ru-RU" sz="2400" b="1"/>
          </a:p>
        </p:txBody>
      </p:sp>
      <p:sp>
        <p:nvSpPr>
          <p:cNvPr id="12295" name="Text Box 11"/>
          <p:cNvSpPr txBox="1">
            <a:spLocks noChangeArrowheads="1"/>
          </p:cNvSpPr>
          <p:nvPr/>
        </p:nvSpPr>
        <p:spPr bwMode="auto">
          <a:xfrm>
            <a:off x="0" y="620713"/>
            <a:ext cx="845343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uk-UA" sz="2400" b="1"/>
              <a:t>Упровадження нових методичних прийомів і підходів </a:t>
            </a:r>
          </a:p>
          <a:p>
            <a:r>
              <a:rPr lang="uk-UA" sz="2400" b="1"/>
              <a:t>у процесі викладання предмету </a:t>
            </a:r>
            <a:endParaRPr lang="ru-RU" sz="2400" b="1"/>
          </a:p>
        </p:txBody>
      </p:sp>
      <p:sp>
        <p:nvSpPr>
          <p:cNvPr id="12296" name="Text Box 12"/>
          <p:cNvSpPr txBox="1">
            <a:spLocks noChangeArrowheads="1"/>
          </p:cNvSpPr>
          <p:nvPr/>
        </p:nvSpPr>
        <p:spPr bwMode="auto">
          <a:xfrm>
            <a:off x="0" y="0"/>
            <a:ext cx="41433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uk-UA" sz="2400" b="1"/>
              <a:t>Використання технологій </a:t>
            </a:r>
            <a:endParaRPr lang="ru-RU" sz="2400" b="1"/>
          </a:p>
        </p:txBody>
      </p:sp>
      <p:sp>
        <p:nvSpPr>
          <p:cNvPr id="12297" name="Oval 13"/>
          <p:cNvSpPr>
            <a:spLocks noChangeArrowheads="1"/>
          </p:cNvSpPr>
          <p:nvPr/>
        </p:nvSpPr>
        <p:spPr bwMode="auto">
          <a:xfrm>
            <a:off x="7956550" y="5589588"/>
            <a:ext cx="914400" cy="914400"/>
          </a:xfrm>
          <a:prstGeom prst="ellipse">
            <a:avLst/>
          </a:prstGeom>
          <a:solidFill>
            <a:srgbClr val="CC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uk-UA" sz="4000" b="1">
                <a:solidFill>
                  <a:schemeClr val="bg1"/>
                </a:solidFill>
              </a:rPr>
              <a:t>2</a:t>
            </a:r>
            <a:endParaRPr lang="ru-RU" sz="4000" b="1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0" y="3789363"/>
            <a:ext cx="88757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uk-UA" sz="2400" b="1"/>
              <a:t>Написання статей у періодичну пресу та фахові журнали</a:t>
            </a:r>
            <a:endParaRPr lang="ru-RU" sz="2400" b="1"/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0" y="2781300"/>
            <a:ext cx="83502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uk-UA" sz="2400" b="1"/>
              <a:t>Дискусії, наради, обмін досвідом з колегами з метою </a:t>
            </a:r>
          </a:p>
          <a:p>
            <a:r>
              <a:rPr lang="uk-UA" sz="2400" b="1"/>
              <a:t>отримання методичної  допомоги</a:t>
            </a:r>
            <a:endParaRPr lang="ru-RU" sz="2400" b="1"/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0" y="4940300"/>
            <a:ext cx="8621713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uk-UA" sz="2400" b="1"/>
              <a:t>Колективний контроль: виступи на педагогічних радах,</a:t>
            </a:r>
          </a:p>
          <a:p>
            <a:r>
              <a:rPr lang="uk-UA" sz="2400" b="1"/>
              <a:t>практичних конференціях, відкритих уроках,</a:t>
            </a:r>
          </a:p>
          <a:p>
            <a:r>
              <a:rPr lang="uk-UA" sz="2400" b="1"/>
              <a:t>                           індивідуальних звітах на нарадах, </a:t>
            </a:r>
          </a:p>
          <a:p>
            <a:r>
              <a:rPr lang="uk-UA" sz="2400" b="1"/>
              <a:t>                           рецензування рефератів колег</a:t>
            </a:r>
            <a:endParaRPr lang="ru-RU" sz="2400" b="1"/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0" y="4437063"/>
            <a:ext cx="92932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uk-UA" sz="2400" b="1"/>
              <a:t>Систематичне проходження курсів підвищення кваліфікації</a:t>
            </a:r>
            <a:endParaRPr lang="ru-RU" sz="2400" b="1"/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0" y="1989138"/>
            <a:ext cx="81057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uk-UA" sz="2400" b="1"/>
              <a:t>Відвідування   семінарів, уроків колег, конференцій</a:t>
            </a:r>
            <a:endParaRPr lang="ru-RU" sz="2400" b="1"/>
          </a:p>
        </p:txBody>
      </p:sp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0" y="1052513"/>
            <a:ext cx="49498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uk-UA" sz="2400" b="1"/>
              <a:t>Організація позакласної </a:t>
            </a:r>
          </a:p>
          <a:p>
            <a:r>
              <a:rPr lang="uk-UA" sz="2400" b="1"/>
              <a:t>та гурткової роботи з предмета</a:t>
            </a:r>
            <a:endParaRPr lang="ru-RU" sz="2400" b="1"/>
          </a:p>
        </p:txBody>
      </p:sp>
      <p:sp>
        <p:nvSpPr>
          <p:cNvPr id="13320" name="Text Box 8"/>
          <p:cNvSpPr txBox="1">
            <a:spLocks noChangeArrowheads="1"/>
          </p:cNvSpPr>
          <p:nvPr/>
        </p:nvSpPr>
        <p:spPr bwMode="auto">
          <a:xfrm>
            <a:off x="0" y="0"/>
            <a:ext cx="854233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uk-UA" sz="2400" b="1"/>
              <a:t>Розробка сценаріїв уроків та заходів з використанням </a:t>
            </a:r>
          </a:p>
          <a:p>
            <a:r>
              <a:rPr lang="uk-UA" sz="2400" b="1"/>
              <a:t>комп</a:t>
            </a:r>
            <a:r>
              <a:rPr lang="en-US" sz="2400" b="1"/>
              <a:t>’</a:t>
            </a:r>
            <a:r>
              <a:rPr lang="uk-UA" sz="2400" b="1"/>
              <a:t>ютерних програм</a:t>
            </a:r>
            <a:endParaRPr lang="ru-RU" sz="2400" b="1"/>
          </a:p>
        </p:txBody>
      </p:sp>
      <p:sp>
        <p:nvSpPr>
          <p:cNvPr id="13321" name="Oval 9"/>
          <p:cNvSpPr>
            <a:spLocks noChangeArrowheads="1"/>
          </p:cNvSpPr>
          <p:nvPr/>
        </p:nvSpPr>
        <p:spPr bwMode="auto">
          <a:xfrm>
            <a:off x="7956550" y="5734050"/>
            <a:ext cx="914400" cy="914400"/>
          </a:xfrm>
          <a:prstGeom prst="ellipse">
            <a:avLst/>
          </a:prstGeom>
          <a:solidFill>
            <a:srgbClr val="CC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uk-UA" sz="4000" b="1">
                <a:solidFill>
                  <a:schemeClr val="bg1"/>
                </a:solidFill>
              </a:rPr>
              <a:t>3</a:t>
            </a:r>
            <a:endParaRPr lang="ru-RU" sz="4000" b="1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468313" y="260350"/>
            <a:ext cx="813593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sz="2800" b="1">
                <a:solidFill>
                  <a:srgbClr val="CC3300"/>
                </a:solidFill>
              </a:rPr>
              <a:t>ПОРАДИ ПЕДАГОГУ</a:t>
            </a:r>
            <a:r>
              <a:rPr lang="uk-UA" sz="2800" b="1">
                <a:solidFill>
                  <a:srgbClr val="0D2029"/>
                </a:solidFill>
              </a:rPr>
              <a:t> </a:t>
            </a:r>
            <a:endParaRPr lang="ru-RU" sz="2800" b="1">
              <a:solidFill>
                <a:srgbClr val="0D2029"/>
              </a:solidFill>
            </a:endParaRPr>
          </a:p>
        </p:txBody>
      </p:sp>
      <p:graphicFrame>
        <p:nvGraphicFramePr>
          <p:cNvPr id="64535" name="Group 23"/>
          <p:cNvGraphicFramePr>
            <a:graphicFrameLocks noGrp="1"/>
          </p:cNvGraphicFramePr>
          <p:nvPr/>
        </p:nvGraphicFramePr>
        <p:xfrm>
          <a:off x="323850" y="908050"/>
          <a:ext cx="8569325" cy="5252720"/>
        </p:xfrm>
        <a:graphic>
          <a:graphicData uri="http://schemas.openxmlformats.org/drawingml/2006/table">
            <a:tbl>
              <a:tblPr/>
              <a:tblGrid>
                <a:gridCol w="3240088"/>
                <a:gridCol w="5329237"/>
              </a:tblGrid>
              <a:tr h="504825">
                <a:tc>
                  <a:txBody>
                    <a:bodyPr/>
                    <a:lstStyle/>
                    <a:p>
                      <a:pPr marL="109538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r>
                        <a:rPr kumimoji="0" lang="uk-UA" sz="2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A647E"/>
                          </a:solidFill>
                          <a:effectLst/>
                          <a:latin typeface="Arial" charset="0"/>
                        </a:rPr>
                        <a:t>МОЖЛИВА ПРОБЛЕМА</a:t>
                      </a:r>
                      <a:endParaRPr kumimoji="0" lang="ru-RU" sz="2300" b="1" i="0" u="none" strike="noStrike" cap="none" normalizeH="0" baseline="0" smtClean="0">
                        <a:ln>
                          <a:noFill/>
                        </a:ln>
                        <a:solidFill>
                          <a:srgbClr val="2A647E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2A64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2A64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2A64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2A64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r>
                        <a:rPr kumimoji="0" lang="uk-UA" sz="2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A647E"/>
                          </a:solidFill>
                          <a:effectLst/>
                          <a:latin typeface="Arial" charset="0"/>
                        </a:rPr>
                        <a:t>ШЛЯХИ ВИРІШЕННЯ</a:t>
                      </a:r>
                      <a:endParaRPr kumimoji="0" lang="ru-RU" sz="2300" b="1" i="0" u="none" strike="noStrike" cap="none" normalizeH="0" baseline="0" smtClean="0">
                        <a:ln>
                          <a:noFill/>
                        </a:ln>
                        <a:solidFill>
                          <a:srgbClr val="2A647E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2A64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2A64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2A64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2A64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2032000">
                <a:tc>
                  <a:txBody>
                    <a:bodyPr/>
                    <a:lstStyle/>
                    <a:p>
                      <a:pPr marL="1095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r>
                        <a:rPr kumimoji="0" lang="uk-UA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D2029"/>
                          </a:solidFill>
                          <a:effectLst/>
                          <a:latin typeface="Arial" charset="0"/>
                        </a:rPr>
                        <a:t>1. </a:t>
                      </a:r>
                    </a:p>
                    <a:p>
                      <a:pPr marL="1095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r>
                        <a:rPr kumimoji="0" lang="uk-UA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D2029"/>
                          </a:solidFill>
                          <a:effectLst/>
                          <a:latin typeface="Arial" charset="0"/>
                        </a:rPr>
                        <a:t>Не можу визначитися з темою самоосвіти</a:t>
                      </a:r>
                      <a:endParaRPr kumimoji="0" lang="ru-RU" sz="2300" b="0" i="0" u="none" strike="noStrike" cap="none" normalizeH="0" baseline="0" smtClean="0">
                        <a:ln>
                          <a:noFill/>
                        </a:ln>
                        <a:solidFill>
                          <a:srgbClr val="0D2029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2A64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2A64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2A64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2A64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9263" marR="0" lvl="0" indent="-33972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68000"/>
                        <a:buFont typeface="Wingdings" pitchFamily="2" charset="2"/>
                        <a:buChar char="q"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Виділіть з багатьох проблем, що витікають із результатів діагностичного обстеження, спостережень за дітьми, аналізу роботи ту, яка є для вас головною і вирішення якої може дати стійкі позитивні результати.</a:t>
                      </a:r>
                    </a:p>
                    <a:p>
                      <a:pPr marL="449263" marR="0" lvl="0" indent="-33972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68000"/>
                        <a:buFont typeface="Wingdings" pitchFamily="2" charset="2"/>
                        <a:buChar char="q"/>
                        <a:tabLst/>
                      </a:pP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449263" marR="0" lvl="0" indent="-33972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68000"/>
                        <a:buFont typeface="Wingdings" pitchFamily="2" charset="2"/>
                        <a:buChar char="q"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Визначте актуальність даної проблеми, перспективність і практичну значущість для підвищення освітньо-виховного процесу. При цьому спирайтеся на </a:t>
                      </a: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D2029"/>
                          </a:solidFill>
                          <a:effectLst/>
                          <a:latin typeface="Arial" charset="0"/>
                        </a:rPr>
                        <a:t>нормативно-правові документи: закони, листи МОН України, цільові програми, ститистичні дані і т.і.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D2029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2A64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2A64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2A64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2A64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2">
  <a:themeElements>
    <a:clrScheme name="Вестибюль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Вестибюль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Вестибюль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Вестибюль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Вестибюль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2</Template>
  <TotalTime>856</TotalTime>
  <Words>1286</Words>
  <Application>Microsoft Office PowerPoint</Application>
  <PresentationFormat>Экран (4:3)</PresentationFormat>
  <Paragraphs>241</Paragraphs>
  <Slides>21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30" baseType="lpstr">
      <vt:lpstr>Arial</vt:lpstr>
      <vt:lpstr>Lucida Sans Unicode</vt:lpstr>
      <vt:lpstr>Wingdings 3</vt:lpstr>
      <vt:lpstr>Verdana</vt:lpstr>
      <vt:lpstr>Wingdings 2</vt:lpstr>
      <vt:lpstr>Calibri</vt:lpstr>
      <vt:lpstr>Tahoma</vt:lpstr>
      <vt:lpstr>Wingdings</vt:lpstr>
      <vt:lpstr>2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</vt:vector>
  </TitlesOfParts>
  <Company>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План самоосвіти</dc:title>
  <dc:creator>Панасюк</dc:creator>
  <cp:lastModifiedBy>Пользователь</cp:lastModifiedBy>
  <cp:revision>176</cp:revision>
  <dcterms:created xsi:type="dcterms:W3CDTF">2009-04-15T12:54:01Z</dcterms:created>
  <dcterms:modified xsi:type="dcterms:W3CDTF">2018-10-27T09:09:49Z</dcterms:modified>
</cp:coreProperties>
</file>