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5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z="4000" smtClean="0"/>
                      <a:t>6</a:t>
                    </a:r>
                    <a:endParaRPr lang="en-US" sz="400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z="4000" smtClean="0"/>
                      <a:t>5</a:t>
                    </a:r>
                    <a:endParaRPr lang="en-US" sz="400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sz="4800" dirty="0" smtClean="0"/>
                      <a:t>11</a:t>
                    </a:r>
                    <a:endParaRPr lang="en-US" sz="4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укомплектовано класів</c:v>
                </c:pt>
                <c:pt idx="2">
                  <c:v>початкові класи</c:v>
                </c:pt>
                <c:pt idx="3">
                  <c:v>старші класи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9381" y="2410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ВИМОГИ 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2018-2019 Н.Р.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9" y="1419409"/>
            <a:ext cx="73976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b="1" dirty="0"/>
              <a:t>створення умов для навчання учнів закладу освіти та його філій,</a:t>
            </a:r>
            <a:r>
              <a:rPr lang="uk-UA" sz="2400" b="1" i="1" dirty="0"/>
              <a:t> </a:t>
            </a:r>
            <a:r>
              <a:rPr lang="uk-UA" sz="2400" b="1" dirty="0"/>
              <a:t>забезпечення діяльності </a:t>
            </a:r>
            <a:r>
              <a:rPr lang="uk-UA" sz="2400" b="1" dirty="0" smtClean="0"/>
              <a:t>НУШ;</a:t>
            </a:r>
            <a:endParaRPr lang="uk-UA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b="1" dirty="0"/>
              <a:t> </a:t>
            </a:r>
            <a:r>
              <a:rPr lang="uk-UA" sz="2400" b="1" dirty="0" smtClean="0"/>
              <a:t>забезпечення </a:t>
            </a:r>
            <a:r>
              <a:rPr lang="uk-UA" sz="2400" b="1" dirty="0"/>
              <a:t>реалізації прав громадян на здобуття базової загальної середньої освіти в умовах гімназії І-ІІ </a:t>
            </a:r>
            <a:r>
              <a:rPr lang="uk-UA" sz="2400" b="1" dirty="0" smtClean="0"/>
              <a:t>ступенів;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b="1" dirty="0"/>
              <a:t>в</a:t>
            </a:r>
            <a:r>
              <a:rPr lang="uk-UA" sz="2400" b="1" dirty="0" smtClean="0"/>
              <a:t>досконалення </a:t>
            </a:r>
            <a:r>
              <a:rPr lang="uk-UA" sz="2400" b="1" dirty="0"/>
              <a:t>педагогічної системи закладу освіти та його філій відповідно до запитів батьків і </a:t>
            </a:r>
            <a:r>
              <a:rPr lang="uk-UA" sz="2400" b="1" dirty="0" smtClean="0"/>
              <a:t>учнів;</a:t>
            </a:r>
            <a:endParaRPr lang="uk-UA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b="1" dirty="0"/>
              <a:t>з</a:t>
            </a:r>
            <a:r>
              <a:rPr lang="uk-UA" sz="2400" b="1" dirty="0" smtClean="0"/>
              <a:t>абезпечення </a:t>
            </a:r>
            <a:r>
              <a:rPr lang="uk-UA" sz="2400" b="1" dirty="0"/>
              <a:t>функціонування та розвитку закладу освіти та його філій, підвищення якості освіти та ефективності виховання і розвитку учнів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03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content.e-schools.info/cache/04/51/0451bf3854ab9b7f1597df67814f6d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64" y="-8593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tent.e-schools.info/cache/b7/2c/b72c0396a9aa2110ff8e2f850a11c9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6" y="-8593"/>
            <a:ext cx="4811688" cy="3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ntent.e-schools.info/cache/9e/84/9e84a5d7036049c2d0a646848f5c80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47" y="2995464"/>
            <a:ext cx="5201102" cy="39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ontent.e-schools.info/cache/53/d7/53d78d1d4424eb4e96f08008519214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7" y="3173197"/>
            <a:ext cx="4913071" cy="36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content.e-schools.info/cache/f7/1d/f71dd83b399a9eed63bb1ad28f5978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9" y="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ntent.e-schools.info/cache/4f/95/4f9559ef3bd5d220fdb5d613424cfc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4" y="0"/>
            <a:ext cx="4526952" cy="33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ntent.e-schools.info/cache/71/3e/713edc97d7376380524b64360f2f3b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4" y="3410725"/>
            <a:ext cx="4616543" cy="34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ontent.e-schools.info/cache/ba/5c/ba5c969f98283b5aa204d4700ad33d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59" y="3350720"/>
            <a:ext cx="4668602" cy="35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859340"/>
            <a:ext cx="6750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uk-UA" sz="2400" dirty="0"/>
              <a:t>продовження упровадження демократичних принципів у освітньому процесі та в управлінській </a:t>
            </a:r>
            <a:r>
              <a:rPr lang="uk-UA" sz="2400" dirty="0" smtClean="0"/>
              <a:t>діяльності;</a:t>
            </a:r>
            <a:endParaRPr lang="uk-UA" sz="24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uk-UA" sz="2400" dirty="0"/>
              <a:t>через покращення якості, удосконалення освітнього процесу;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uk-UA" sz="2400" dirty="0"/>
              <a:t>використання сучасних педагогічних технологій під час проведення уроків, залучення до навчання комп’ютера, мережі Internet;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uk-UA" sz="2400" dirty="0"/>
              <a:t>підвищення мотивації навчання з боку учнів, </a:t>
            </a:r>
            <a:r>
              <a:rPr lang="uk-UA" sz="2400" dirty="0" smtClean="0"/>
              <a:t>батьків.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0948" y="81029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ЗАВДАННЯ НА 2019-2020 Н.Р.</a:t>
            </a:r>
            <a:endParaRPr lang="uk-U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content.e-schools.info/cache/d9/e4/d9e4d470613b84bc9be234afbf7b7a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8414"/>
            <a:ext cx="9151252" cy="68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6926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ЗАВДАННЯ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2018-2019 Н.Р.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6084" y="1772816"/>
            <a:ext cx="7524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п</a:t>
            </a:r>
            <a:r>
              <a:rPr lang="uk-UA" sz="2000" b="1" dirty="0" smtClean="0"/>
              <a:t>ідвищення </a:t>
            </a:r>
            <a:r>
              <a:rPr lang="uk-UA" sz="2000" b="1" dirty="0"/>
              <a:t>рівня організації освітнього процесу в закладі освіти та його </a:t>
            </a:r>
            <a:r>
              <a:rPr lang="uk-UA" sz="2000" b="1" dirty="0" smtClean="0"/>
              <a:t>філіях;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забезпечення </a:t>
            </a:r>
            <a:r>
              <a:rPr lang="uk-UA" sz="2000" b="1" dirty="0"/>
              <a:t>обов’язкової загальної середньої </a:t>
            </a:r>
            <a:r>
              <a:rPr lang="uk-UA" sz="2000" b="1" dirty="0" smtClean="0"/>
              <a:t>освіти;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створення </a:t>
            </a:r>
            <a:r>
              <a:rPr lang="uk-UA" sz="2000" b="1" dirty="0"/>
              <a:t>умов для варіативності навчання та вжиті заходи щодо упровадження інноваційних педагогічних технологій в освітній  </a:t>
            </a:r>
            <a:r>
              <a:rPr lang="uk-UA" sz="2000" b="1" dirty="0" smtClean="0"/>
              <a:t>процес;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о</a:t>
            </a:r>
            <a:r>
              <a:rPr lang="uk-UA" sz="2000" b="1" dirty="0" smtClean="0"/>
              <a:t>рганізація </a:t>
            </a:r>
            <a:r>
              <a:rPr lang="uk-UA" sz="2000" b="1" dirty="0"/>
              <a:t>різних форм позаурочної освітньої </a:t>
            </a:r>
            <a:r>
              <a:rPr lang="uk-UA" sz="2000" b="1" dirty="0" smtClean="0"/>
              <a:t>роботи;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залучення </a:t>
            </a:r>
            <a:r>
              <a:rPr lang="uk-UA" sz="2000" b="1" dirty="0"/>
              <a:t>педагогічної та батьківської громадськості закладу освіти до управління його </a:t>
            </a:r>
            <a:r>
              <a:rPr lang="uk-UA" sz="2000" b="1" dirty="0" smtClean="0"/>
              <a:t>діяльністю;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робота </a:t>
            </a:r>
            <a:r>
              <a:rPr lang="uk-UA" sz="2000" b="1" dirty="0"/>
              <a:t>із звернень громадян з питань діяльності  закладу </a:t>
            </a:r>
            <a:r>
              <a:rPr lang="uk-UA" sz="2000" b="1" dirty="0" smtClean="0"/>
              <a:t>освіти;</a:t>
            </a:r>
            <a:endParaRPr lang="uk-UA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заходи </a:t>
            </a:r>
            <a:r>
              <a:rPr lang="uk-UA" sz="2000" b="1" dirty="0"/>
              <a:t>щодо зміцнення та модернізації матеріально-технічної бази закладу </a:t>
            </a:r>
            <a:r>
              <a:rPr lang="uk-UA" sz="2000" b="1" dirty="0" smtClean="0"/>
              <a:t>освіти.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071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582571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 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демократичних</a:t>
            </a:r>
            <a:r>
              <a:rPr lang="ru-RU" sz="2400" dirty="0"/>
              <a:t> засад в </a:t>
            </a:r>
            <a:r>
              <a:rPr lang="ru-RU" sz="2400" dirty="0" err="1"/>
              <a:t>освітній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 smtClean="0"/>
              <a:t>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майстерності</a:t>
            </a:r>
            <a:r>
              <a:rPr lang="ru-RU" sz="2400" dirty="0"/>
              <a:t> </a:t>
            </a:r>
            <a:r>
              <a:rPr lang="ru-RU" sz="2400" dirty="0" err="1"/>
              <a:t>вчителів</a:t>
            </a:r>
            <a:r>
              <a:rPr lang="ru-RU" sz="2400" dirty="0"/>
              <a:t>;</a:t>
            </a:r>
            <a:endParaRPr lang="uk-UA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dirty="0" err="1"/>
              <a:t>збереження</a:t>
            </a:r>
            <a:r>
              <a:rPr lang="ru-RU" sz="2400" dirty="0"/>
              <a:t> контингенту </a:t>
            </a:r>
            <a:r>
              <a:rPr lang="ru-RU" sz="2400" dirty="0" err="1"/>
              <a:t>учнів</a:t>
            </a:r>
            <a:r>
              <a:rPr lang="ru-RU" sz="2400" dirty="0"/>
              <a:t> в </a:t>
            </a:r>
            <a:r>
              <a:rPr lang="ru-RU" sz="2400" dirty="0" err="1"/>
              <a:t>класах</a:t>
            </a:r>
            <a:r>
              <a:rPr lang="ru-RU" sz="2400" dirty="0"/>
              <a:t>;</a:t>
            </a:r>
            <a:endParaRPr lang="uk-UA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dirty="0" err="1"/>
              <a:t>задоволення</a:t>
            </a:r>
            <a:r>
              <a:rPr lang="ru-RU" sz="2400" dirty="0"/>
              <a:t> потреб </a:t>
            </a:r>
            <a:r>
              <a:rPr lang="ru-RU" sz="2400" dirty="0" err="1"/>
              <a:t>талановитої</a:t>
            </a:r>
            <a:r>
              <a:rPr lang="ru-RU" sz="2400" dirty="0"/>
              <a:t> та </a:t>
            </a:r>
            <a:r>
              <a:rPr lang="ru-RU" sz="2400" dirty="0" err="1"/>
              <a:t>обдарованої</a:t>
            </a:r>
            <a:r>
              <a:rPr lang="ru-RU" sz="2400" dirty="0"/>
              <a:t> </a:t>
            </a:r>
            <a:r>
              <a:rPr lang="ru-RU" sz="2400" dirty="0" err="1"/>
              <a:t>молоді</a:t>
            </a:r>
            <a:r>
              <a:rPr lang="ru-RU" sz="2400" dirty="0"/>
              <a:t>;</a:t>
            </a:r>
            <a:endParaRPr lang="uk-UA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підготовки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908720"/>
            <a:ext cx="61926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МЕТА РОБОТИ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ПЕДАГОГІЧНОГО КОЛЕКТИВУ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2018-2019 Н.Р.</a:t>
            </a:r>
            <a:endParaRPr lang="uk-U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97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5381" y="476672"/>
            <a:ext cx="468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КОНТИНГЕНТ ГІМНАЗІЇ </a:t>
            </a:r>
            <a:endParaRPr lang="uk-UA" sz="36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77442372"/>
              </p:ext>
            </p:extLst>
          </p:nvPr>
        </p:nvGraphicFramePr>
        <p:xfrm>
          <a:off x="1524000" y="1628800"/>
          <a:ext cx="7224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90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442734"/>
              </p:ext>
            </p:extLst>
          </p:nvPr>
        </p:nvGraphicFramePr>
        <p:xfrm>
          <a:off x="1259632" y="1628800"/>
          <a:ext cx="6464508" cy="2708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4174"/>
                <a:gridCol w="1251489"/>
                <a:gridCol w="1985323"/>
                <a:gridCol w="1613522"/>
              </a:tblGrid>
              <a:tr h="1743323">
                <a:tc>
                  <a:txBody>
                    <a:bodyPr/>
                    <a:lstStyle/>
                    <a:p>
                      <a:pPr marL="17653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Кількість учнів</a:t>
                      </a:r>
                      <a:endParaRPr lang="uk-UA" sz="1100">
                        <a:effectLst/>
                      </a:endParaRPr>
                    </a:p>
                    <a:p>
                      <a:pPr marL="367030" marR="328930" algn="ctr">
                        <a:lnSpc>
                          <a:spcPct val="9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станом на 05.09.201</a:t>
                      </a: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 marR="14986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Прибуло за</a:t>
                      </a:r>
                      <a:endParaRPr lang="uk-UA" sz="1100">
                        <a:effectLst/>
                      </a:endParaRPr>
                    </a:p>
                    <a:p>
                      <a:pPr marL="158750" marR="14414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рік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Вибуло за рік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Кількість учнів</a:t>
                      </a:r>
                      <a:endParaRPr lang="uk-UA" sz="1100">
                        <a:effectLst/>
                      </a:endParaRPr>
                    </a:p>
                    <a:p>
                      <a:pPr marL="367030" marR="328295" algn="ctr">
                        <a:lnSpc>
                          <a:spcPct val="9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станом на 25.05.2018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65086">
                <a:tc>
                  <a:txBody>
                    <a:bodyPr/>
                    <a:lstStyle/>
                    <a:p>
                      <a:pPr marL="366395" marR="32893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117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 marR="13589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1380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5760" marR="3282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117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22304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4868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КОНТИНГЕНТ </a:t>
            </a:r>
            <a:r>
              <a:rPr lang="uk-UA" sz="3600" dirty="0" smtClean="0"/>
              <a:t>ГІМНАЗІЇ </a:t>
            </a:r>
            <a:endParaRPr lang="uk-UA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21223"/>
              </p:ext>
            </p:extLst>
          </p:nvPr>
        </p:nvGraphicFramePr>
        <p:xfrm>
          <a:off x="755578" y="1412776"/>
          <a:ext cx="7992886" cy="1439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5806"/>
                <a:gridCol w="1547374"/>
                <a:gridCol w="2454705"/>
                <a:gridCol w="1995001"/>
              </a:tblGrid>
              <a:tr h="864096">
                <a:tc>
                  <a:txBody>
                    <a:bodyPr/>
                    <a:lstStyle/>
                    <a:p>
                      <a:pPr marL="17653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17653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Кількість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учнів</a:t>
                      </a:r>
                      <a:endParaRPr lang="uk-UA" sz="1400" dirty="0">
                        <a:effectLst/>
                      </a:endParaRPr>
                    </a:p>
                    <a:p>
                      <a:pPr marL="367030" marR="328930" algn="ctr">
                        <a:lnSpc>
                          <a:spcPct val="9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станом на 05.09.201</a:t>
                      </a:r>
                      <a:r>
                        <a:rPr lang="uk-UA" sz="1800" dirty="0">
                          <a:effectLst/>
                        </a:rPr>
                        <a:t>8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 marR="14986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158750" marR="14986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Прибуло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за</a:t>
                      </a:r>
                      <a:endParaRPr lang="uk-UA" sz="1400" dirty="0">
                        <a:effectLst/>
                      </a:endParaRPr>
                    </a:p>
                    <a:p>
                      <a:pPr marL="158750" marR="14414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рік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44323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Вибуло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за </a:t>
                      </a:r>
                      <a:r>
                        <a:rPr lang="ru-RU" sz="1800" dirty="0" err="1">
                          <a:effectLst/>
                        </a:rPr>
                        <a:t>рік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17589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Кількість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учнів</a:t>
                      </a:r>
                      <a:endParaRPr lang="uk-UA" sz="1400" dirty="0">
                        <a:effectLst/>
                      </a:endParaRPr>
                    </a:p>
                    <a:p>
                      <a:pPr marL="367030" marR="328295" algn="ctr">
                        <a:lnSpc>
                          <a:spcPct val="9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станом на </a:t>
                      </a:r>
                      <a:r>
                        <a:rPr lang="ru-RU" sz="1800" dirty="0" smtClean="0">
                          <a:effectLst/>
                        </a:rPr>
                        <a:t>30.05.2019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8830">
                <a:tc>
                  <a:txBody>
                    <a:bodyPr/>
                    <a:lstStyle/>
                    <a:p>
                      <a:pPr marL="366395" marR="32893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366395" marR="32893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117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 marR="13589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158750" marR="13589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1380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881380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5760" marR="3282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365760" marR="3282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117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93"/>
              </p:ext>
            </p:extLst>
          </p:nvPr>
        </p:nvGraphicFramePr>
        <p:xfrm>
          <a:off x="1691680" y="3563144"/>
          <a:ext cx="6192688" cy="16660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1334"/>
                <a:gridCol w="3091354"/>
              </a:tblGrid>
              <a:tr h="555352">
                <a:tc>
                  <a:txBody>
                    <a:bodyPr/>
                    <a:lstStyle/>
                    <a:p>
                      <a:pPr marL="80645" marR="1186815" algn="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80645" marR="1186815" algn="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</a:t>
                      </a:r>
                      <a:r>
                        <a:rPr lang="uk-UA" sz="1800" dirty="0">
                          <a:effectLst/>
                        </a:rPr>
                        <a:t>6</a:t>
                      </a:r>
                      <a:r>
                        <a:rPr lang="ru-RU" sz="1800" dirty="0">
                          <a:effectLst/>
                        </a:rPr>
                        <a:t>-201</a:t>
                      </a:r>
                      <a:r>
                        <a:rPr lang="uk-UA" sz="1800" dirty="0">
                          <a:effectLst/>
                        </a:rPr>
                        <a:t>7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1434465" algn="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80645" marR="1434465" algn="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108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5352">
                <a:tc>
                  <a:txBody>
                    <a:bodyPr/>
                    <a:lstStyle/>
                    <a:p>
                      <a:pPr marL="80645" marR="118681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80645" marR="118681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</a:t>
                      </a:r>
                      <a:r>
                        <a:rPr lang="uk-UA" sz="1800" dirty="0">
                          <a:effectLst/>
                        </a:rPr>
                        <a:t>7</a:t>
                      </a:r>
                      <a:r>
                        <a:rPr lang="ru-RU" sz="1800" dirty="0">
                          <a:effectLst/>
                        </a:rPr>
                        <a:t>-201</a:t>
                      </a:r>
                      <a:r>
                        <a:rPr lang="uk-UA" sz="1800" dirty="0">
                          <a:effectLst/>
                        </a:rPr>
                        <a:t>8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143446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80645" marR="143446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114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5352">
                <a:tc>
                  <a:txBody>
                    <a:bodyPr/>
                    <a:lstStyle/>
                    <a:p>
                      <a:pPr marL="80645" marR="118681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80645" marR="118681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</a:t>
                      </a:r>
                      <a:r>
                        <a:rPr lang="uk-UA" sz="1800" dirty="0">
                          <a:effectLst/>
                        </a:rPr>
                        <a:t>8</a:t>
                      </a:r>
                      <a:r>
                        <a:rPr lang="ru-RU" sz="1800" dirty="0">
                          <a:effectLst/>
                        </a:rPr>
                        <a:t>-201</a:t>
                      </a:r>
                      <a:r>
                        <a:rPr lang="uk-UA" sz="1800" dirty="0">
                          <a:effectLst/>
                        </a:rPr>
                        <a:t>9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143446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80645" marR="1434465" algn="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117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2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" y="-508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76671"/>
            <a:ext cx="669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СОЦІАЛЬНИЙ ПАСПОРТ ГІМНАЗІЇ 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551837"/>
            <a:ext cx="7416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400" dirty="0">
                <a:latin typeface="Century Gothic" pitchFamily="34" charset="0"/>
              </a:rPr>
              <a:t>напівсиріт – </a:t>
            </a:r>
            <a:r>
              <a:rPr lang="uk-UA" sz="2400" dirty="0" smtClean="0">
                <a:latin typeface="Century Gothic" pitchFamily="34" charset="0"/>
              </a:rPr>
              <a:t>                                                10</a:t>
            </a:r>
            <a:endParaRPr lang="uk-UA" dirty="0">
              <a:latin typeface="Century Gothic" pitchFamily="34" charset="0"/>
            </a:endParaRPr>
          </a:p>
          <a:p>
            <a:pPr lvl="1"/>
            <a:r>
              <a:rPr lang="uk-UA" sz="2400" dirty="0">
                <a:latin typeface="Century Gothic" pitchFamily="34" charset="0"/>
              </a:rPr>
              <a:t>постраждалих від наслідків аварії на Чорнобильській АЕС – </a:t>
            </a:r>
            <a:r>
              <a:rPr lang="uk-UA" sz="2400" dirty="0" smtClean="0">
                <a:latin typeface="Century Gothic" pitchFamily="34" charset="0"/>
              </a:rPr>
              <a:t>                              2</a:t>
            </a:r>
            <a:endParaRPr lang="uk-UA" dirty="0">
              <a:latin typeface="Century Gothic" pitchFamily="34" charset="0"/>
            </a:endParaRPr>
          </a:p>
          <a:p>
            <a:pPr lvl="1"/>
            <a:r>
              <a:rPr lang="uk-UA" sz="2400" dirty="0">
                <a:latin typeface="Century Gothic" pitchFamily="34" charset="0"/>
              </a:rPr>
              <a:t>дітей-інвалідів – </a:t>
            </a:r>
            <a:r>
              <a:rPr lang="uk-UA" sz="2400" dirty="0" smtClean="0">
                <a:latin typeface="Century Gothic" pitchFamily="34" charset="0"/>
              </a:rPr>
              <a:t>                                          1</a:t>
            </a:r>
            <a:endParaRPr lang="uk-UA" dirty="0">
              <a:latin typeface="Century Gothic" pitchFamily="34" charset="0"/>
            </a:endParaRPr>
          </a:p>
          <a:p>
            <a:pPr lvl="1"/>
            <a:r>
              <a:rPr lang="uk-UA" sz="2400" dirty="0">
                <a:latin typeface="Century Gothic" pitchFamily="34" charset="0"/>
              </a:rPr>
              <a:t>дітей із багатодітних сімей – </a:t>
            </a:r>
            <a:r>
              <a:rPr lang="uk-UA" sz="2400" dirty="0" smtClean="0">
                <a:latin typeface="Century Gothic" pitchFamily="34" charset="0"/>
              </a:rPr>
              <a:t>                </a:t>
            </a:r>
            <a:endParaRPr lang="uk-UA" dirty="0">
              <a:latin typeface="Century Gothic" pitchFamily="34" charset="0"/>
            </a:endParaRPr>
          </a:p>
          <a:p>
            <a:pPr lvl="1"/>
            <a:r>
              <a:rPr lang="uk-UA" sz="2400" dirty="0">
                <a:latin typeface="Century Gothic" pitchFamily="34" charset="0"/>
              </a:rPr>
              <a:t>дітей, із малозабезпечених родин – </a:t>
            </a:r>
            <a:r>
              <a:rPr lang="uk-UA" sz="2400" dirty="0" smtClean="0">
                <a:latin typeface="Century Gothic" pitchFamily="34" charset="0"/>
              </a:rPr>
              <a:t>     17</a:t>
            </a:r>
            <a:endParaRPr lang="uk-U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305342"/>
            <a:ext cx="6462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Петрук Ірина </a:t>
            </a:r>
            <a:r>
              <a:rPr lang="uk-UA" sz="2400" dirty="0" smtClean="0"/>
              <a:t>– </a:t>
            </a:r>
            <a:r>
              <a:rPr lang="uk-UA" sz="2400" dirty="0"/>
              <a:t>ІІІ місце у ІІ етапі Всеукраїнської олімпіади з української мови;</a:t>
            </a:r>
          </a:p>
          <a:p>
            <a:r>
              <a:rPr lang="uk-UA" sz="2400" b="1" dirty="0"/>
              <a:t>Коханець Богдан </a:t>
            </a:r>
            <a:r>
              <a:rPr lang="uk-UA" sz="2400" dirty="0"/>
              <a:t>– ІІ місце у ІІ етапі Всеукраїнської олімпіади з  трудового навчання;</a:t>
            </a:r>
          </a:p>
          <a:p>
            <a:r>
              <a:rPr lang="uk-UA" sz="2400" b="1" dirty="0"/>
              <a:t>Бойчук Борис </a:t>
            </a:r>
            <a:r>
              <a:rPr lang="uk-UA" sz="2400" dirty="0"/>
              <a:t>- ІІІ місце у ІІ етапі Всеукраїнської олімпіади з трудового навчання;</a:t>
            </a:r>
          </a:p>
          <a:p>
            <a:r>
              <a:rPr lang="uk-UA" sz="2400" b="1" dirty="0"/>
              <a:t>Ковальчук Валерія </a:t>
            </a:r>
            <a:r>
              <a:rPr lang="uk-UA" sz="2400" dirty="0"/>
              <a:t>– ІІІ місце у ІІ етапі ХІХ Міжнародного конкурсу з української мови імені Петра </a:t>
            </a:r>
            <a:r>
              <a:rPr lang="uk-UA" sz="2400" dirty="0" err="1"/>
              <a:t>Яцика</a:t>
            </a:r>
            <a:r>
              <a:rPr lang="uk-UA" sz="2400" dirty="0"/>
              <a:t>;</a:t>
            </a:r>
          </a:p>
          <a:p>
            <a:r>
              <a:rPr lang="uk-UA" sz="2400" dirty="0"/>
              <a:t>Як завжди наші спортсмени на висоті:</a:t>
            </a:r>
          </a:p>
          <a:p>
            <a:r>
              <a:rPr lang="uk-UA" sz="2400" dirty="0"/>
              <a:t>Коханець Богдан, </a:t>
            </a:r>
            <a:r>
              <a:rPr lang="uk-UA" sz="2400" dirty="0" err="1"/>
              <a:t>Чмуневич</a:t>
            </a:r>
            <a:r>
              <a:rPr lang="uk-UA" sz="2400" dirty="0"/>
              <a:t> Олександр, Герасимчук Анна – І місце у районних змаганнях з настільного тенісу;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48680"/>
            <a:ext cx="367240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НАШІ ПЕРЕМОЖЦІ </a:t>
            </a:r>
            <a:endParaRPr lang="uk-UA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548680"/>
            <a:ext cx="367240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НАШІ ПЕРЕМОЖЦІ </a:t>
            </a:r>
            <a:endParaRPr lang="uk-UA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700808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Коханець Богдан, </a:t>
            </a:r>
            <a:r>
              <a:rPr lang="uk-UA" sz="2400" b="1" dirty="0" err="1"/>
              <a:t>Чмуневич</a:t>
            </a:r>
            <a:r>
              <a:rPr lang="uk-UA" sz="2400" b="1" dirty="0"/>
              <a:t> Олександр, Герасимчук Анна </a:t>
            </a:r>
            <a:r>
              <a:rPr lang="uk-UA" sz="2400" dirty="0"/>
              <a:t>– І місце у районних змаганнях з настільного тенісу;</a:t>
            </a:r>
          </a:p>
          <a:p>
            <a:r>
              <a:rPr lang="uk-UA" sz="2400" b="1" dirty="0"/>
              <a:t>Ящур Олексій, Остапчук Богдан, Кравець Вікторія </a:t>
            </a:r>
            <a:r>
              <a:rPr lang="uk-UA" sz="2400" dirty="0"/>
              <a:t>– І місце з шахів;</a:t>
            </a:r>
          </a:p>
          <a:p>
            <a:r>
              <a:rPr lang="uk-UA" sz="2400" b="1" dirty="0" err="1"/>
              <a:t>Ільчук</a:t>
            </a:r>
            <a:r>
              <a:rPr lang="uk-UA" sz="2400" b="1" dirty="0"/>
              <a:t> Андрій, Герасимчук Дмитро, Міщук </a:t>
            </a:r>
            <a:r>
              <a:rPr lang="uk-UA" sz="2400" b="1" dirty="0" err="1"/>
              <a:t>Каріна</a:t>
            </a:r>
            <a:r>
              <a:rPr lang="uk-UA" sz="2400" b="1" dirty="0"/>
              <a:t> </a:t>
            </a:r>
            <a:r>
              <a:rPr lang="uk-UA" sz="2400" dirty="0"/>
              <a:t>– І місце з </a:t>
            </a:r>
            <a:r>
              <a:rPr lang="uk-UA" sz="2400" dirty="0" err="1"/>
              <a:t>шашків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9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8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ontent.e-schools.info/cache/25/f0/25f0e8ba76627dd584937f954d2f9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tent.e-schools.info/cache/ef/93/ef93a8214c286f29d51c5722c8ba4a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314057" cy="31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ntent.e-schools.info/cache/8c/5b/8c5b3a69b2a57e1f86d258f953085a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3"/>
          <a:stretch/>
        </p:blipFill>
        <p:spPr bwMode="auto">
          <a:xfrm>
            <a:off x="2987823" y="3449052"/>
            <a:ext cx="6193403" cy="30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471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15</cp:revision>
  <dcterms:created xsi:type="dcterms:W3CDTF">2019-07-22T13:33:51Z</dcterms:created>
  <dcterms:modified xsi:type="dcterms:W3CDTF">2019-08-29T18:43:33Z</dcterms:modified>
</cp:coreProperties>
</file>