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283" r:id="rId4"/>
    <p:sldId id="284" r:id="rId5"/>
    <p:sldId id="285" r:id="rId6"/>
    <p:sldId id="291" r:id="rId7"/>
    <p:sldId id="292" r:id="rId8"/>
    <p:sldId id="293" r:id="rId9"/>
    <p:sldId id="298" r:id="rId10"/>
    <p:sldId id="294" r:id="rId11"/>
    <p:sldId id="295" r:id="rId12"/>
    <p:sldId id="306" r:id="rId13"/>
    <p:sldId id="296" r:id="rId14"/>
    <p:sldId id="299" r:id="rId15"/>
    <p:sldId id="302" r:id="rId16"/>
    <p:sldId id="304" r:id="rId17"/>
    <p:sldId id="303" r:id="rId18"/>
    <p:sldId id="305" r:id="rId19"/>
    <p:sldId id="301" r:id="rId20"/>
    <p:sldId id="308" r:id="rId21"/>
    <p:sldId id="300" r:id="rId22"/>
    <p:sldId id="309" r:id="rId23"/>
    <p:sldId id="310" r:id="rId24"/>
    <p:sldId id="290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9598C-2A93-41A6-9C16-291E0B6D24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1FB4D-ADF5-4C44-A874-D2CEFEFE9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3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E591EF1-D87E-406D-8A37-E43483F32800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3B46E8-A14D-4495-AFDA-E4F187609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3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B46E8-A14D-4495-AFDA-E4F1876092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8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128A7-2A28-4C23-9978-FD3EE0DE6A8D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344A-0373-45E8-AA52-C32A244D0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84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452DA-1141-4B21-A2BD-44D5A99758E9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78A0-A43D-4FAB-9E9D-6217538D4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844B-3552-4C48-AD80-A5F7C4872D9B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7F4F-86A2-4904-84DD-BA81203F4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7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7E275-A826-4906-9886-FA2949FE0032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AF18-D85A-4E40-BD69-364A266CF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83CA-AFAC-492F-B006-D304A5150A05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E7C5-CD78-4F23-A500-48951FFA6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8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EC90-ACC1-4E6C-8C58-0255A17E75F7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46EA-962E-4CDE-9DEC-AA2261B15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2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3A2B-54F4-48D0-BB38-C5AFEE50F834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B724-7E65-4324-8F3C-224F7DBE4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852D5-9476-4BFA-BE46-4977F4AE4FDF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3354-8618-42E7-A089-9E21AF78A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6670-A8FA-4D19-81F3-C32BA822001D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C3ED-0A6B-4E0A-8753-6A2991E95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4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54C4-C9FA-440A-ABC8-A2AC99C3C562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9425-51D9-4D87-8A28-0858B665A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9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8430-4F2F-491D-8C0B-F73EBB6704CE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5FCC-24B1-4FB7-BBE3-63AF96721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19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fld id="{DFAAD027-2069-4A83-8EA7-7838762122B7}" type="datetimeFigureOut">
              <a:rPr lang="ru-RU"/>
              <a:pPr>
                <a:defRPr/>
              </a:pPr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30AB27-02C8-4F4C-9CA7-8A52BE6E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9" r:id="rId2"/>
    <p:sldLayoutId id="2147483995" r:id="rId3"/>
    <p:sldLayoutId id="2147483990" r:id="rId4"/>
    <p:sldLayoutId id="2147483991" r:id="rId5"/>
    <p:sldLayoutId id="2147483992" r:id="rId6"/>
    <p:sldLayoutId id="2147483996" r:id="rId7"/>
    <p:sldLayoutId id="2147483997" r:id="rId8"/>
    <p:sldLayoutId id="2147483998" r:id="rId9"/>
    <p:sldLayoutId id="2147483993" r:id="rId10"/>
    <p:sldLayoutId id="214748399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h-pansion.ucoz.ua/board/poradi_psikhologa/vchiteljam/rekomendaciji_vchiteljam_shhodo_roboti_z_uchnjami_jaki_vidnosjatsja_do_grupi_riziku/3-1-0-17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ctrTitle"/>
          </p:nvPr>
        </p:nvSpPr>
        <p:spPr>
          <a:xfrm>
            <a:off x="793750" y="155575"/>
            <a:ext cx="7772400" cy="177958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ПРЕЗЕНТАЦ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ІЯ НА ТЕМУ:</a:t>
            </a:r>
            <a:r>
              <a:rPr lang="uk-UA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Хто він, учень « групи ризику» ?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781300"/>
            <a:ext cx="38449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900113" y="6403975"/>
            <a:ext cx="60118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uk-UA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2021 рік</a:t>
            </a:r>
            <a:endParaRPr lang="ru-RU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179512" y="648588"/>
            <a:ext cx="8712968" cy="4104456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latin typeface="Candara" pitchFamily="34" charset="0"/>
              </a:rPr>
              <a:t>    У </a:t>
            </a:r>
            <a:r>
              <a:rPr lang="ru-RU" sz="1800" b="1" dirty="0" err="1">
                <a:latin typeface="Candara" pitchFamily="34" charset="0"/>
              </a:rPr>
              <a:t>діяльності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ліворуких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 smtClean="0">
                <a:latin typeface="Candara" pitchFamily="34" charset="0"/>
              </a:rPr>
              <a:t>дітей</a:t>
            </a:r>
            <a:r>
              <a:rPr lang="ru-RU" sz="1800" b="1" dirty="0" smtClean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особливості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організації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 smtClean="0">
                <a:latin typeface="Candara" pitchFamily="34" charset="0"/>
              </a:rPr>
              <a:t>їх</a:t>
            </a:r>
            <a:r>
              <a:rPr lang="ru-RU" sz="1800" b="1" dirty="0" smtClean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пізнавальної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сфери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можуть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мати</a:t>
            </a:r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latin typeface="Candara" pitchFamily="34" charset="0"/>
              </a:rPr>
              <a:t>такі</a:t>
            </a:r>
            <a:r>
              <a:rPr lang="ru-RU" sz="1800" b="1" dirty="0">
                <a:latin typeface="Candara" pitchFamily="34" charset="0"/>
              </a:rPr>
              <a:t> прояви: 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 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 1. </a:t>
            </a:r>
            <a:r>
              <a:rPr lang="ru-RU" sz="1800" dirty="0" err="1">
                <a:latin typeface="Candara" pitchFamily="34" charset="0"/>
              </a:rPr>
              <a:t>Знижена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здатність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зорово</a:t>
            </a:r>
            <a:r>
              <a:rPr lang="ru-RU" sz="1800" dirty="0">
                <a:latin typeface="Candara" pitchFamily="34" charset="0"/>
              </a:rPr>
              <a:t> - </a:t>
            </a:r>
            <a:r>
              <a:rPr lang="ru-RU" sz="1800" dirty="0" err="1">
                <a:latin typeface="Candara" pitchFamily="34" charset="0"/>
              </a:rPr>
              <a:t>рухових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координацій</a:t>
            </a:r>
            <a:r>
              <a:rPr lang="ru-RU" sz="1800" dirty="0">
                <a:latin typeface="Candara" pitchFamily="34" charset="0"/>
              </a:rPr>
              <a:t>: </a:t>
            </a:r>
            <a:r>
              <a:rPr lang="ru-RU" sz="1800" dirty="0" err="1">
                <a:latin typeface="Candara" pitchFamily="34" charset="0"/>
              </a:rPr>
              <a:t>діти</a:t>
            </a:r>
            <a:r>
              <a:rPr lang="ru-RU" sz="1800" dirty="0">
                <a:latin typeface="Candara" pitchFamily="34" charset="0"/>
              </a:rPr>
              <a:t> погано </a:t>
            </a:r>
            <a:r>
              <a:rPr lang="ru-RU" sz="1800" dirty="0" err="1">
                <a:latin typeface="Candara" pitchFamily="34" charset="0"/>
              </a:rPr>
              <a:t>справляються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із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завданнями</a:t>
            </a:r>
            <a:r>
              <a:rPr lang="ru-RU" sz="1800" dirty="0">
                <a:latin typeface="Candara" pitchFamily="34" charset="0"/>
              </a:rPr>
              <a:t> на </a:t>
            </a:r>
            <a:r>
              <a:rPr lang="uk-UA" sz="1800" dirty="0">
                <a:latin typeface="Candara" pitchFamily="34" charset="0"/>
              </a:rPr>
              <a:t>змалювання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графічних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зображень</a:t>
            </a:r>
            <a:r>
              <a:rPr lang="ru-RU" sz="1800" dirty="0">
                <a:latin typeface="Candara" pitchFamily="34" charset="0"/>
              </a:rPr>
              <a:t>; </a:t>
            </a:r>
            <a:r>
              <a:rPr lang="uk-UA" sz="1800" dirty="0">
                <a:latin typeface="Candara" pitchFamily="34" charset="0"/>
              </a:rPr>
              <a:t>важко </a:t>
            </a:r>
            <a:r>
              <a:rPr lang="ru-RU" sz="1800" dirty="0" err="1">
                <a:latin typeface="Candara" pitchFamily="34" charset="0"/>
              </a:rPr>
              <a:t>утримують</a:t>
            </a:r>
            <a:r>
              <a:rPr lang="ru-RU" sz="1800" dirty="0">
                <a:latin typeface="Candara" pitchFamily="34" charset="0"/>
              </a:rPr>
              <a:t> рядок при </a:t>
            </a:r>
            <a:r>
              <a:rPr lang="ru-RU" sz="1800" dirty="0" err="1">
                <a:latin typeface="Candara" pitchFamily="34" charset="0"/>
              </a:rPr>
              <a:t>письмі</a:t>
            </a:r>
            <a:r>
              <a:rPr lang="ru-RU" sz="1800" dirty="0">
                <a:latin typeface="Candara" pitchFamily="34" charset="0"/>
              </a:rPr>
              <a:t>, </a:t>
            </a:r>
            <a:r>
              <a:rPr lang="ru-RU" sz="1800" dirty="0" err="1">
                <a:latin typeface="Candara" pitchFamily="34" charset="0"/>
              </a:rPr>
              <a:t>читанні</a:t>
            </a:r>
            <a:r>
              <a:rPr lang="ru-RU" sz="1800" dirty="0">
                <a:latin typeface="Candara" pitchFamily="34" charset="0"/>
              </a:rPr>
              <a:t>, як правило, </a:t>
            </a:r>
            <a:r>
              <a:rPr lang="ru-RU" sz="1800" dirty="0" err="1">
                <a:latin typeface="Candara" pitchFamily="34" charset="0"/>
              </a:rPr>
              <a:t>мають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поганий</a:t>
            </a:r>
            <a:r>
              <a:rPr lang="ru-RU" sz="1800" dirty="0">
                <a:latin typeface="Candara" pitchFamily="34" charset="0"/>
              </a:rPr>
              <a:t> почерк. 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 2. </a:t>
            </a:r>
            <a:r>
              <a:rPr lang="ru-RU" sz="1800" dirty="0" err="1">
                <a:latin typeface="Candara" pitchFamily="34" charset="0"/>
              </a:rPr>
              <a:t>Недоліки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просторового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сприйняття</a:t>
            </a:r>
            <a:r>
              <a:rPr lang="ru-RU" sz="1800" dirty="0">
                <a:latin typeface="Candara" pitchFamily="34" charset="0"/>
              </a:rPr>
              <a:t> і </a:t>
            </a:r>
            <a:r>
              <a:rPr lang="ru-RU" sz="1800" dirty="0" err="1">
                <a:latin typeface="Candara" pitchFamily="34" charset="0"/>
              </a:rPr>
              <a:t>зорової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пам'яті</a:t>
            </a:r>
            <a:r>
              <a:rPr lang="ru-RU" sz="1800" dirty="0">
                <a:latin typeface="Candara" pitchFamily="34" charset="0"/>
              </a:rPr>
              <a:t>, </a:t>
            </a:r>
            <a:r>
              <a:rPr lang="ru-RU" sz="1800" dirty="0" err="1">
                <a:latin typeface="Candara" pitchFamily="34" charset="0"/>
              </a:rPr>
              <a:t>дзеркальність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uk-UA" sz="1800" dirty="0">
                <a:latin typeface="Candara" pitchFamily="34" charset="0"/>
              </a:rPr>
              <a:t>сторін</a:t>
            </a:r>
            <a:r>
              <a:rPr lang="ru-RU" sz="1800" dirty="0">
                <a:latin typeface="Candara" pitchFamily="34" charset="0"/>
              </a:rPr>
              <a:t>, пропуск і перестановка букв, </a:t>
            </a:r>
            <a:r>
              <a:rPr lang="ru-RU" sz="1800" dirty="0" err="1">
                <a:latin typeface="Candara" pitchFamily="34" charset="0"/>
              </a:rPr>
              <a:t>оптичні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помилки</a:t>
            </a:r>
            <a:r>
              <a:rPr lang="ru-RU" sz="1800" dirty="0">
                <a:latin typeface="Candara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 3. Для </a:t>
            </a:r>
            <a:r>
              <a:rPr lang="ru-RU" sz="1800" dirty="0" err="1">
                <a:latin typeface="Candara" pitchFamily="34" charset="0"/>
              </a:rPr>
              <a:t>лівш</a:t>
            </a:r>
            <a:r>
              <a:rPr lang="ru-RU" sz="1800" dirty="0">
                <a:latin typeface="Candara" pitchFamily="34" charset="0"/>
              </a:rPr>
              <a:t> характерна </a:t>
            </a:r>
            <a:r>
              <a:rPr lang="uk-UA" sz="1800" dirty="0">
                <a:latin typeface="Candara" pitchFamily="34" charset="0"/>
              </a:rPr>
              <a:t>поетапна</a:t>
            </a:r>
            <a:r>
              <a:rPr lang="ru-RU" sz="1800" dirty="0">
                <a:latin typeface="Candara" pitchFamily="34" charset="0"/>
              </a:rPr>
              <a:t> робота з </a:t>
            </a:r>
            <a:r>
              <a:rPr lang="ru-RU" sz="1800" dirty="0" err="1">
                <a:latin typeface="Candara" pitchFamily="34" charset="0"/>
              </a:rPr>
              <a:t>матеріалом</a:t>
            </a:r>
            <a:r>
              <a:rPr lang="ru-RU" sz="1800" dirty="0">
                <a:latin typeface="Candara" pitchFamily="34" charset="0"/>
              </a:rPr>
              <a:t>, </a:t>
            </a:r>
            <a:r>
              <a:rPr lang="ru-RU" sz="1800" dirty="0" err="1">
                <a:latin typeface="Candara" pitchFamily="34" charset="0"/>
              </a:rPr>
              <a:t>розкладання</a:t>
            </a:r>
            <a:r>
              <a:rPr lang="ru-RU" sz="1800" dirty="0">
                <a:latin typeface="Candara" pitchFamily="34" charset="0"/>
              </a:rPr>
              <a:t> по «</a:t>
            </a:r>
            <a:r>
              <a:rPr lang="ru-RU" sz="1800" dirty="0" err="1">
                <a:latin typeface="Candara" pitchFamily="34" charset="0"/>
              </a:rPr>
              <a:t>поличках</a:t>
            </a:r>
            <a:r>
              <a:rPr lang="ru-RU" sz="1800" dirty="0">
                <a:latin typeface="Candara" pitchFamily="34" charset="0"/>
              </a:rPr>
              <a:t>». </a:t>
            </a:r>
          </a:p>
          <a:p>
            <a:pPr marL="0" indent="0">
              <a:buNone/>
            </a:pPr>
            <a:r>
              <a:rPr lang="ru-RU" sz="1800" dirty="0" smtClean="0">
                <a:latin typeface="Candara" pitchFamily="34" charset="0"/>
              </a:rPr>
              <a:t>4</a:t>
            </a:r>
            <a:r>
              <a:rPr lang="ru-RU" sz="1800" dirty="0">
                <a:latin typeface="Candara" pitchFamily="34" charset="0"/>
              </a:rPr>
              <a:t>. </a:t>
            </a:r>
            <a:r>
              <a:rPr lang="ru-RU" sz="1800" dirty="0" err="1">
                <a:latin typeface="Candara" pitchFamily="34" charset="0"/>
              </a:rPr>
              <a:t>Слабкість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уваги</a:t>
            </a:r>
            <a:r>
              <a:rPr lang="ru-RU" sz="1800" dirty="0">
                <a:latin typeface="Candara" pitchFamily="34" charset="0"/>
              </a:rPr>
              <a:t>, </a:t>
            </a:r>
            <a:r>
              <a:rPr lang="ru-RU" sz="1800" dirty="0" err="1">
                <a:latin typeface="Candara" pitchFamily="34" charset="0"/>
              </a:rPr>
              <a:t>труднощі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переключення</a:t>
            </a:r>
            <a:r>
              <a:rPr lang="ru-RU" sz="1800" dirty="0">
                <a:latin typeface="Candara" pitchFamily="34" charset="0"/>
              </a:rPr>
              <a:t> і </a:t>
            </a:r>
            <a:r>
              <a:rPr lang="ru-RU" sz="1800" dirty="0" err="1">
                <a:latin typeface="Candara" pitchFamily="34" charset="0"/>
              </a:rPr>
              <a:t>концентрації</a:t>
            </a:r>
            <a:r>
              <a:rPr lang="ru-RU" sz="1800" dirty="0">
                <a:latin typeface="Candara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 smtClean="0">
                <a:latin typeface="Candara" pitchFamily="34" charset="0"/>
              </a:rPr>
              <a:t>5</a:t>
            </a:r>
            <a:r>
              <a:rPr lang="ru-RU" sz="1800" dirty="0">
                <a:latin typeface="Candara" pitchFamily="34" charset="0"/>
              </a:rPr>
              <a:t>. </a:t>
            </a:r>
            <a:r>
              <a:rPr lang="ru-RU" sz="1800" dirty="0" err="1">
                <a:latin typeface="Candara" pitchFamily="34" charset="0"/>
              </a:rPr>
              <a:t>Мовні</a:t>
            </a:r>
            <a:r>
              <a:rPr lang="ru-RU" sz="1800" dirty="0">
                <a:latin typeface="Candara" pitchFamily="34" charset="0"/>
              </a:rPr>
              <a:t> </a:t>
            </a:r>
            <a:r>
              <a:rPr lang="ru-RU" sz="1800" dirty="0" err="1">
                <a:latin typeface="Candara" pitchFamily="34" charset="0"/>
              </a:rPr>
              <a:t>порушення</a:t>
            </a:r>
            <a:r>
              <a:rPr lang="ru-RU" sz="1800" dirty="0">
                <a:latin typeface="Candara" pitchFamily="34" charset="0"/>
              </a:rPr>
              <a:t>: </a:t>
            </a:r>
            <a:r>
              <a:rPr lang="ru-RU" sz="1800" dirty="0" err="1">
                <a:latin typeface="Candara" pitchFamily="34" charset="0"/>
              </a:rPr>
              <a:t>помилки</a:t>
            </a:r>
            <a:r>
              <a:rPr lang="ru-RU" sz="1800" dirty="0">
                <a:latin typeface="Candara" pitchFamily="34" charset="0"/>
              </a:rPr>
              <a:t> звукобуквенного характеру. 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 </a:t>
            </a:r>
          </a:p>
          <a:p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Однією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з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найбільш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важливих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особливостей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ліворуких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дітей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є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їх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емоційна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чутливість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підвищена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вразливість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тривожність,знижена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працездатність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і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підвищена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rgbClr val="7030A0"/>
                </a:solidFill>
                <a:latin typeface="Candara" pitchFamily="34" charset="0"/>
              </a:rPr>
              <a:t>стомлюваність</a:t>
            </a:r>
            <a:r>
              <a:rPr lang="ru-RU" sz="1800" b="1" dirty="0">
                <a:solidFill>
                  <a:srgbClr val="7030A0"/>
                </a:solidFill>
                <a:latin typeface="Candara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latin typeface="Candara" pitchFamily="34" charset="0"/>
              </a:rPr>
              <a:t> </a:t>
            </a:r>
          </a:p>
          <a:p>
            <a:r>
              <a:rPr lang="ru-RU" sz="1800" b="1" dirty="0"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Підвищена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емоційність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ліворуких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є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чинником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,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що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істотно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ускладнює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адаптацію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в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школі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. У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лівш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входження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в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шкільне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життя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відбувається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значно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повільніше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і </a:t>
            </a:r>
            <a:r>
              <a:rPr lang="ru-RU" sz="1800" b="1" dirty="0" err="1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більш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sz="1800" b="1" dirty="0" err="1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болісно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600" b="1" i="1" dirty="0" smtClean="0">
                <a:latin typeface="Candara" pitchFamily="34" charset="0"/>
              </a:rPr>
              <a:t> </a:t>
            </a:r>
            <a:endParaRPr lang="ru-RU" sz="1600" dirty="0">
              <a:latin typeface="Candar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706"/>
            <a:ext cx="6429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latin typeface="Arial Black" pitchFamily="34" charset="0"/>
              </a:rPr>
              <a:t>2. </a:t>
            </a:r>
            <a:r>
              <a:rPr lang="ru-RU" sz="3200" u="sng" dirty="0" err="1">
                <a:latin typeface="Arial Black" pitchFamily="34" charset="0"/>
              </a:rPr>
              <a:t>Ліворука</a:t>
            </a:r>
            <a:r>
              <a:rPr lang="ru-RU" sz="3200" u="sng" dirty="0">
                <a:latin typeface="Arial Black" pitchFamily="34" charset="0"/>
              </a:rPr>
              <a:t> </a:t>
            </a:r>
            <a:r>
              <a:rPr lang="ru-RU" sz="3200" u="sng" dirty="0" err="1">
                <a:latin typeface="Arial Black" pitchFamily="34" charset="0"/>
              </a:rPr>
              <a:t>дитина</a:t>
            </a:r>
            <a:r>
              <a:rPr lang="ru-RU" sz="3200" u="sng" dirty="0">
                <a:latin typeface="Arial Black" pitchFamily="34" charset="0"/>
              </a:rPr>
              <a:t> у </a:t>
            </a:r>
            <a:r>
              <a:rPr lang="ru-RU" sz="3200" u="sng" dirty="0" err="1">
                <a:latin typeface="Arial Black" pitchFamily="34" charset="0"/>
              </a:rPr>
              <a:t>школі</a:t>
            </a:r>
            <a:endParaRPr lang="ru-RU" sz="32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8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29200" y="548680"/>
            <a:ext cx="7467600" cy="487375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u="sng" dirty="0" smtClean="0"/>
              <a:t>3. </a:t>
            </a:r>
            <a:r>
              <a:rPr lang="ru-RU" sz="2800" b="1" u="sng" dirty="0" err="1" smtClean="0"/>
              <a:t>Емоційні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порушення</a:t>
            </a:r>
            <a:r>
              <a:rPr lang="ru-RU" sz="2800" b="1" u="sng" dirty="0" smtClean="0"/>
              <a:t> в </a:t>
            </a:r>
            <a:r>
              <a:rPr lang="ru-RU" sz="2800" b="1" u="sng" dirty="0" err="1" smtClean="0"/>
              <a:t>молодшому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шкільному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віці</a:t>
            </a:r>
            <a:r>
              <a:rPr lang="uk-UA" sz="2800" b="1" u="sng" dirty="0" smtClean="0"/>
              <a:t>:</a:t>
            </a:r>
            <a:endParaRPr lang="ru-RU" sz="2800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три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виражені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в </a:t>
            </a:r>
            <a:r>
              <a:rPr lang="ru-RU" dirty="0" err="1"/>
              <a:t>емоційній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&gt; </a:t>
            </a:r>
            <a:r>
              <a:rPr lang="ru-RU" b="1" dirty="0" err="1"/>
              <a:t>Агресивні</a:t>
            </a:r>
            <a:r>
              <a:rPr lang="ru-RU" b="1" dirty="0"/>
              <a:t> </a:t>
            </a:r>
            <a:r>
              <a:rPr lang="ru-RU" b="1" dirty="0" err="1"/>
              <a:t>діти</a:t>
            </a:r>
            <a:r>
              <a:rPr lang="ru-RU" b="1" dirty="0"/>
              <a:t>. </a:t>
            </a:r>
            <a:r>
              <a:rPr lang="ru-RU" dirty="0" err="1"/>
              <a:t>Безумовно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бували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</a:t>
            </a:r>
            <a:r>
              <a:rPr lang="ru-RU" dirty="0" smtClean="0"/>
              <a:t>вона проявляла </a:t>
            </a:r>
            <a:r>
              <a:rPr lang="ru-RU" dirty="0" err="1"/>
              <a:t>агресію</a:t>
            </a:r>
            <a:r>
              <a:rPr lang="ru-RU" dirty="0"/>
              <a:t>, але </a:t>
            </a:r>
            <a:r>
              <a:rPr lang="ru-RU" dirty="0" err="1"/>
              <a:t>виділяючи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звертається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 на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агресивної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і характер </a:t>
            </a:r>
            <a:r>
              <a:rPr lang="ru-RU" dirty="0" err="1"/>
              <a:t>можливих</a:t>
            </a:r>
            <a:r>
              <a:rPr lang="ru-RU" dirty="0"/>
              <a:t> причин, часом </a:t>
            </a:r>
            <a:r>
              <a:rPr lang="ru-RU" dirty="0" err="1"/>
              <a:t>неявних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 smtClean="0"/>
              <a:t>афективну</a:t>
            </a:r>
            <a:r>
              <a:rPr lang="ru-RU" dirty="0" smtClean="0"/>
              <a:t> </a:t>
            </a:r>
            <a:r>
              <a:rPr lang="ru-RU" dirty="0" err="1"/>
              <a:t>поведінку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4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53012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9200" y="548680"/>
            <a:ext cx="7467600" cy="487375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81600" y="701080"/>
            <a:ext cx="7467600" cy="487375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/>
              <a:t>&gt; </a:t>
            </a:r>
            <a:r>
              <a:rPr lang="ru-RU" sz="2800" b="1" dirty="0" err="1"/>
              <a:t>Емоційно</a:t>
            </a:r>
            <a:r>
              <a:rPr lang="ru-RU" sz="2800" b="1" dirty="0"/>
              <a:t> -</a:t>
            </a:r>
            <a:r>
              <a:rPr lang="uk-UA" sz="2800" b="1" dirty="0"/>
              <a:t> неврівноважені</a:t>
            </a:r>
            <a:r>
              <a:rPr lang="ru-RU" sz="2800" b="1" dirty="0"/>
              <a:t> </a:t>
            </a:r>
            <a:r>
              <a:rPr lang="ru-RU" sz="2800" b="1" dirty="0" err="1"/>
              <a:t>діти</a:t>
            </a:r>
            <a:r>
              <a:rPr lang="ru-RU" sz="2800" b="1" dirty="0"/>
              <a:t>.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діти</a:t>
            </a:r>
            <a:r>
              <a:rPr lang="ru-RU" sz="2800" dirty="0"/>
              <a:t> на все </a:t>
            </a:r>
            <a:r>
              <a:rPr lang="ru-RU" sz="2800" dirty="0" err="1"/>
              <a:t>реагують</a:t>
            </a:r>
            <a:r>
              <a:rPr lang="ru-RU" sz="2800" dirty="0"/>
              <a:t>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бурхливо</a:t>
            </a:r>
            <a:r>
              <a:rPr lang="ru-RU" sz="2800" dirty="0"/>
              <a:t>: </a:t>
            </a:r>
            <a:r>
              <a:rPr lang="ru-RU" sz="2800" dirty="0" err="1"/>
              <a:t>якщо</a:t>
            </a:r>
            <a:r>
              <a:rPr lang="ru-RU" sz="2800" dirty="0"/>
              <a:t> вони </a:t>
            </a:r>
            <a:r>
              <a:rPr lang="ru-RU" sz="2800" dirty="0" err="1"/>
              <a:t>виражають</a:t>
            </a:r>
            <a:r>
              <a:rPr lang="ru-RU" sz="2800" dirty="0"/>
              <a:t> захват, то в </a:t>
            </a:r>
            <a:r>
              <a:rPr lang="ru-RU" sz="2800" dirty="0" err="1"/>
              <a:t>результаті</a:t>
            </a:r>
            <a:r>
              <a:rPr lang="ru-RU" sz="2800" dirty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експресивної</a:t>
            </a:r>
            <a:r>
              <a:rPr lang="ru-RU" sz="2800" dirty="0" smtClean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заводять</a:t>
            </a:r>
            <a:r>
              <a:rPr lang="ru-RU" sz="2800" dirty="0"/>
              <a:t> весь </a:t>
            </a:r>
            <a:r>
              <a:rPr lang="ru-RU" sz="2800" dirty="0" err="1"/>
              <a:t>клас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вони </a:t>
            </a:r>
            <a:r>
              <a:rPr lang="ru-RU" sz="2800" dirty="0" err="1"/>
              <a:t>страждають</a:t>
            </a:r>
            <a:r>
              <a:rPr lang="ru-RU" sz="2800" dirty="0"/>
              <a:t> - </a:t>
            </a:r>
            <a:r>
              <a:rPr lang="ru-RU" sz="2800" dirty="0" err="1"/>
              <a:t>їх</a:t>
            </a:r>
            <a:r>
              <a:rPr lang="ru-RU" sz="2800" dirty="0"/>
              <a:t> плач і </a:t>
            </a:r>
            <a:r>
              <a:rPr lang="ru-RU" sz="2800" dirty="0" err="1"/>
              <a:t>стогін</a:t>
            </a:r>
            <a:r>
              <a:rPr lang="ru-RU" sz="2800" dirty="0"/>
              <a:t> </a:t>
            </a:r>
            <a:r>
              <a:rPr lang="ru-RU" sz="2800" dirty="0" err="1"/>
              <a:t>будуть</a:t>
            </a:r>
            <a:r>
              <a:rPr lang="ru-RU" sz="2800" dirty="0"/>
              <a:t> </a:t>
            </a:r>
            <a:r>
              <a:rPr lang="ru-RU" sz="2800" dirty="0" err="1"/>
              <a:t>занадто</a:t>
            </a:r>
            <a:r>
              <a:rPr lang="ru-RU" sz="2800" dirty="0"/>
              <a:t> </a:t>
            </a:r>
            <a:r>
              <a:rPr lang="ru-RU" sz="2800" dirty="0" err="1"/>
              <a:t>гучними</a:t>
            </a:r>
            <a:r>
              <a:rPr lang="ru-RU" sz="2800" dirty="0"/>
              <a:t> і </a:t>
            </a:r>
            <a:r>
              <a:rPr lang="ru-RU" sz="2800" dirty="0" err="1"/>
              <a:t>зухвалими</a:t>
            </a:r>
            <a:r>
              <a:rPr lang="ru-RU" sz="2800" dirty="0"/>
              <a:t>. </a:t>
            </a:r>
          </a:p>
          <a:p>
            <a:endParaRPr lang="ru-RU" sz="2800" dirty="0"/>
          </a:p>
          <a:p>
            <a:r>
              <a:rPr lang="ru-RU" sz="2800" b="1" dirty="0"/>
              <a:t>&gt; </a:t>
            </a:r>
            <a:r>
              <a:rPr lang="ru-RU" sz="2800" b="1" dirty="0" err="1"/>
              <a:t>Занадто</a:t>
            </a:r>
            <a:r>
              <a:rPr lang="ru-RU" sz="2800" b="1" dirty="0"/>
              <a:t> </a:t>
            </a:r>
            <a:r>
              <a:rPr lang="ru-RU" sz="2800" b="1" dirty="0" err="1"/>
              <a:t>сором'язливі</a:t>
            </a:r>
            <a:r>
              <a:rPr lang="ru-RU" sz="2800" b="1" dirty="0"/>
              <a:t>, </a:t>
            </a:r>
            <a:r>
              <a:rPr lang="ru-RU" sz="2800" b="1" dirty="0" err="1"/>
              <a:t>тривожні</a:t>
            </a:r>
            <a:r>
              <a:rPr lang="ru-RU" sz="2800" b="1" dirty="0"/>
              <a:t> </a:t>
            </a:r>
            <a:r>
              <a:rPr lang="ru-RU" sz="2800" b="1" dirty="0" err="1"/>
              <a:t>діти</a:t>
            </a:r>
            <a:r>
              <a:rPr lang="ru-RU" sz="2800" b="1" dirty="0"/>
              <a:t> . </a:t>
            </a:r>
            <a:r>
              <a:rPr lang="ru-RU" sz="2800" dirty="0"/>
              <a:t>Вони </a:t>
            </a:r>
            <a:r>
              <a:rPr lang="ru-RU" sz="2800" dirty="0" err="1"/>
              <a:t>соромляться</a:t>
            </a:r>
            <a:r>
              <a:rPr lang="ru-RU" sz="2800" dirty="0"/>
              <a:t> </a:t>
            </a:r>
            <a:r>
              <a:rPr lang="ru-RU" sz="2800" dirty="0" err="1"/>
              <a:t>голосно</a:t>
            </a:r>
            <a:r>
              <a:rPr lang="ru-RU" sz="2800" dirty="0"/>
              <a:t> і явно </a:t>
            </a:r>
            <a:r>
              <a:rPr lang="ru-RU" sz="2800" dirty="0" err="1"/>
              <a:t>виражати</a:t>
            </a:r>
            <a:r>
              <a:rPr lang="ru-RU" sz="2800" dirty="0"/>
              <a:t> </a:t>
            </a:r>
            <a:r>
              <a:rPr lang="ru-RU" sz="2800" dirty="0" err="1"/>
              <a:t>свої</a:t>
            </a:r>
            <a:r>
              <a:rPr lang="ru-RU" sz="2800" dirty="0"/>
              <a:t> </a:t>
            </a:r>
            <a:r>
              <a:rPr lang="ru-RU" sz="2800" dirty="0" err="1"/>
              <a:t>емоції</a:t>
            </a:r>
            <a:r>
              <a:rPr lang="ru-RU" sz="2800" dirty="0"/>
              <a:t>, тихо </a:t>
            </a:r>
            <a:r>
              <a:rPr lang="ru-RU" sz="2800" dirty="0" err="1"/>
              <a:t>переживають</a:t>
            </a:r>
            <a:r>
              <a:rPr lang="ru-RU" sz="2800" dirty="0"/>
              <a:t> </a:t>
            </a:r>
            <a:r>
              <a:rPr lang="ru-RU" sz="2800" dirty="0" err="1"/>
              <a:t>свої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, </a:t>
            </a:r>
            <a:r>
              <a:rPr lang="ru-RU" sz="2800" dirty="0" err="1"/>
              <a:t>боячись</a:t>
            </a:r>
            <a:r>
              <a:rPr lang="ru-RU" sz="2800" dirty="0"/>
              <a:t> </a:t>
            </a:r>
            <a:r>
              <a:rPr lang="ru-RU" sz="2800" dirty="0" err="1"/>
              <a:t>звернути</a:t>
            </a:r>
            <a:r>
              <a:rPr lang="ru-RU" sz="2800" dirty="0"/>
              <a:t> н</a:t>
            </a:r>
            <a:r>
              <a:rPr lang="uk-UA" sz="2800" dirty="0"/>
              <a:t>а</a:t>
            </a:r>
            <a:r>
              <a:rPr lang="ru-RU" sz="2800" dirty="0"/>
              <a:t> себе </a:t>
            </a:r>
            <a:r>
              <a:rPr lang="ru-RU" sz="2800" dirty="0" err="1"/>
              <a:t>увагу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8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</a:t>
            </a:r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</a:rPr>
              <a:t>Учителю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що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працює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з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дітьми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, у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яких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є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труднощі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в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розвитку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емоційної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сфери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, на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діагностичному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етапі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Candara" pitchFamily="34" charset="0"/>
              </a:rPr>
              <a:t>необхідно</a:t>
            </a:r>
            <a:r>
              <a:rPr lang="ru-RU" sz="2800" b="1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Candara" pitchFamily="34" charset="0"/>
              </a:rPr>
              <a:t>визначити</a:t>
            </a:r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</a:rPr>
              <a:t>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особливості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сімейного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виховання</a:t>
            </a:r>
            <a:r>
              <a:rPr lang="ru-RU" sz="2800" dirty="0">
                <a:latin typeface="Candara" pitchFamily="34" charset="0"/>
              </a:rPr>
              <a:t>, </a:t>
            </a:r>
            <a:endParaRPr lang="ru-RU" sz="2800" dirty="0" smtClean="0">
              <a:latin typeface="Candara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err="1" smtClean="0">
                <a:latin typeface="Candara" pitchFamily="34" charset="0"/>
              </a:rPr>
              <a:t>ставлення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оточуючих</a:t>
            </a:r>
            <a:r>
              <a:rPr lang="ru-RU" sz="2800" dirty="0">
                <a:latin typeface="Candara" pitchFamily="34" charset="0"/>
              </a:rPr>
              <a:t> до </a:t>
            </a:r>
            <a:r>
              <a:rPr lang="ru-RU" sz="2800" dirty="0" err="1">
                <a:latin typeface="Candara" pitchFamily="34" charset="0"/>
              </a:rPr>
              <a:t>дитини</a:t>
            </a:r>
            <a:r>
              <a:rPr lang="ru-RU" sz="2800" dirty="0">
                <a:latin typeface="Candara" pitchFamily="34" charset="0"/>
              </a:rPr>
              <a:t>, </a:t>
            </a:r>
            <a:endParaRPr lang="ru-RU" sz="2800" dirty="0" smtClean="0">
              <a:latin typeface="Candara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err="1" smtClean="0">
                <a:latin typeface="Candara" pitchFamily="34" charset="0"/>
              </a:rPr>
              <a:t>рівень</a:t>
            </a: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його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самооцінки</a:t>
            </a:r>
            <a:r>
              <a:rPr lang="ru-RU" sz="2800" dirty="0" smtClean="0">
                <a:latin typeface="Candara" pitchFamily="34" charset="0"/>
              </a:rPr>
              <a:t>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психологічний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клімат</a:t>
            </a:r>
            <a:r>
              <a:rPr lang="ru-RU" sz="2800" dirty="0">
                <a:latin typeface="Candara" pitchFamily="34" charset="0"/>
              </a:rPr>
              <a:t> у </a:t>
            </a:r>
            <a:r>
              <a:rPr lang="ru-RU" sz="2800" dirty="0" err="1">
                <a:latin typeface="Candara" pitchFamily="34" charset="0"/>
              </a:rPr>
              <a:t>класі</a:t>
            </a:r>
            <a:r>
              <a:rPr lang="ru-RU" sz="2800" dirty="0">
                <a:latin typeface="Candara" pitchFamily="34" charset="0"/>
              </a:rPr>
              <a:t>. </a:t>
            </a:r>
            <a:endParaRPr lang="ru-RU" sz="2800" dirty="0" smtClean="0">
              <a:latin typeface="Candara" pitchFamily="34" charset="0"/>
            </a:endParaRPr>
          </a:p>
          <a:p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      </a:t>
            </a:r>
          </a:p>
          <a:p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   На </a:t>
            </a:r>
            <a:r>
              <a:rPr lang="ru-RU" sz="2800" dirty="0" err="1">
                <a:latin typeface="Candara" pitchFamily="34" charset="0"/>
              </a:rPr>
              <a:t>цьому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етапі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використовуються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такі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методи</a:t>
            </a:r>
            <a:r>
              <a:rPr lang="ru-RU" sz="2800" dirty="0">
                <a:latin typeface="Candara" pitchFamily="34" charset="0"/>
              </a:rPr>
              <a:t>, як </a:t>
            </a:r>
            <a:r>
              <a:rPr lang="ru-RU" sz="2800" dirty="0" err="1">
                <a:latin typeface="Candara" pitchFamily="34" charset="0"/>
              </a:rPr>
              <a:t>спостереження</a:t>
            </a:r>
            <a:r>
              <a:rPr lang="ru-RU" sz="2800" dirty="0">
                <a:latin typeface="Candara" pitchFamily="34" charset="0"/>
              </a:rPr>
              <a:t>, </a:t>
            </a:r>
            <a:r>
              <a:rPr lang="ru-RU" sz="2800" dirty="0" err="1">
                <a:latin typeface="Candara" pitchFamily="34" charset="0"/>
              </a:rPr>
              <a:t>бесіда</a:t>
            </a:r>
            <a:r>
              <a:rPr lang="ru-RU" sz="2800" dirty="0">
                <a:latin typeface="Candara" pitchFamily="34" charset="0"/>
              </a:rPr>
              <a:t> з батьками та </a:t>
            </a:r>
            <a:r>
              <a:rPr lang="ru-RU" sz="2800" dirty="0" err="1">
                <a:latin typeface="Candara" pitchFamily="34" charset="0"/>
              </a:rPr>
              <a:t>учнями</a:t>
            </a:r>
            <a:r>
              <a:rPr lang="ru-RU" sz="2800" dirty="0">
                <a:latin typeface="Candara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4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4737" y="334397"/>
            <a:ext cx="83277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Candara" pitchFamily="34" charset="0"/>
              </a:rPr>
              <a:t>Рекомендації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вчителям</a:t>
            </a:r>
            <a:r>
              <a:rPr lang="ru-RU" b="1" dirty="0">
                <a:latin typeface="Candara" pitchFamily="34" charset="0"/>
              </a:rPr>
              <a:t>, як </a:t>
            </a:r>
            <a:r>
              <a:rPr lang="ru-RU" b="1" dirty="0" err="1">
                <a:latin typeface="Candara" pitchFamily="34" charset="0"/>
              </a:rPr>
              <a:t>працювати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smtClean="0">
                <a:latin typeface="Candara" pitchFamily="34" charset="0"/>
              </a:rPr>
              <a:t>з </a:t>
            </a:r>
            <a:r>
              <a:rPr lang="ru-RU" b="1" dirty="0" err="1">
                <a:latin typeface="Candara" pitchFamily="34" charset="0"/>
              </a:rPr>
              <a:t>гіперактивними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b="1" dirty="0" err="1" smtClean="0">
                <a:latin typeface="Candara" pitchFamily="34" charset="0"/>
              </a:rPr>
              <a:t>дітьми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57331"/>
            <a:ext cx="84969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по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можливості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ігнорувати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вчинки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дитини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з синдромом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дефіциту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уваги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та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заохочувати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його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гарну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поведінку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;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  <a:p>
            <a:r>
              <a:rPr lang="ru-RU" dirty="0">
                <a:latin typeface="Candara" pitchFamily="34" charset="0"/>
              </a:rPr>
              <a:t> 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під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час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уроків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обмежувати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до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мінімуму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відволікаючі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фактори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Цьому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може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сприяти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зокрема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оптимальний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вибір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місця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за партою для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гіперактивної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дитини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- в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центрі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класу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навпроти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дошки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; 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 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-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надавати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дитині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можливість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швидко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звертатися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допомогу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до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вчителя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у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випадках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утруднення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;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  <a:p>
            <a:r>
              <a:rPr lang="ru-RU" dirty="0">
                <a:latin typeface="Candara" pitchFamily="34" charset="0"/>
              </a:rPr>
              <a:t> - </a:t>
            </a:r>
            <a:r>
              <a:rPr lang="ru-RU" dirty="0" err="1">
                <a:latin typeface="Candara" pitchFamily="34" charset="0"/>
              </a:rPr>
              <a:t>навчальні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заняття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будувати</a:t>
            </a:r>
            <a:r>
              <a:rPr lang="ru-RU" dirty="0">
                <a:latin typeface="Candara" pitchFamily="34" charset="0"/>
              </a:rPr>
              <a:t> за </a:t>
            </a:r>
            <a:r>
              <a:rPr lang="ru-RU" dirty="0" err="1">
                <a:latin typeface="Candara" pitchFamily="34" charset="0"/>
              </a:rPr>
              <a:t>розпорядк</a:t>
            </a:r>
            <a:r>
              <a:rPr lang="uk-UA" dirty="0">
                <a:latin typeface="Candara" pitchFamily="34" charset="0"/>
              </a:rPr>
              <a:t>ом</a:t>
            </a:r>
            <a:r>
              <a:rPr lang="ru-RU" dirty="0">
                <a:latin typeface="Candara" pitchFamily="34" charset="0"/>
              </a:rPr>
              <a:t>; </a:t>
            </a:r>
          </a:p>
          <a:p>
            <a:r>
              <a:rPr lang="uk-UA" dirty="0">
                <a:latin typeface="Candara" pitchFamily="34" charset="0"/>
              </a:rPr>
              <a:t> </a:t>
            </a:r>
            <a:endParaRPr lang="ru-RU" dirty="0">
              <a:latin typeface="Candara" pitchFamily="34" charset="0"/>
            </a:endParaRPr>
          </a:p>
          <a:p>
            <a:r>
              <a:rPr lang="ru-RU" dirty="0">
                <a:latin typeface="Candara" pitchFamily="34" charset="0"/>
              </a:rPr>
              <a:t> - </a:t>
            </a:r>
            <a:r>
              <a:rPr lang="ru-RU" dirty="0" err="1">
                <a:latin typeface="Candara" pitchFamily="34" charset="0"/>
              </a:rPr>
              <a:t>завдання</a:t>
            </a:r>
            <a:r>
              <a:rPr lang="ru-RU" dirty="0">
                <a:latin typeface="Candara" pitchFamily="34" charset="0"/>
              </a:rPr>
              <a:t>, </a:t>
            </a:r>
            <a:r>
              <a:rPr lang="ru-RU" dirty="0" err="1">
                <a:latin typeface="Candara" pitchFamily="34" charset="0"/>
              </a:rPr>
              <a:t>пропоновані</a:t>
            </a:r>
            <a:r>
              <a:rPr lang="ru-RU" dirty="0">
                <a:latin typeface="Candara" pitchFamily="34" charset="0"/>
              </a:rPr>
              <a:t> на </a:t>
            </a:r>
            <a:r>
              <a:rPr lang="ru-RU" dirty="0" err="1">
                <a:latin typeface="Candara" pitchFamily="34" charset="0"/>
              </a:rPr>
              <a:t>уроці</a:t>
            </a:r>
            <a:r>
              <a:rPr lang="ru-RU" dirty="0">
                <a:latin typeface="Candara" pitchFamily="34" charset="0"/>
              </a:rPr>
              <a:t>, </a:t>
            </a:r>
            <a:r>
              <a:rPr lang="ru-RU" dirty="0" err="1">
                <a:latin typeface="Candara" pitchFamily="34" charset="0"/>
              </a:rPr>
              <a:t>писати</a:t>
            </a:r>
            <a:r>
              <a:rPr lang="ru-RU" dirty="0">
                <a:latin typeface="Candara" pitchFamily="34" charset="0"/>
              </a:rPr>
              <a:t> на </a:t>
            </a:r>
            <a:r>
              <a:rPr lang="ru-RU" dirty="0" err="1">
                <a:latin typeface="Candara" pitchFamily="34" charset="0"/>
              </a:rPr>
              <a:t>дошці</a:t>
            </a:r>
            <a:r>
              <a:rPr lang="ru-RU" dirty="0">
                <a:latin typeface="Candara" pitchFamily="34" charset="0"/>
              </a:rPr>
              <a:t>;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  <a:p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дозувати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учневі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виконання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великого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завдання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пропонувати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його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у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вигляді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послідовних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частин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і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періодично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контролювати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хід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роботи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над кожною з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частин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вносячи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необхідні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ndara" pitchFamily="34" charset="0"/>
              </a:rPr>
              <a:t>корективи</a:t>
            </a:r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; </a:t>
            </a:r>
          </a:p>
          <a:p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 </a:t>
            </a:r>
          </a:p>
          <a:p>
            <a:r>
              <a:rPr lang="ru-RU" dirty="0">
                <a:latin typeface="Candara" pitchFamily="34" charset="0"/>
              </a:rPr>
              <a:t> -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під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час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навчального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дня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передбачати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можливість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для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рухової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 "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розрядки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":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заняття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фізичною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працею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спортивні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Candara" pitchFamily="34" charset="0"/>
              </a:rPr>
              <a:t>вправи</a:t>
            </a:r>
            <a:r>
              <a:rPr lang="ru-RU" dirty="0">
                <a:solidFill>
                  <a:srgbClr val="FF0000"/>
                </a:solidFill>
                <a:latin typeface="Candara" pitchFamily="34" charset="0"/>
              </a:rPr>
              <a:t>. 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1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5811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andara" pitchFamily="34" charset="0"/>
              </a:rPr>
              <a:t>Проблема "</a:t>
            </a:r>
            <a:r>
              <a:rPr lang="ru-RU" sz="2400" b="1" dirty="0" err="1">
                <a:latin typeface="Candara" pitchFamily="34" charset="0"/>
              </a:rPr>
              <a:t>групи</a:t>
            </a:r>
            <a:r>
              <a:rPr lang="ru-RU" sz="2400" b="1" dirty="0">
                <a:latin typeface="Candara" pitchFamily="34" charset="0"/>
              </a:rPr>
              <a:t> </a:t>
            </a:r>
            <a:r>
              <a:rPr lang="ru-RU" sz="2400" b="1" dirty="0" err="1">
                <a:latin typeface="Candara" pitchFamily="34" charset="0"/>
              </a:rPr>
              <a:t>ризику</a:t>
            </a:r>
            <a:r>
              <a:rPr lang="ru-RU" sz="2400" b="1" dirty="0">
                <a:latin typeface="Candara" pitchFamily="34" charset="0"/>
              </a:rPr>
              <a:t>" </a:t>
            </a:r>
            <a:r>
              <a:rPr lang="ru-RU" sz="2400" b="1" dirty="0" err="1">
                <a:latin typeface="Candara" pitchFamily="34" charset="0"/>
              </a:rPr>
              <a:t>серед</a:t>
            </a:r>
            <a:r>
              <a:rPr lang="ru-RU" sz="2400" b="1" dirty="0">
                <a:latin typeface="Candara" pitchFamily="34" charset="0"/>
              </a:rPr>
              <a:t> </a:t>
            </a:r>
            <a:r>
              <a:rPr lang="ru-RU" sz="2400" b="1" dirty="0" err="1">
                <a:latin typeface="Candara" pitchFamily="34" charset="0"/>
              </a:rPr>
              <a:t>підлітків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547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ndara" pitchFamily="34" charset="0"/>
              </a:rPr>
              <a:t>  Дана </a:t>
            </a:r>
            <a:r>
              <a:rPr lang="ru-RU" dirty="0">
                <a:latin typeface="Candara" pitchFamily="34" charset="0"/>
              </a:rPr>
              <a:t>проблема особливо актуальна </a:t>
            </a:r>
            <a:r>
              <a:rPr lang="ru-RU" dirty="0" err="1">
                <a:latin typeface="Candara" pitchFamily="34" charset="0"/>
              </a:rPr>
              <a:t>саме</a:t>
            </a:r>
            <a:r>
              <a:rPr lang="ru-RU" dirty="0">
                <a:latin typeface="Candara" pitchFamily="34" charset="0"/>
              </a:rPr>
              <a:t> з </a:t>
            </a:r>
            <a:r>
              <a:rPr lang="ru-RU" dirty="0" err="1">
                <a:latin typeface="Candara" pitchFamily="34" charset="0"/>
              </a:rPr>
              <a:t>дітьми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від</a:t>
            </a:r>
            <a:r>
              <a:rPr lang="ru-RU" b="1" dirty="0">
                <a:latin typeface="Candara" pitchFamily="34" charset="0"/>
              </a:rPr>
              <a:t> 10 до 14 - 15 </a:t>
            </a:r>
            <a:r>
              <a:rPr lang="ru-RU" b="1" dirty="0" err="1">
                <a:latin typeface="Candara" pitchFamily="34" charset="0"/>
              </a:rPr>
              <a:t>років</a:t>
            </a:r>
            <a:r>
              <a:rPr lang="ru-RU" b="1" dirty="0">
                <a:latin typeface="Candara" pitchFamily="34" charset="0"/>
              </a:rPr>
              <a:t>. </a:t>
            </a:r>
            <a:endParaRPr lang="ru-RU" b="1" dirty="0" smtClean="0">
              <a:latin typeface="Candara" pitchFamily="34" charset="0"/>
            </a:endParaRPr>
          </a:p>
          <a:p>
            <a:r>
              <a:rPr lang="ru-RU" dirty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Особлива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увага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 err="1" smtClean="0">
                <a:latin typeface="Candara" pitchFamily="34" charset="0"/>
              </a:rPr>
              <a:t>приділяється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dirty="0">
                <a:latin typeface="Candara" pitchFamily="34" charset="0"/>
              </a:rPr>
              <a:t>до душевного </a:t>
            </a:r>
            <a:r>
              <a:rPr lang="ru-RU" dirty="0" err="1">
                <a:latin typeface="Candara" pitchFamily="34" charset="0"/>
              </a:rPr>
              <a:t>здоров'я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підлітків</a:t>
            </a:r>
            <a:r>
              <a:rPr lang="ru-RU" dirty="0">
                <a:latin typeface="Candara" pitchFamily="34" charset="0"/>
              </a:rPr>
              <a:t>, а </a:t>
            </a:r>
            <a:r>
              <a:rPr lang="ru-RU" dirty="0" err="1">
                <a:latin typeface="Candara" pitchFamily="34" charset="0"/>
              </a:rPr>
              <a:t>також</a:t>
            </a:r>
            <a:r>
              <a:rPr lang="ru-RU" dirty="0">
                <a:latin typeface="Candara" pitchFamily="34" charset="0"/>
              </a:rPr>
              <a:t> до </a:t>
            </a:r>
            <a:r>
              <a:rPr lang="ru-RU" dirty="0" err="1">
                <a:latin typeface="Candara" pitchFamily="34" charset="0"/>
              </a:rPr>
              <a:t>своєчасного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виявлення</a:t>
            </a:r>
            <a:r>
              <a:rPr lang="ru-RU" dirty="0">
                <a:latin typeface="Candara" pitchFamily="34" charset="0"/>
              </a:rPr>
              <a:t> та </a:t>
            </a:r>
            <a:r>
              <a:rPr lang="ru-RU" dirty="0" err="1">
                <a:latin typeface="Candara" pitchFamily="34" charset="0"/>
              </a:rPr>
              <a:t>профілактики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різних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відхилень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необхідно</a:t>
            </a:r>
            <a:r>
              <a:rPr lang="ru-RU" dirty="0">
                <a:latin typeface="Candara" pitchFamily="34" charset="0"/>
              </a:rPr>
              <a:t> з </a:t>
            </a:r>
            <a:r>
              <a:rPr lang="ru-RU" dirty="0" err="1">
                <a:latin typeface="Candara" pitchFamily="34" charset="0"/>
              </a:rPr>
              <a:t>трьох</a:t>
            </a:r>
            <a:r>
              <a:rPr lang="ru-RU" dirty="0">
                <a:latin typeface="Candara" pitchFamily="34" charset="0"/>
              </a:rPr>
              <a:t> причин.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140968"/>
            <a:ext cx="6641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000" b="1" dirty="0" err="1" smtClean="0">
                <a:solidFill>
                  <a:srgbClr val="FF0000"/>
                </a:solidFill>
                <a:latin typeface="Candara" pitchFamily="34" charset="0"/>
              </a:rPr>
              <a:t>По-перше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фізіологічні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зміни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роблять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організм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підлітка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більш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вразливим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і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підвищують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ризик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соматичних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ndara" pitchFamily="34" charset="0"/>
              </a:rPr>
              <a:t>захворювань</a:t>
            </a:r>
            <a:r>
              <a:rPr lang="ru-RU" sz="2000" b="1" dirty="0">
                <a:solidFill>
                  <a:srgbClr val="FF0000"/>
                </a:solidFill>
                <a:latin typeface="Candara" pitchFamily="34" charset="0"/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  <a:latin typeface="Candara" pitchFamily="34" charset="0"/>
              </a:rPr>
              <a:t>  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andara" pitchFamily="34" charset="0"/>
              </a:rPr>
              <a:t>                       </a:t>
            </a:r>
          </a:p>
          <a:p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smtClean="0">
                <a:latin typeface="Candara" pitchFamily="34" charset="0"/>
              </a:rPr>
              <a:t>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По-друге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саме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в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підлітковому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віці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вперше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виявляються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багато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нервов</a:t>
            </a:r>
            <a:r>
              <a:rPr lang="uk-UA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их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та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психічн</a:t>
            </a:r>
            <a:r>
              <a:rPr lang="uk-UA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их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захворюван</a:t>
            </a: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ь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ndara" pitchFamily="34" charset="0"/>
              </a:rPr>
              <a:t>.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andara" pitchFamily="34" charset="0"/>
            </a:endParaRPr>
          </a:p>
          <a:p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smtClean="0">
                <a:latin typeface="Candara" pitchFamily="34" charset="0"/>
              </a:rPr>
              <a:t>  </a:t>
            </a:r>
            <a:r>
              <a:rPr lang="ru-RU" sz="2000" b="1" dirty="0" err="1" smtClean="0">
                <a:solidFill>
                  <a:srgbClr val="7030A0"/>
                </a:solidFill>
                <a:latin typeface="Candara" pitchFamily="34" charset="0"/>
              </a:rPr>
              <a:t>По-третє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природне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для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цього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віку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розширення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сфери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соціальних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відносин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да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єпідліткові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новий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соціальний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досвід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оволодіти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яким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Candara" pitchFamily="34" charset="0"/>
              </a:rPr>
              <a:t>дуже</a:t>
            </a:r>
            <a:r>
              <a:rPr lang="ru-RU" sz="2000" b="1" dirty="0">
                <a:solidFill>
                  <a:srgbClr val="7030A0"/>
                </a:solidFill>
                <a:latin typeface="Candara" pitchFamily="34" charset="0"/>
              </a:rPr>
              <a:t> складно. </a:t>
            </a:r>
          </a:p>
        </p:txBody>
      </p:sp>
    </p:spTree>
    <p:extLst>
      <p:ext uri="{BB962C8B-B14F-4D97-AF65-F5344CB8AC3E}">
        <p14:creationId xmlns:p14="http://schemas.microsoft.com/office/powerpoint/2010/main" val="42286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Категорія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«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важких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»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підлітків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дуже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різнорідна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й простора, і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немає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можливостей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охопити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всі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варіанти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труднощів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. 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  <a:latin typeface="Candara" pitchFamily="34" charset="0"/>
            </a:endParaRPr>
          </a:p>
          <a:p>
            <a:endParaRPr lang="ru-RU" b="1" dirty="0" smtClean="0">
              <a:latin typeface="Candara" pitchFamily="34" charset="0"/>
            </a:endParaRPr>
          </a:p>
          <a:p>
            <a:r>
              <a:rPr lang="ru-RU" dirty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 </a:t>
            </a:r>
            <a:r>
              <a:rPr lang="ru-RU" b="1" i="1" u="sng" dirty="0" smtClean="0">
                <a:solidFill>
                  <a:srgbClr val="7030A0"/>
                </a:solidFill>
                <a:latin typeface="Candara" pitchFamily="34" charset="0"/>
              </a:rPr>
              <a:t>Тому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, ми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зупинимося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,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тільки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на тих,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хто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викликає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найбільше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занепокоєння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батьків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 і </a:t>
            </a:r>
            <a:r>
              <a:rPr lang="ru-RU" b="1" i="1" u="sng" dirty="0" err="1">
                <a:solidFill>
                  <a:srgbClr val="7030A0"/>
                </a:solidFill>
                <a:latin typeface="Candara" pitchFamily="34" charset="0"/>
              </a:rPr>
              <a:t>педагогів</a:t>
            </a:r>
            <a:r>
              <a:rPr lang="ru-RU" b="1" i="1" u="sng" dirty="0">
                <a:solidFill>
                  <a:srgbClr val="7030A0"/>
                </a:solidFill>
                <a:latin typeface="Candara" pitchFamily="34" charset="0"/>
              </a:rPr>
              <a:t>. </a:t>
            </a:r>
          </a:p>
          <a:p>
            <a:r>
              <a:rPr lang="ru-RU" dirty="0">
                <a:solidFill>
                  <a:srgbClr val="7030A0"/>
                </a:solidFill>
                <a:latin typeface="Candara" pitchFamily="34" charset="0"/>
              </a:rPr>
              <a:t> </a:t>
            </a:r>
            <a:endParaRPr lang="ru-RU" dirty="0" smtClean="0">
              <a:solidFill>
                <a:srgbClr val="7030A0"/>
              </a:solidFill>
              <a:latin typeface="Candara" pitchFamily="34" charset="0"/>
            </a:endParaRPr>
          </a:p>
          <a:p>
            <a:endParaRPr lang="ru-RU" dirty="0">
              <a:latin typeface="Candara" pitchFamily="34" charset="0"/>
            </a:endParaRPr>
          </a:p>
          <a:p>
            <a:r>
              <a:rPr lang="ru-RU" dirty="0">
                <a:latin typeface="Candara" pitchFamily="34" charset="0"/>
              </a:rPr>
              <a:t> Перш за все як фактор </a:t>
            </a:r>
            <a:r>
              <a:rPr lang="ru-RU" dirty="0" err="1">
                <a:latin typeface="Candara" pitchFamily="34" charset="0"/>
              </a:rPr>
              <a:t>ризику</a:t>
            </a:r>
            <a:r>
              <a:rPr lang="ru-RU" dirty="0">
                <a:latin typeface="Candara" pitchFamily="34" charset="0"/>
              </a:rPr>
              <a:t>, </a:t>
            </a:r>
            <a:r>
              <a:rPr lang="ru-RU" dirty="0" err="1">
                <a:latin typeface="Candara" pitchFamily="34" charset="0"/>
              </a:rPr>
              <a:t>слід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назвати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дисгармонійну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сім'ю</a:t>
            </a:r>
            <a:r>
              <a:rPr lang="ru-RU" b="1" dirty="0">
                <a:latin typeface="Candara" pitchFamily="34" charset="0"/>
              </a:rPr>
              <a:t>.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  <a:p>
            <a:r>
              <a:rPr lang="ru-RU" dirty="0">
                <a:latin typeface="Candara" pitchFamily="34" charset="0"/>
              </a:rPr>
              <a:t> Другим фактором </a:t>
            </a:r>
            <a:r>
              <a:rPr lang="ru-RU" dirty="0" err="1">
                <a:latin typeface="Candara" pitchFamily="34" charset="0"/>
              </a:rPr>
              <a:t>можна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назвати</a:t>
            </a:r>
            <a:r>
              <a:rPr lang="ru-RU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соматичні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захворювання</a:t>
            </a:r>
            <a:r>
              <a:rPr lang="ru-RU" b="1" dirty="0">
                <a:latin typeface="Candara" pitchFamily="34" charset="0"/>
              </a:rPr>
              <a:t> і </a:t>
            </a:r>
            <a:r>
              <a:rPr lang="ru-RU" b="1" dirty="0" err="1">
                <a:latin typeface="Candara" pitchFamily="34" charset="0"/>
              </a:rPr>
              <a:t>важкі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травми</a:t>
            </a:r>
            <a:r>
              <a:rPr lang="ru-RU" b="1" dirty="0">
                <a:latin typeface="Candara" pitchFamily="34" charset="0"/>
              </a:rPr>
              <a:t>. </a:t>
            </a:r>
          </a:p>
          <a:p>
            <a:r>
              <a:rPr lang="ru-RU" dirty="0">
                <a:latin typeface="Candara" pitchFamily="34" charset="0"/>
              </a:rPr>
              <a:t> </a:t>
            </a:r>
          </a:p>
          <a:p>
            <a:r>
              <a:rPr lang="ru-RU" dirty="0">
                <a:latin typeface="Candara" pitchFamily="34" charset="0"/>
              </a:rPr>
              <a:t> </a:t>
            </a:r>
            <a:r>
              <a:rPr lang="ru-RU" dirty="0" err="1">
                <a:latin typeface="Candara" pitchFamily="34" charset="0"/>
              </a:rPr>
              <a:t>Третій</a:t>
            </a:r>
            <a:r>
              <a:rPr lang="ru-RU" dirty="0">
                <a:latin typeface="Candara" pitchFamily="34" charset="0"/>
              </a:rPr>
              <a:t> фактор </a:t>
            </a:r>
            <a:r>
              <a:rPr lang="ru-RU" dirty="0" err="1">
                <a:latin typeface="Candara" pitchFamily="34" charset="0"/>
              </a:rPr>
              <a:t>ризику</a:t>
            </a:r>
            <a:r>
              <a:rPr lang="ru-RU" dirty="0">
                <a:latin typeface="Candara" pitchFamily="34" charset="0"/>
              </a:rPr>
              <a:t>, - </a:t>
            </a:r>
            <a:r>
              <a:rPr lang="ru-RU" b="1" dirty="0">
                <a:latin typeface="Candara" pitchFamily="34" charset="0"/>
              </a:rPr>
              <a:t>неблагополучна </a:t>
            </a:r>
            <a:r>
              <a:rPr lang="ru-RU" b="1" dirty="0" err="1">
                <a:latin typeface="Candara" pitchFamily="34" charset="0"/>
              </a:rPr>
              <a:t>ситуація</a:t>
            </a:r>
            <a:r>
              <a:rPr lang="ru-RU" b="1" dirty="0">
                <a:latin typeface="Candara" pitchFamily="34" charset="0"/>
              </a:rPr>
              <a:t> у </a:t>
            </a:r>
            <a:r>
              <a:rPr lang="ru-RU" b="1" dirty="0" err="1">
                <a:latin typeface="Candara" pitchFamily="34" charset="0"/>
              </a:rPr>
              <a:t>відношенні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err="1">
                <a:latin typeface="Candara" pitchFamily="34" charset="0"/>
              </a:rPr>
              <a:t>підлітка</a:t>
            </a:r>
            <a:r>
              <a:rPr lang="ru-RU" b="1" dirty="0">
                <a:latin typeface="Candara" pitchFamily="34" charset="0"/>
              </a:rPr>
              <a:t> </a:t>
            </a:r>
            <a:r>
              <a:rPr lang="ru-RU" b="1" dirty="0" smtClean="0">
                <a:latin typeface="Candara" pitchFamily="34" charset="0"/>
              </a:rPr>
              <a:t>з </a:t>
            </a:r>
            <a:r>
              <a:rPr lang="ru-RU" b="1" dirty="0" err="1" smtClean="0">
                <a:latin typeface="Candara" pitchFamily="34" charset="0"/>
              </a:rPr>
              <a:t>однолітками</a:t>
            </a:r>
            <a:r>
              <a:rPr lang="ru-RU" b="1" dirty="0">
                <a:latin typeface="Candara" pitchFamily="34" charset="0"/>
              </a:rPr>
              <a:t>. </a:t>
            </a:r>
          </a:p>
          <a:p>
            <a:r>
              <a:rPr lang="ru-RU" b="1" dirty="0">
                <a:latin typeface="Candara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40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ndara" pitchFamily="34" charset="0"/>
              </a:rPr>
              <a:t>Першими </a:t>
            </a:r>
            <a:r>
              <a:rPr lang="ru-RU" sz="2800" dirty="0" err="1">
                <a:latin typeface="Candara" pitchFamily="34" charset="0"/>
              </a:rPr>
              <a:t>розглянемо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dirty="0" err="1">
                <a:latin typeface="Candara" pitchFamily="34" charset="0"/>
              </a:rPr>
              <a:t>підлітків</a:t>
            </a:r>
            <a:r>
              <a:rPr lang="ru-RU" sz="2800" dirty="0">
                <a:latin typeface="Candara" pitchFamily="34" charset="0"/>
              </a:rPr>
              <a:t> </a:t>
            </a:r>
            <a:r>
              <a:rPr lang="ru-RU" sz="2800" b="1" i="1" dirty="0">
                <a:latin typeface="Candara" pitchFamily="34" charset="0"/>
              </a:rPr>
              <a:t>з </a:t>
            </a:r>
            <a:r>
              <a:rPr lang="ru-RU" sz="2800" b="1" i="1" dirty="0" err="1">
                <a:latin typeface="Candara" pitchFamily="34" charset="0"/>
              </a:rPr>
              <a:t>явищами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психічної</a:t>
            </a:r>
            <a:r>
              <a:rPr lang="ru-RU" sz="2800" b="1" i="1" dirty="0">
                <a:latin typeface="Candara" pitchFamily="34" charset="0"/>
              </a:rPr>
              <a:t> </a:t>
            </a:r>
            <a:r>
              <a:rPr lang="ru-RU" sz="2800" b="1" i="1" dirty="0" err="1">
                <a:latin typeface="Candara" pitchFamily="34" charset="0"/>
              </a:rPr>
              <a:t>нестійкості</a:t>
            </a:r>
            <a:r>
              <a:rPr lang="ru-RU" sz="2800" b="1" i="1" dirty="0">
                <a:latin typeface="Candara" pitchFamily="34" charset="0"/>
              </a:rPr>
              <a:t>. 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82341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n-lt"/>
              </a:rPr>
              <a:t>   </a:t>
            </a:r>
            <a:r>
              <a:rPr lang="ru-RU" sz="2400" dirty="0" err="1" smtClean="0">
                <a:latin typeface="+mn-lt"/>
              </a:rPr>
              <a:t>Термін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>
                <a:latin typeface="+mn-lt"/>
              </a:rPr>
              <a:t>«</a:t>
            </a:r>
            <a:r>
              <a:rPr lang="ru-RU" sz="2400" b="1" dirty="0" err="1">
                <a:latin typeface="+mn-lt"/>
              </a:rPr>
              <a:t>психічна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нестійкість</a:t>
            </a:r>
            <a:r>
              <a:rPr lang="ru-RU" sz="2400" b="1" dirty="0">
                <a:latin typeface="+mn-lt"/>
              </a:rPr>
              <a:t>» </a:t>
            </a:r>
            <a:r>
              <a:rPr lang="ru-RU" sz="2400" dirty="0" err="1">
                <a:latin typeface="+mn-lt"/>
              </a:rPr>
              <a:t>багатозначний</a:t>
            </a:r>
            <a:r>
              <a:rPr lang="ru-RU" sz="2400" dirty="0">
                <a:latin typeface="+mn-lt"/>
              </a:rPr>
              <a:t>. Вони </a:t>
            </a:r>
            <a:r>
              <a:rPr lang="ru-RU" sz="2400" dirty="0" err="1">
                <a:latin typeface="+mn-lt"/>
              </a:rPr>
              <a:t>описуються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під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різними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назвами</a:t>
            </a:r>
            <a:r>
              <a:rPr lang="ru-RU" sz="2400" dirty="0">
                <a:latin typeface="+mn-lt"/>
              </a:rPr>
              <a:t>: </a:t>
            </a:r>
            <a:r>
              <a:rPr lang="ru-RU" sz="2400" b="1" dirty="0">
                <a:latin typeface="+mn-lt"/>
              </a:rPr>
              <a:t>«</a:t>
            </a:r>
            <a:r>
              <a:rPr lang="ru-RU" sz="2400" b="1" dirty="0" err="1">
                <a:latin typeface="+mn-lt"/>
              </a:rPr>
              <a:t>безвольні</a:t>
            </a:r>
            <a:r>
              <a:rPr lang="ru-RU" sz="2400" b="1" dirty="0">
                <a:latin typeface="+mn-lt"/>
              </a:rPr>
              <a:t>»,  </a:t>
            </a:r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«</a:t>
            </a:r>
            <a:r>
              <a:rPr lang="ru-RU" sz="2400" b="1" dirty="0">
                <a:latin typeface="+mn-lt"/>
              </a:rPr>
              <a:t>з </a:t>
            </a:r>
            <a:r>
              <a:rPr lang="ru-RU" sz="2400" b="1" dirty="0" err="1">
                <a:latin typeface="+mn-lt"/>
              </a:rPr>
              <a:t>нестійким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настроєм</a:t>
            </a:r>
            <a:r>
              <a:rPr lang="ru-RU" sz="2400" b="1" dirty="0">
                <a:latin typeface="+mn-lt"/>
              </a:rPr>
              <a:t> ». </a:t>
            </a:r>
          </a:p>
          <a:p>
            <a:r>
              <a:rPr lang="ru-RU" sz="2400" dirty="0">
                <a:latin typeface="+mn-lt"/>
              </a:rPr>
              <a:t> </a:t>
            </a:r>
          </a:p>
          <a:p>
            <a:r>
              <a:rPr lang="ru-RU" sz="2400" dirty="0" smtClean="0">
                <a:latin typeface="+mn-lt"/>
              </a:rPr>
              <a:t>   У </a:t>
            </a:r>
            <a:r>
              <a:rPr lang="ru-RU" sz="2400" dirty="0" err="1">
                <a:latin typeface="+mn-lt"/>
              </a:rPr>
              <a:t>цих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дітей</a:t>
            </a:r>
            <a:r>
              <a:rPr lang="ru-RU" sz="2400" dirty="0">
                <a:latin typeface="+mn-lt"/>
              </a:rPr>
              <a:t> </a:t>
            </a:r>
            <a:r>
              <a:rPr lang="uk-UA" sz="2400" dirty="0">
                <a:latin typeface="+mn-lt"/>
              </a:rPr>
              <a:t>спостерігається</a:t>
            </a:r>
            <a:r>
              <a:rPr lang="ru-RU" sz="2400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відсутність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почуття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обов'язку</a:t>
            </a:r>
            <a:r>
              <a:rPr lang="ru-RU" sz="2400" b="1" dirty="0">
                <a:latin typeface="+mn-lt"/>
              </a:rPr>
              <a:t>, </a:t>
            </a:r>
            <a:r>
              <a:rPr lang="ru-RU" sz="2400" b="1" dirty="0" err="1">
                <a:latin typeface="+mn-lt"/>
              </a:rPr>
              <a:t>нездатність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гальмувати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свої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бажання</a:t>
            </a:r>
            <a:r>
              <a:rPr lang="ru-RU" sz="2400" b="1" dirty="0">
                <a:latin typeface="+mn-lt"/>
              </a:rPr>
              <a:t>, </a:t>
            </a:r>
            <a:r>
              <a:rPr lang="ru-RU" sz="2400" b="1" dirty="0" err="1">
                <a:latin typeface="+mn-lt"/>
              </a:rPr>
              <a:t>підкорятися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вимогам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шкільної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дисципліни</a:t>
            </a:r>
            <a:r>
              <a:rPr lang="ru-RU" sz="2400" b="1" dirty="0">
                <a:latin typeface="+mn-lt"/>
              </a:rPr>
              <a:t>. </a:t>
            </a:r>
            <a:endParaRPr lang="ru-RU" sz="2400" b="1" dirty="0" smtClean="0">
              <a:latin typeface="+mn-lt"/>
            </a:endParaRPr>
          </a:p>
          <a:p>
            <a:r>
              <a:rPr lang="ru-RU" sz="2400" b="1" dirty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   </a:t>
            </a:r>
            <a:r>
              <a:rPr lang="ru-RU" sz="2400" dirty="0" smtClean="0">
                <a:latin typeface="+mn-lt"/>
              </a:rPr>
              <a:t>Вони </a:t>
            </a:r>
            <a:r>
              <a:rPr lang="ru-RU" sz="2400" dirty="0" err="1">
                <a:latin typeface="+mn-lt"/>
              </a:rPr>
              <a:t>швидко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втрачають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інтерес</a:t>
            </a:r>
            <a:r>
              <a:rPr lang="ru-RU" sz="2400" dirty="0">
                <a:latin typeface="+mn-lt"/>
              </a:rPr>
              <a:t> до занять і </a:t>
            </a:r>
            <a:r>
              <a:rPr lang="ru-RU" sz="2400" dirty="0" err="1">
                <a:latin typeface="+mn-lt"/>
              </a:rPr>
              <a:t>постійно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потребують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стимуляції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ззовні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(</a:t>
            </a:r>
            <a:r>
              <a:rPr lang="ru-RU" sz="2400" dirty="0" err="1">
                <a:latin typeface="+mn-lt"/>
              </a:rPr>
              <a:t>заохочення</a:t>
            </a:r>
            <a:r>
              <a:rPr lang="ru-RU" sz="2400" dirty="0">
                <a:latin typeface="+mn-lt"/>
              </a:rPr>
              <a:t>, </a:t>
            </a:r>
            <a:r>
              <a:rPr lang="ru-RU" sz="2400" dirty="0" err="1">
                <a:latin typeface="+mn-lt"/>
              </a:rPr>
              <a:t>нагадування</a:t>
            </a:r>
            <a:r>
              <a:rPr lang="ru-RU" sz="2400" dirty="0">
                <a:latin typeface="+mn-lt"/>
              </a:rPr>
              <a:t>, </a:t>
            </a:r>
            <a:r>
              <a:rPr lang="ru-RU" sz="2400" dirty="0" err="1">
                <a:latin typeface="+mn-lt"/>
              </a:rPr>
              <a:t>зміна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видів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діяльності</a:t>
            </a:r>
            <a:r>
              <a:rPr lang="ru-RU" sz="2400" dirty="0" smtClean="0">
                <a:latin typeface="+mn-lt"/>
              </a:rPr>
              <a:t>).</a:t>
            </a:r>
          </a:p>
          <a:p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   </a:t>
            </a:r>
            <a:r>
              <a:rPr lang="uk-UA" sz="2400" dirty="0" err="1">
                <a:latin typeface="+mn-lt"/>
              </a:rPr>
              <a:t>Пр</a:t>
            </a:r>
            <a:r>
              <a:rPr lang="ru-RU" sz="2400" dirty="0">
                <a:latin typeface="+mn-lt"/>
              </a:rPr>
              <a:t>и </a:t>
            </a:r>
            <a:r>
              <a:rPr lang="ru-RU" sz="2400" dirty="0" err="1" smtClean="0">
                <a:latin typeface="+mn-lt"/>
              </a:rPr>
              <a:t>труднощах</a:t>
            </a:r>
            <a:r>
              <a:rPr lang="ru-RU" sz="2400" dirty="0" smtClean="0">
                <a:latin typeface="+mn-lt"/>
              </a:rPr>
              <a:t>  </a:t>
            </a:r>
            <a:r>
              <a:rPr lang="ru-RU" sz="2400" dirty="0">
                <a:latin typeface="+mn-lt"/>
              </a:rPr>
              <a:t>в </a:t>
            </a:r>
            <a:r>
              <a:rPr lang="ru-RU" sz="2400" dirty="0" err="1">
                <a:latin typeface="+mn-lt"/>
              </a:rPr>
              <a:t>навчанні</a:t>
            </a:r>
            <a:r>
              <a:rPr lang="ru-RU" sz="2400" dirty="0">
                <a:latin typeface="+mn-lt"/>
              </a:rPr>
              <a:t> вони </a:t>
            </a:r>
            <a:r>
              <a:rPr lang="ru-RU" sz="2400" dirty="0" err="1">
                <a:latin typeface="+mn-lt"/>
              </a:rPr>
              <a:t>нерідко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йдуть</a:t>
            </a:r>
            <a:r>
              <a:rPr lang="ru-RU" sz="2400" dirty="0">
                <a:latin typeface="+mn-lt"/>
              </a:rPr>
              <a:t> з </a:t>
            </a:r>
            <a:r>
              <a:rPr lang="ru-RU" sz="2400" dirty="0" err="1">
                <a:latin typeface="+mn-lt"/>
              </a:rPr>
              <a:t>уроків</a:t>
            </a:r>
            <a:r>
              <a:rPr lang="uk-UA" sz="2400" dirty="0">
                <a:latin typeface="+mn-lt"/>
              </a:rPr>
              <a:t>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25844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Candara" pitchFamily="34" charset="0"/>
              </a:rPr>
              <a:t>Підлітки</a:t>
            </a:r>
            <a:r>
              <a:rPr lang="ru-RU" sz="2800" b="1" dirty="0">
                <a:latin typeface="Candara" pitchFamily="34" charset="0"/>
              </a:rPr>
              <a:t> з </a:t>
            </a:r>
            <a:r>
              <a:rPr lang="uk-UA" sz="2800" b="1" dirty="0">
                <a:latin typeface="Candara" pitchFamily="34" charset="0"/>
              </a:rPr>
              <a:t>затримкою психічного розвитку (емоційна незрілість</a:t>
            </a:r>
            <a:r>
              <a:rPr lang="uk-UA" sz="2800" b="1" dirty="0" smtClean="0">
                <a:latin typeface="Candara" pitchFamily="34" charset="0"/>
              </a:rPr>
              <a:t>)</a:t>
            </a:r>
            <a:r>
              <a:rPr lang="ru-RU" sz="2800" b="1" dirty="0" smtClean="0">
                <a:latin typeface="Candara" pitchFamily="34" charset="0"/>
              </a:rPr>
              <a:t> 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ndara" pitchFamily="34" charset="0"/>
              </a:rPr>
              <a:t>1. </a:t>
            </a:r>
            <a:r>
              <a:rPr lang="ru-RU" sz="2000" dirty="0" err="1">
                <a:latin typeface="Candara" pitchFamily="34" charset="0"/>
              </a:rPr>
              <a:t>Порушення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поведінки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виявляють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зв'язок</a:t>
            </a:r>
            <a:r>
              <a:rPr lang="ru-RU" sz="2000" dirty="0">
                <a:latin typeface="Candara" pitchFamily="34" charset="0"/>
              </a:rPr>
              <a:t> з </a:t>
            </a:r>
            <a:r>
              <a:rPr lang="ru-RU" sz="2000" dirty="0" err="1">
                <a:latin typeface="Candara" pitchFamily="34" charset="0"/>
              </a:rPr>
              <a:t>різними</a:t>
            </a:r>
            <a:r>
              <a:rPr lang="ru-RU" sz="2000" dirty="0">
                <a:latin typeface="Candara" pitchFamily="34" charset="0"/>
              </a:rPr>
              <a:t> видами </a:t>
            </a:r>
            <a:r>
              <a:rPr lang="ru-RU" sz="2000" dirty="0" err="1">
                <a:latin typeface="Candara" pitchFamily="34" charset="0"/>
              </a:rPr>
              <a:t>неповноцінності</a:t>
            </a:r>
            <a:r>
              <a:rPr lang="ru-RU" sz="2000" dirty="0">
                <a:latin typeface="Candara" pitchFamily="34" charset="0"/>
              </a:rPr>
              <a:t> ЦНС, </a:t>
            </a:r>
            <a:r>
              <a:rPr lang="ru-RU" sz="2000" dirty="0" err="1">
                <a:latin typeface="Candara" pitchFamily="34" charset="0"/>
              </a:rPr>
              <a:t>звідси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порушення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пізнавальної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діяльності</a:t>
            </a:r>
            <a:r>
              <a:rPr lang="ru-RU" sz="2000" dirty="0">
                <a:latin typeface="Candara" pitchFamily="34" charset="0"/>
              </a:rPr>
              <a:t>, </a:t>
            </a:r>
            <a:r>
              <a:rPr lang="ru-RU" sz="2000" dirty="0" err="1">
                <a:latin typeface="Candara" pitchFamily="34" charset="0"/>
              </a:rPr>
              <a:t>емоційна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незрілість</a:t>
            </a:r>
            <a:r>
              <a:rPr lang="ru-RU" sz="2000" dirty="0">
                <a:latin typeface="Candara" pitchFamily="34" charset="0"/>
              </a:rPr>
              <a:t>, </a:t>
            </a:r>
            <a:r>
              <a:rPr lang="ru-RU" sz="2000" dirty="0" err="1">
                <a:latin typeface="Candara" pitchFamily="34" charset="0"/>
              </a:rPr>
              <a:t>відхилення</a:t>
            </a:r>
            <a:r>
              <a:rPr lang="ru-RU" sz="2000" dirty="0">
                <a:latin typeface="Candara" pitchFamily="34" charset="0"/>
              </a:rPr>
              <a:t> темпу </a:t>
            </a:r>
            <a:r>
              <a:rPr lang="ru-RU" sz="2000" dirty="0" err="1">
                <a:latin typeface="Candara" pitchFamily="34" charset="0"/>
              </a:rPr>
              <a:t>статевого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дозрівання</a:t>
            </a:r>
            <a:r>
              <a:rPr lang="ru-RU" sz="2000" dirty="0">
                <a:latin typeface="Candara" pitchFamily="34" charset="0"/>
              </a:rPr>
              <a:t>. </a:t>
            </a:r>
          </a:p>
          <a:p>
            <a:r>
              <a:rPr lang="ru-RU" sz="2000" dirty="0">
                <a:latin typeface="Candara" pitchFamily="34" charset="0"/>
              </a:rPr>
              <a:t> </a:t>
            </a:r>
          </a:p>
          <a:p>
            <a:r>
              <a:rPr lang="ru-RU" sz="2000" dirty="0">
                <a:latin typeface="Candara" pitchFamily="34" charset="0"/>
              </a:rPr>
              <a:t> 2. У </a:t>
            </a:r>
            <a:r>
              <a:rPr lang="ru-RU" sz="2000" dirty="0" err="1">
                <a:latin typeface="Candara" pitchFamily="34" charset="0"/>
              </a:rPr>
              <a:t>формуванні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порушень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поведінки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безперечна</a:t>
            </a:r>
            <a:r>
              <a:rPr lang="ru-RU" sz="2000" dirty="0">
                <a:latin typeface="Candara" pitchFamily="34" charset="0"/>
              </a:rPr>
              <a:t> роль </a:t>
            </a:r>
            <a:r>
              <a:rPr lang="ru-RU" sz="2000" dirty="0" err="1">
                <a:latin typeface="Candara" pitchFamily="34" charset="0"/>
              </a:rPr>
              <a:t>належить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соціальному</a:t>
            </a:r>
            <a:r>
              <a:rPr lang="ru-RU" sz="2000" dirty="0">
                <a:latin typeface="Candara" pitchFamily="34" charset="0"/>
              </a:rPr>
              <a:t> фактору, </a:t>
            </a:r>
            <a:r>
              <a:rPr lang="ru-RU" sz="2000" dirty="0" err="1">
                <a:latin typeface="Candara" pitchFamily="34" charset="0"/>
              </a:rPr>
              <a:t>несприятливих</a:t>
            </a:r>
            <a:r>
              <a:rPr lang="ru-RU" sz="2000" dirty="0">
                <a:latin typeface="Candara" pitchFamily="34" charset="0"/>
              </a:rPr>
              <a:t> умов </a:t>
            </a:r>
            <a:r>
              <a:rPr lang="ru-RU" sz="2000" dirty="0" err="1">
                <a:latin typeface="Candara" pitchFamily="34" charset="0"/>
              </a:rPr>
              <a:t>виховання</a:t>
            </a:r>
            <a:r>
              <a:rPr lang="ru-RU" sz="2000" dirty="0">
                <a:latin typeface="Candara" pitchFamily="34" charset="0"/>
              </a:rPr>
              <a:t> та </a:t>
            </a:r>
            <a:r>
              <a:rPr lang="ru-RU" sz="2000" dirty="0" err="1">
                <a:latin typeface="Candara" pitchFamily="34" charset="0"/>
              </a:rPr>
              <a:t>оточення</a:t>
            </a:r>
            <a:r>
              <a:rPr lang="ru-RU" sz="2000" dirty="0">
                <a:latin typeface="Candara" pitchFamily="34" charset="0"/>
              </a:rPr>
              <a:t>, неадекватною умов </a:t>
            </a:r>
            <a:r>
              <a:rPr lang="ru-RU" sz="2000" dirty="0" err="1">
                <a:latin typeface="Candara" pitchFamily="34" charset="0"/>
              </a:rPr>
              <a:t>навчання</a:t>
            </a:r>
            <a:r>
              <a:rPr lang="ru-RU" sz="2000" dirty="0">
                <a:latin typeface="Candara" pitchFamily="34" charset="0"/>
              </a:rPr>
              <a:t>, </a:t>
            </a:r>
            <a:r>
              <a:rPr lang="ru-RU" sz="2000" dirty="0" err="1">
                <a:latin typeface="Candara" pitchFamily="34" charset="0"/>
              </a:rPr>
              <a:t>явищам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мікросоціальної</a:t>
            </a:r>
            <a:r>
              <a:rPr lang="ru-RU" sz="2000" dirty="0">
                <a:latin typeface="Candara" pitchFamily="34" charset="0"/>
              </a:rPr>
              <a:t> і </a:t>
            </a:r>
            <a:r>
              <a:rPr lang="ru-RU" sz="2000" dirty="0" err="1">
                <a:latin typeface="Candara" pitchFamily="34" charset="0"/>
              </a:rPr>
              <a:t>педагогічної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занедбаності</a:t>
            </a:r>
            <a:r>
              <a:rPr lang="ru-RU" sz="2000" dirty="0">
                <a:latin typeface="Candara" pitchFamily="34" charset="0"/>
              </a:rPr>
              <a:t>. </a:t>
            </a:r>
          </a:p>
          <a:p>
            <a:r>
              <a:rPr lang="ru-RU" sz="2000" dirty="0">
                <a:latin typeface="Candara" pitchFamily="34" charset="0"/>
              </a:rPr>
              <a:t> </a:t>
            </a:r>
          </a:p>
          <a:p>
            <a:r>
              <a:rPr lang="ru-RU" sz="2000" dirty="0">
                <a:latin typeface="Candara" pitchFamily="34" charset="0"/>
              </a:rPr>
              <a:t> 3. </a:t>
            </a:r>
            <a:r>
              <a:rPr lang="ru-RU" sz="2000" dirty="0" err="1">
                <a:latin typeface="Candara" pitchFamily="34" charset="0"/>
              </a:rPr>
              <a:t>Значна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частина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порушень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має</a:t>
            </a:r>
            <a:r>
              <a:rPr lang="ru-RU" sz="2000" dirty="0">
                <a:latin typeface="Candara" pitchFamily="34" charset="0"/>
              </a:rPr>
              <a:t> і </a:t>
            </a:r>
            <a:r>
              <a:rPr lang="ru-RU" sz="2000" dirty="0" err="1">
                <a:latin typeface="Candara" pitchFamily="34" charset="0"/>
              </a:rPr>
              <a:t>статеві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відмінності</a:t>
            </a:r>
            <a:r>
              <a:rPr lang="ru-RU" sz="2000" dirty="0">
                <a:latin typeface="Candara" pitchFamily="34" charset="0"/>
              </a:rPr>
              <a:t> в </a:t>
            </a:r>
            <a:r>
              <a:rPr lang="ru-RU" sz="2000" dirty="0" err="1">
                <a:latin typeface="Candara" pitchFamily="34" charset="0"/>
              </a:rPr>
              <a:t>розгальмованості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потягів</a:t>
            </a:r>
            <a:r>
              <a:rPr lang="ru-RU" sz="2000" dirty="0">
                <a:latin typeface="Candara" pitchFamily="34" charset="0"/>
              </a:rPr>
              <a:t> у </a:t>
            </a:r>
            <a:r>
              <a:rPr lang="ru-RU" sz="2000" dirty="0" err="1">
                <a:latin typeface="Candara" pitchFamily="34" charset="0"/>
              </a:rPr>
              <a:t>хлопчиків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частіше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виступає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схильність</a:t>
            </a:r>
            <a:r>
              <a:rPr lang="ru-RU" sz="2000" dirty="0">
                <a:latin typeface="Candara" pitchFamily="34" charset="0"/>
              </a:rPr>
              <a:t> до </a:t>
            </a:r>
            <a:r>
              <a:rPr lang="ru-RU" sz="2000" dirty="0" err="1">
                <a:latin typeface="Candara" pitchFamily="34" charset="0"/>
              </a:rPr>
              <a:t>алкоголізації</a:t>
            </a:r>
            <a:r>
              <a:rPr lang="ru-RU" sz="2000" dirty="0">
                <a:latin typeface="Candara" pitchFamily="34" charset="0"/>
              </a:rPr>
              <a:t>, </a:t>
            </a:r>
            <a:r>
              <a:rPr lang="ru-RU" sz="2000" dirty="0" err="1">
                <a:latin typeface="Candara" pitchFamily="34" charset="0"/>
              </a:rPr>
              <a:t>паросткам</a:t>
            </a:r>
            <a:r>
              <a:rPr lang="ru-RU" sz="2000" dirty="0">
                <a:latin typeface="Candara" pitchFamily="34" charset="0"/>
              </a:rPr>
              <a:t>, </a:t>
            </a:r>
            <a:r>
              <a:rPr lang="ru-RU" sz="2000" dirty="0" err="1">
                <a:latin typeface="Candara" pitchFamily="34" charset="0"/>
              </a:rPr>
              <a:t>агресії</a:t>
            </a:r>
            <a:r>
              <a:rPr lang="ru-RU" sz="2000" dirty="0">
                <a:latin typeface="Candara" pitchFamily="34" charset="0"/>
              </a:rPr>
              <a:t>, у </a:t>
            </a:r>
            <a:r>
              <a:rPr lang="ru-RU" sz="2000" dirty="0" err="1">
                <a:latin typeface="Candara" pitchFamily="34" charset="0"/>
              </a:rPr>
              <a:t>дівчаток</a:t>
            </a:r>
            <a:r>
              <a:rPr lang="ru-RU" sz="2000" dirty="0">
                <a:latin typeface="Candara" pitchFamily="34" charset="0"/>
              </a:rPr>
              <a:t> - </a:t>
            </a:r>
            <a:r>
              <a:rPr lang="ru-RU" sz="2000" dirty="0" err="1">
                <a:latin typeface="Candara" pitchFamily="34" charset="0"/>
              </a:rPr>
              <a:t>підвищена</a:t>
            </a:r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dirty="0" err="1">
                <a:latin typeface="Candara" pitchFamily="34" charset="0"/>
              </a:rPr>
              <a:t>сексуальність</a:t>
            </a:r>
            <a:r>
              <a:rPr lang="ru-RU" sz="2000" dirty="0">
                <a:latin typeface="Candara" pitchFamily="34" charset="0"/>
              </a:rPr>
              <a:t>. </a:t>
            </a:r>
          </a:p>
          <a:p>
            <a:r>
              <a:rPr lang="ru-RU" sz="2000" dirty="0">
                <a:latin typeface="Candara" pitchFamily="34" charset="0"/>
              </a:rPr>
              <a:t> </a:t>
            </a:r>
          </a:p>
          <a:p>
            <a:r>
              <a:rPr lang="ru-RU" sz="2000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Формування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порушень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поведінки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тісно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пов'язано</a:t>
            </a:r>
            <a:r>
              <a:rPr lang="ru-RU" sz="2000" b="1" dirty="0">
                <a:latin typeface="Candara" pitchFamily="34" charset="0"/>
              </a:rPr>
              <a:t> і з </a:t>
            </a:r>
            <a:r>
              <a:rPr lang="ru-RU" sz="2000" b="1" dirty="0" err="1">
                <a:latin typeface="Candara" pitchFamily="34" charset="0"/>
              </a:rPr>
              <a:t>явищами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педагогічної</a:t>
            </a:r>
            <a:r>
              <a:rPr lang="ru-RU" sz="2000" b="1" dirty="0">
                <a:latin typeface="Candara" pitchFamily="34" charset="0"/>
              </a:rPr>
              <a:t> </a:t>
            </a:r>
            <a:r>
              <a:rPr lang="ru-RU" sz="2000" b="1" dirty="0" err="1">
                <a:latin typeface="Candara" pitchFamily="34" charset="0"/>
              </a:rPr>
              <a:t>занедбаності</a:t>
            </a:r>
            <a:r>
              <a:rPr lang="ru-RU" sz="2000" b="1" dirty="0">
                <a:latin typeface="Candar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7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з </a:t>
            </a:r>
            <a:r>
              <a:rPr lang="ru-RU" b="1" dirty="0" err="1"/>
              <a:t>дітьми</a:t>
            </a:r>
            <a:r>
              <a:rPr lang="ru-RU" b="1" dirty="0"/>
              <a:t> «</a:t>
            </a:r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»:</a:t>
            </a:r>
            <a:endParaRPr lang="ru-RU" dirty="0"/>
          </a:p>
          <a:p>
            <a:pPr lvl="0"/>
            <a:r>
              <a:rPr lang="ru-RU" dirty="0" err="1"/>
              <a:t>Індивідуальна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Групова</a:t>
            </a:r>
            <a:r>
              <a:rPr lang="ru-RU" dirty="0"/>
              <a:t>.</a:t>
            </a:r>
          </a:p>
          <a:p>
            <a:endParaRPr lang="ru-RU" b="1" dirty="0" smtClean="0"/>
          </a:p>
          <a:p>
            <a:r>
              <a:rPr lang="ru-RU" b="1" dirty="0" err="1" smtClean="0"/>
              <a:t>Етапи</a:t>
            </a:r>
            <a:r>
              <a:rPr lang="ru-RU" b="1" dirty="0" smtClean="0"/>
              <a:t> </a:t>
            </a:r>
            <a:r>
              <a:rPr lang="ru-RU" b="1" dirty="0" err="1"/>
              <a:t>роботи</a:t>
            </a:r>
            <a:r>
              <a:rPr lang="ru-RU" b="1" dirty="0"/>
              <a:t> з </a:t>
            </a:r>
            <a:r>
              <a:rPr lang="ru-RU" b="1" dirty="0" err="1"/>
              <a:t>дітьми</a:t>
            </a:r>
            <a:r>
              <a:rPr lang="ru-RU" b="1" dirty="0"/>
              <a:t> «</a:t>
            </a:r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»: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pPr marL="342900" indent="-342900">
              <a:buAutoNum type="arabicPeriod"/>
            </a:pPr>
            <a:r>
              <a:rPr lang="uk-UA" dirty="0" smtClean="0"/>
              <a:t>Формування </a:t>
            </a:r>
            <a:r>
              <a:rPr lang="uk-UA" dirty="0"/>
              <a:t>банку даних дітей і підлітків «групи ризику</a:t>
            </a:r>
            <a:r>
              <a:rPr lang="uk-UA" dirty="0" smtClean="0"/>
              <a:t>»;</a:t>
            </a:r>
            <a:endParaRPr lang="ru-RU" dirty="0"/>
          </a:p>
          <a:p>
            <a:r>
              <a:rPr lang="uk-UA" dirty="0"/>
              <a:t>2. Діагностика проблем особистого і соціального розвитку дітей і підлітків, які потрапляють у сферу діяльності </a:t>
            </a:r>
            <a:r>
              <a:rPr lang="uk-UA" dirty="0" err="1"/>
              <a:t>педколективу</a:t>
            </a:r>
            <a:r>
              <a:rPr lang="uk-UA" dirty="0"/>
              <a:t> </a:t>
            </a:r>
            <a:endParaRPr lang="" smtClean="0"/>
          </a:p>
          <a:p>
            <a:r>
              <a:rPr lang="uk-UA" dirty="0" smtClean="0"/>
              <a:t>3</a:t>
            </a:r>
            <a:r>
              <a:rPr lang="uk-UA" dirty="0"/>
              <a:t>.  Консультування .</a:t>
            </a:r>
            <a:endParaRPr lang="ru-RU" dirty="0"/>
          </a:p>
          <a:p>
            <a:r>
              <a:rPr lang="uk-UA" dirty="0"/>
              <a:t>4. </a:t>
            </a:r>
            <a:r>
              <a:rPr lang="uk-UA" dirty="0" err="1"/>
              <a:t>Корекційні</a:t>
            </a:r>
            <a:r>
              <a:rPr lang="uk-UA" dirty="0"/>
              <a:t> та тренінгові заняття.</a:t>
            </a:r>
            <a:endParaRPr lang="ru-RU" dirty="0"/>
          </a:p>
          <a:p>
            <a:r>
              <a:rPr lang="uk-UA" dirty="0"/>
              <a:t>5.</a:t>
            </a:r>
            <a:r>
              <a:rPr lang="uk-UA" b="1" dirty="0"/>
              <a:t> 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урочної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uk-UA" dirty="0"/>
              <a:t>.</a:t>
            </a:r>
            <a:endParaRPr lang="ru-RU" dirty="0"/>
          </a:p>
          <a:p>
            <a:r>
              <a:rPr lang="ru-RU" dirty="0" smtClean="0"/>
              <a:t>  </a:t>
            </a:r>
          </a:p>
          <a:p>
            <a:endParaRPr lang="ru-RU" dirty="0"/>
          </a:p>
          <a:p>
            <a:r>
              <a:rPr lang="ru-RU" dirty="0" smtClean="0"/>
              <a:t>   </a:t>
            </a:r>
            <a:r>
              <a:rPr lang="ru-RU" dirty="0" err="1" smtClean="0"/>
              <a:t>Класний</a:t>
            </a:r>
            <a:r>
              <a:rPr lang="ru-RU" dirty="0" smtClean="0"/>
              <a:t> </a:t>
            </a:r>
            <a:r>
              <a:rPr lang="ru-RU" dirty="0" err="1"/>
              <a:t>керівник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педагог,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/>
              <a:t>психолог, є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дійовими</a:t>
            </a:r>
            <a:r>
              <a:rPr lang="ru-RU" dirty="0"/>
              <a:t> особами в </a:t>
            </a:r>
            <a:r>
              <a:rPr lang="ru-RU" dirty="0" err="1"/>
              <a:t>роботі</a:t>
            </a:r>
            <a:r>
              <a:rPr lang="ru-RU" dirty="0"/>
              <a:t> з  </a:t>
            </a:r>
            <a:r>
              <a:rPr lang="ru-RU" dirty="0" err="1"/>
              <a:t>дитиною</a:t>
            </a:r>
            <a:r>
              <a:rPr lang="uk-UA" dirty="0"/>
              <a:t> «групи ризику».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476672"/>
            <a:ext cx="8280920" cy="583264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У сучасних умовах, коли інтенсивно здійснюється будівництво Української правової держави, особливої актуальності набуває проблема педагогічного впливу на учнів </a:t>
            </a:r>
            <a:r>
              <a:rPr lang="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з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різними відхиленнями в моральному розвитку й поведінці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uk-UA" dirty="0">
              <a:solidFill>
                <a:schemeClr val="tx2">
                  <a:lumMod val="75000"/>
                </a:schemeClr>
              </a:solidFill>
              <a:latin typeface="Arial Black" pitchFamily="34" charset="0"/>
              <a:ea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ea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Як засвідчує практика і результати наукових досліджень, саме ці відхилення стають першопричиною зростання дитячої злочинності, алкоголізму, наркоманії, токсикоманії.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 panose="02020603050405020304" pitchFamily="18" charset="0"/>
              </a:rPr>
              <a:t>Кризові явища сучасного життя, зокрема посилення тенденції асоціальної, ненормативної поведінки учнівської молоді, змушують задуматися про причини «розхитування» і послаблення, здавалося б, дуже міцної системи «сім'я ─ школа ─ суспільство».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0057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Candara" pitchFamily="34" charset="0"/>
              </a:rPr>
              <a:t>Критерії визначення  учня "групи ризику"</a:t>
            </a:r>
            <a:endParaRPr lang="ru-RU" sz="2400" dirty="0">
              <a:latin typeface="Candara" pitchFamily="34" charset="0"/>
            </a:endParaRPr>
          </a:p>
          <a:p>
            <a:pPr algn="ctr"/>
            <a:r>
              <a:rPr lang="uk-UA" sz="2400" b="1" dirty="0">
                <a:latin typeface="Candara" pitchFamily="34" charset="0"/>
              </a:rPr>
              <a:t> </a:t>
            </a:r>
            <a:endParaRPr lang="ru-RU" dirty="0"/>
          </a:p>
          <a:p>
            <a:pPr lvl="0"/>
            <a:r>
              <a:rPr lang="uk-UA" dirty="0"/>
              <a:t>Неуспішність з навчальних дисциплін.</a:t>
            </a:r>
            <a:endParaRPr lang="ru-RU" dirty="0"/>
          </a:p>
          <a:p>
            <a:pPr lvl="0"/>
            <a:r>
              <a:rPr lang="uk-UA" dirty="0" smtClean="0"/>
              <a:t>Систематичний </a:t>
            </a:r>
            <a:r>
              <a:rPr lang="uk-UA" dirty="0"/>
              <a:t>пропуск уроків.</a:t>
            </a:r>
            <a:endParaRPr lang="ru-RU" dirty="0"/>
          </a:p>
          <a:p>
            <a:pPr lvl="0"/>
            <a:r>
              <a:rPr lang="uk-UA" dirty="0"/>
              <a:t>Відсутність поведінкових </a:t>
            </a:r>
            <a:r>
              <a:rPr lang="uk-UA" dirty="0" err="1"/>
              <a:t>паттерні</a:t>
            </a:r>
            <a:r>
              <a:rPr lang="uk-UA" dirty="0"/>
              <a:t>, що стосуються моральних, </a:t>
            </a:r>
            <a:r>
              <a:rPr lang="uk-UA" dirty="0" err="1"/>
              <a:t>соціо-культурних</a:t>
            </a:r>
            <a:r>
              <a:rPr lang="uk-UA" dirty="0"/>
              <a:t> норм.</a:t>
            </a:r>
            <a:endParaRPr lang="ru-RU" dirty="0"/>
          </a:p>
          <a:p>
            <a:pPr lvl="0"/>
            <a:r>
              <a:rPr lang="uk-UA" dirty="0"/>
              <a:t>Створення дисгармонійної поведінкової атмосфери в учнівському колективі.</a:t>
            </a:r>
            <a:endParaRPr lang="ru-RU" dirty="0"/>
          </a:p>
          <a:p>
            <a:pPr lvl="0"/>
            <a:r>
              <a:rPr lang="uk-UA" dirty="0"/>
              <a:t>Вербальні й невербальні вияви агресії.</a:t>
            </a:r>
            <a:endParaRPr lang="ru-RU" dirty="0"/>
          </a:p>
          <a:p>
            <a:pPr lvl="0"/>
            <a:r>
              <a:rPr lang="uk-UA" dirty="0"/>
              <a:t>Наявність проблем у психічному контексті:</a:t>
            </a:r>
            <a:endParaRPr lang="ru-RU" dirty="0"/>
          </a:p>
          <a:p>
            <a:pPr lvl="1"/>
            <a:r>
              <a:rPr lang="uk-UA" i="1" dirty="0"/>
              <a:t>відсутність конструктивних комунікативних навичок;</a:t>
            </a:r>
            <a:endParaRPr lang="ru-RU" dirty="0"/>
          </a:p>
          <a:p>
            <a:pPr lvl="1"/>
            <a:r>
              <a:rPr lang="uk-UA" i="1" dirty="0"/>
              <a:t>відсутність мотивації до навчання й особистісного росту;</a:t>
            </a:r>
            <a:endParaRPr lang="ru-RU" dirty="0"/>
          </a:p>
          <a:p>
            <a:pPr lvl="1"/>
            <a:r>
              <a:rPr lang="uk-UA" i="1" dirty="0"/>
              <a:t>відсутність навичок самостійного вирішення конфліктних ситуацій;</a:t>
            </a:r>
            <a:endParaRPr lang="ru-RU" dirty="0"/>
          </a:p>
          <a:p>
            <a:pPr lvl="1"/>
            <a:r>
              <a:rPr lang="uk-UA" i="1" dirty="0"/>
              <a:t>акцентуації;</a:t>
            </a:r>
            <a:endParaRPr lang="ru-RU" dirty="0"/>
          </a:p>
          <a:p>
            <a:pPr lvl="1"/>
            <a:r>
              <a:rPr lang="uk-UA" i="1" dirty="0"/>
              <a:t>неврози;</a:t>
            </a:r>
            <a:endParaRPr lang="ru-RU" dirty="0"/>
          </a:p>
          <a:p>
            <a:pPr lvl="1"/>
            <a:r>
              <a:rPr lang="uk-UA" i="1" dirty="0"/>
              <a:t>неврастенії;</a:t>
            </a:r>
            <a:endParaRPr lang="ru-RU" dirty="0"/>
          </a:p>
          <a:p>
            <a:pPr lvl="1"/>
            <a:r>
              <a:rPr lang="uk-UA" i="1" dirty="0"/>
              <a:t>«</a:t>
            </a:r>
            <a:r>
              <a:rPr lang="uk-UA" i="1" dirty="0" err="1"/>
              <a:t>важковиховуваність</a:t>
            </a:r>
            <a:r>
              <a:rPr lang="uk-UA" i="1" dirty="0"/>
              <a:t> як індикатор </a:t>
            </a:r>
            <a:r>
              <a:rPr lang="uk-UA" i="1" dirty="0" err="1"/>
              <a:t>внутрісімейних</a:t>
            </a:r>
            <a:r>
              <a:rPr lang="uk-UA" i="1" dirty="0"/>
              <a:t> проблем;</a:t>
            </a:r>
            <a:endParaRPr lang="ru-RU" dirty="0"/>
          </a:p>
          <a:p>
            <a:pPr lvl="1"/>
            <a:r>
              <a:rPr lang="uk-UA" i="1" dirty="0"/>
              <a:t>відмовляється від допомоги фахівців за наявності проблемної ситуації.</a:t>
            </a:r>
            <a:endParaRPr lang="ru-RU" dirty="0"/>
          </a:p>
          <a:p>
            <a:pPr lvl="0"/>
            <a:r>
              <a:rPr lang="uk-UA" dirty="0"/>
              <a:t>Уживання алкоголю, тютюну, наркотиків.</a:t>
            </a:r>
            <a:endParaRPr lang="ru-RU" dirty="0"/>
          </a:p>
          <a:p>
            <a:pPr lvl="0"/>
            <a:r>
              <a:rPr lang="uk-UA" dirty="0"/>
              <a:t>Схильність до бродяжництва, вимагання.</a:t>
            </a:r>
            <a:endParaRPr lang="ru-RU" dirty="0"/>
          </a:p>
          <a:p>
            <a:pPr lvl="0"/>
            <a:r>
              <a:rPr lang="uk-UA" dirty="0"/>
              <a:t>Зв'язок із злочинними угрупуваннями.</a:t>
            </a:r>
            <a:endParaRPr lang="ru-RU" dirty="0"/>
          </a:p>
          <a:p>
            <a:r>
              <a:rPr lang="uk-UA" dirty="0" smtClean="0"/>
              <a:t>Участь </a:t>
            </a:r>
            <a:r>
              <a:rPr lang="uk-UA" dirty="0"/>
              <a:t>у розповсюдженні наркотичних речовин.</a:t>
            </a:r>
            <a:endParaRPr lang="ru-RU" dirty="0"/>
          </a:p>
          <a:p>
            <a:r>
              <a:rPr lang="uk-UA" dirty="0" smtClean="0"/>
              <a:t>Помічений </a:t>
            </a:r>
            <a:r>
              <a:rPr lang="uk-UA" dirty="0"/>
              <a:t>у насильстві.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8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Етичні норми допомоги  дитині: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uk-UA" sz="2000" dirty="0"/>
              <a:t>У своїй індивідуально-профілактичній роботі з дитиною, яка знаходиться у соціально складній ситуації,  педагог повинен керуватися такими заповідями:</a:t>
            </a:r>
            <a:endParaRPr lang="ru-RU" sz="2000" dirty="0"/>
          </a:p>
          <a:p>
            <a:r>
              <a:rPr lang="uk-UA" sz="2000" dirty="0"/>
              <a:t>  </a:t>
            </a:r>
            <a:r>
              <a:rPr lang="ru-RU" sz="2000" dirty="0"/>
              <a:t>-   не </a:t>
            </a:r>
            <a:r>
              <a:rPr lang="ru-RU" sz="2000" dirty="0" err="1"/>
              <a:t>нашкодь</a:t>
            </a:r>
            <a:r>
              <a:rPr lang="ru-RU" sz="2000" dirty="0"/>
              <a:t>;</a:t>
            </a:r>
          </a:p>
          <a:p>
            <a:r>
              <a:rPr lang="ru-RU" sz="2000" dirty="0"/>
              <a:t>  -   не </a:t>
            </a:r>
            <a:r>
              <a:rPr lang="ru-RU" sz="2000" dirty="0" err="1"/>
              <a:t>оцінюй</a:t>
            </a:r>
            <a:r>
              <a:rPr lang="ru-RU" sz="2000" dirty="0"/>
              <a:t>;</a:t>
            </a:r>
          </a:p>
          <a:p>
            <a:r>
              <a:rPr lang="ru-RU" sz="2000" dirty="0"/>
              <a:t>  -   </a:t>
            </a:r>
            <a:r>
              <a:rPr lang="ru-RU" sz="2000" dirty="0" err="1"/>
              <a:t>приймай</a:t>
            </a:r>
            <a:r>
              <a:rPr lang="ru-RU" sz="2000" dirty="0"/>
              <a:t> </a:t>
            </a:r>
            <a:r>
              <a:rPr lang="ru-RU" sz="2000" dirty="0" err="1"/>
              <a:t>дитину</a:t>
            </a:r>
            <a:r>
              <a:rPr lang="ru-RU" sz="2000" dirty="0"/>
              <a:t> такою, яка вона є;</a:t>
            </a:r>
          </a:p>
          <a:p>
            <a:r>
              <a:rPr lang="ru-RU" sz="2000" dirty="0"/>
              <a:t>  -   </a:t>
            </a:r>
            <a:r>
              <a:rPr lang="ru-RU" sz="2000" dirty="0" err="1"/>
              <a:t>дотримуйся</a:t>
            </a:r>
            <a:r>
              <a:rPr lang="ru-RU" sz="2000" dirty="0"/>
              <a:t> </a:t>
            </a:r>
            <a:r>
              <a:rPr lang="ru-RU" sz="2000" dirty="0" err="1"/>
              <a:t>конфіденційності</a:t>
            </a:r>
            <a:r>
              <a:rPr lang="ru-RU" sz="2000" dirty="0"/>
              <a:t>;</a:t>
            </a:r>
          </a:p>
          <a:p>
            <a:r>
              <a:rPr lang="ru-RU" sz="2000" dirty="0"/>
              <a:t>  -   </a:t>
            </a:r>
            <a:r>
              <a:rPr lang="ru-RU" sz="2000" dirty="0" err="1"/>
              <a:t>дотримуйся</a:t>
            </a:r>
            <a:r>
              <a:rPr lang="ru-RU" sz="2000" dirty="0"/>
              <a:t> </a:t>
            </a:r>
            <a:r>
              <a:rPr lang="ru-RU" sz="2000" dirty="0" err="1"/>
              <a:t>взаємної</a:t>
            </a:r>
            <a:r>
              <a:rPr lang="ru-RU" sz="2000" dirty="0"/>
              <a:t> </a:t>
            </a:r>
            <a:r>
              <a:rPr lang="ru-RU" sz="2000" dirty="0" err="1"/>
              <a:t>відвертості</a:t>
            </a:r>
            <a:r>
              <a:rPr lang="ru-RU" sz="2000" dirty="0"/>
              <a:t> з </a:t>
            </a:r>
            <a:r>
              <a:rPr lang="ru-RU" sz="2000" dirty="0" err="1"/>
              <a:t>дитиною</a:t>
            </a:r>
            <a:r>
              <a:rPr lang="ru-RU" sz="2000" dirty="0"/>
              <a:t>, але </a:t>
            </a:r>
            <a:r>
              <a:rPr lang="ru-RU" sz="2000" dirty="0" err="1"/>
              <a:t>зберігай</a:t>
            </a:r>
            <a:r>
              <a:rPr lang="ru-RU" sz="2000" dirty="0"/>
              <a:t> </a:t>
            </a:r>
            <a:r>
              <a:rPr lang="ru-RU" sz="2000" dirty="0" err="1"/>
              <a:t>деяку</a:t>
            </a:r>
            <a:r>
              <a:rPr lang="ru-RU" sz="2000" dirty="0"/>
              <a:t> </a:t>
            </a:r>
            <a:r>
              <a:rPr lang="ru-RU" sz="2000" dirty="0" err="1"/>
              <a:t>дистанцію</a:t>
            </a:r>
            <a:r>
              <a:rPr lang="ru-RU" sz="2000" dirty="0"/>
              <a:t>;</a:t>
            </a:r>
          </a:p>
          <a:p>
            <a:r>
              <a:rPr lang="ru-RU" sz="2000" dirty="0"/>
              <a:t>  -   не </a:t>
            </a:r>
            <a:r>
              <a:rPr lang="ru-RU" sz="2000" dirty="0" err="1"/>
              <a:t>позбавляй</a:t>
            </a:r>
            <a:r>
              <a:rPr lang="ru-RU" sz="2000" dirty="0"/>
              <a:t> </a:t>
            </a:r>
            <a:r>
              <a:rPr lang="ru-RU" sz="2000" dirty="0" err="1"/>
              <a:t>дитину</a:t>
            </a:r>
            <a:r>
              <a:rPr lang="ru-RU" sz="2000" dirty="0"/>
              <a:t> права </a:t>
            </a:r>
            <a:r>
              <a:rPr lang="ru-RU" sz="2000" dirty="0" err="1"/>
              <a:t>відповідати</a:t>
            </a:r>
            <a:r>
              <a:rPr lang="ru-RU" sz="2000" dirty="0"/>
              <a:t> за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вчинки</a:t>
            </a:r>
            <a:r>
              <a:rPr lang="ru-RU" sz="2000" dirty="0"/>
              <a:t>, не давай </a:t>
            </a:r>
            <a:r>
              <a:rPr lang="ru-RU" sz="2000" dirty="0" err="1"/>
              <a:t>порад</a:t>
            </a:r>
            <a:r>
              <a:rPr lang="ru-RU" sz="2000" dirty="0"/>
              <a:t>, </a:t>
            </a:r>
            <a:r>
              <a:rPr lang="ru-RU" sz="2000" dirty="0" err="1"/>
              <a:t>розмовою</a:t>
            </a:r>
            <a:r>
              <a:rPr lang="ru-RU" sz="2000" dirty="0"/>
              <a:t>, </a:t>
            </a:r>
            <a:r>
              <a:rPr lang="ru-RU" sz="2000" dirty="0" err="1"/>
              <a:t>запитаннями</a:t>
            </a:r>
            <a:r>
              <a:rPr lang="ru-RU" sz="2000" dirty="0"/>
              <a:t> </a:t>
            </a:r>
            <a:r>
              <a:rPr lang="ru-RU" sz="2000" dirty="0" err="1"/>
              <a:t>спонукай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до </a:t>
            </a:r>
            <a:r>
              <a:rPr lang="ru-RU" sz="2000" dirty="0" err="1"/>
              <a:t>рішення</a:t>
            </a:r>
            <a:r>
              <a:rPr lang="ru-RU" sz="2000" dirty="0"/>
              <a:t>;</a:t>
            </a:r>
          </a:p>
          <a:p>
            <a:r>
              <a:rPr lang="ru-RU" sz="2000" dirty="0"/>
              <a:t>  -   </a:t>
            </a:r>
            <a:r>
              <a:rPr lang="ru-RU" sz="2000" dirty="0" err="1"/>
              <a:t>зведи</a:t>
            </a:r>
            <a:r>
              <a:rPr lang="ru-RU" sz="2000" dirty="0"/>
              <a:t> до </a:t>
            </a:r>
            <a:r>
              <a:rPr lang="ru-RU" sz="2000" dirty="0" err="1"/>
              <a:t>мінімуму</a:t>
            </a:r>
            <a:r>
              <a:rPr lang="ru-RU" sz="2000" dirty="0"/>
              <a:t> </a:t>
            </a:r>
            <a:r>
              <a:rPr lang="ru-RU" sz="2000" dirty="0" err="1"/>
              <a:t>вживання</a:t>
            </a:r>
            <a:r>
              <a:rPr lang="ru-RU" sz="2000" dirty="0"/>
              <a:t>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термінів</a:t>
            </a:r>
            <a:r>
              <a:rPr lang="ru-RU" sz="2000" dirty="0"/>
              <a:t>;</a:t>
            </a:r>
          </a:p>
          <a:p>
            <a:r>
              <a:rPr lang="ru-RU" sz="2000" dirty="0"/>
              <a:t>  -   </a:t>
            </a:r>
            <a:r>
              <a:rPr lang="ru-RU" sz="2000" dirty="0" err="1"/>
              <a:t>дотримуйся</a:t>
            </a:r>
            <a:r>
              <a:rPr lang="ru-RU" sz="2000" dirty="0"/>
              <a:t> принципу </a:t>
            </a:r>
            <a:r>
              <a:rPr lang="ru-RU" sz="2000" dirty="0" err="1"/>
              <a:t>добровільності</a:t>
            </a:r>
            <a:r>
              <a:rPr lang="ru-RU" sz="2000" dirty="0"/>
              <a:t>, але </a:t>
            </a:r>
            <a:r>
              <a:rPr lang="ru-RU" sz="2000" dirty="0" err="1"/>
              <a:t>ненав’язливо</a:t>
            </a:r>
            <a:r>
              <a:rPr lang="ru-RU" sz="2000" dirty="0"/>
              <a:t> формуй </a:t>
            </a:r>
            <a:r>
              <a:rPr lang="ru-RU" sz="2000" dirty="0" err="1"/>
              <a:t>розуміння</a:t>
            </a:r>
            <a:r>
              <a:rPr lang="ru-RU" sz="2000" dirty="0"/>
              <a:t> </a:t>
            </a:r>
            <a:r>
              <a:rPr lang="ru-RU" sz="2000" dirty="0" err="1"/>
              <a:t>важливості</a:t>
            </a:r>
            <a:r>
              <a:rPr lang="ru-RU" sz="2000" dirty="0"/>
              <a:t> думки </a:t>
            </a:r>
            <a:r>
              <a:rPr lang="ru-RU" sz="2000" dirty="0" err="1"/>
              <a:t>дорослого</a:t>
            </a:r>
            <a:r>
              <a:rPr lang="ru-RU" sz="2000" dirty="0"/>
              <a:t>, </a:t>
            </a:r>
            <a:r>
              <a:rPr lang="ru-RU" sz="2000" dirty="0" err="1"/>
              <a:t>співпраці</a:t>
            </a:r>
            <a:r>
              <a:rPr lang="ru-RU" sz="2000" dirty="0"/>
              <a:t> з Учителем.</a:t>
            </a:r>
          </a:p>
        </p:txBody>
      </p:sp>
    </p:spTree>
    <p:extLst>
      <p:ext uri="{BB962C8B-B14F-4D97-AF65-F5344CB8AC3E}">
        <p14:creationId xmlns:p14="http://schemas.microsoft.com/office/powerpoint/2010/main" val="14546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986" y="155679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" b="1" u="sng">
                <a:solidFill>
                  <a:srgbClr val="002060"/>
                </a:solidFill>
                <a:hlinkClick r:id="rId2"/>
              </a:rPr>
              <a:t>Р</a:t>
            </a:r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ЕКОМЕНДАЦІЇ </a:t>
            </a:r>
            <a:r>
              <a:rPr lang="ru-RU" b="1" u="sng" dirty="0">
                <a:solidFill>
                  <a:srgbClr val="002060"/>
                </a:solidFill>
                <a:hlinkClick r:id="rId2"/>
              </a:rPr>
              <a:t>ВЧИТЕЛЯМ</a:t>
            </a:r>
            <a:r>
              <a:rPr lang="uk-UA" b="1" u="sng" dirty="0">
                <a:solidFill>
                  <a:srgbClr val="002060"/>
                </a:solidFill>
                <a:hlinkClick r:id="rId2"/>
              </a:rPr>
              <a:t>  </a:t>
            </a:r>
            <a:endParaRPr lang="ru-RU" b="1" u="sng" dirty="0">
              <a:solidFill>
                <a:srgbClr val="002060"/>
              </a:solidFill>
            </a:endParaRPr>
          </a:p>
          <a:p>
            <a:pPr algn="ctr"/>
            <a:r>
              <a:rPr lang="ru-RU" b="1" u="sng" dirty="0">
                <a:solidFill>
                  <a:srgbClr val="002060"/>
                </a:solidFill>
                <a:hlinkClick r:id="rId2"/>
              </a:rPr>
              <a:t> ЩОДО РОБОТИ З УЧНЯМИ, ЯКІ ВІДНОСЯТЬСЯ</a:t>
            </a:r>
            <a:r>
              <a:rPr lang="uk-UA" b="1" u="sng" dirty="0">
                <a:solidFill>
                  <a:srgbClr val="002060"/>
                </a:solidFill>
                <a:hlinkClick r:id="rId2"/>
              </a:rPr>
              <a:t>  </a:t>
            </a:r>
            <a:endParaRPr lang="ru-RU" b="1" u="sng" dirty="0">
              <a:solidFill>
                <a:srgbClr val="002060"/>
              </a:solidFill>
            </a:endParaRPr>
          </a:p>
          <a:p>
            <a:pPr algn="ctr"/>
            <a:r>
              <a:rPr lang="ru-RU" b="1" u="sng" dirty="0">
                <a:solidFill>
                  <a:srgbClr val="002060"/>
                </a:solidFill>
                <a:hlinkClick r:id="rId2"/>
              </a:rPr>
              <a:t> ДО </a:t>
            </a:r>
            <a:r>
              <a:rPr lang="uk-UA" b="1" u="sng" dirty="0">
                <a:solidFill>
                  <a:srgbClr val="002060"/>
                </a:solidFill>
                <a:hlinkClick r:id="rId2"/>
              </a:rPr>
              <a:t>«</a:t>
            </a:r>
            <a:r>
              <a:rPr lang="ru-RU" b="1" u="sng" dirty="0">
                <a:solidFill>
                  <a:srgbClr val="002060"/>
                </a:solidFill>
                <a:hlinkClick r:id="rId2"/>
              </a:rPr>
              <a:t>ГРУПИ РИЗИКУ</a:t>
            </a:r>
            <a:r>
              <a:rPr lang="uk-UA" b="1" u="sng" dirty="0">
                <a:solidFill>
                  <a:srgbClr val="002060"/>
                </a:solidFill>
              </a:rPr>
              <a:t>»</a:t>
            </a:r>
            <a:endParaRPr lang="ru-RU" b="1" u="sng" dirty="0">
              <a:solidFill>
                <a:srgbClr val="002060"/>
              </a:solidFill>
            </a:endParaRPr>
          </a:p>
          <a:p>
            <a:pPr lvl="0"/>
            <a:r>
              <a:rPr lang="" b="1" u="sng" smtClean="0"/>
              <a:t>     </a:t>
            </a:r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484" y="3212976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err="1">
                <a:solidFill>
                  <a:srgbClr val="C00000"/>
                </a:solidFill>
              </a:rPr>
              <a:t>Необхідно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дати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відчути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дитині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що</a:t>
            </a:r>
            <a:r>
              <a:rPr lang="ru-RU" sz="2000" b="1" dirty="0">
                <a:solidFill>
                  <a:srgbClr val="C00000"/>
                </a:solidFill>
              </a:rPr>
              <a:t> вона </a:t>
            </a:r>
            <a:r>
              <a:rPr lang="ru-RU" sz="2000" b="1" dirty="0" err="1">
                <a:solidFill>
                  <a:srgbClr val="C00000"/>
                </a:solidFill>
              </a:rPr>
              <a:t>належить</a:t>
            </a:r>
            <a:r>
              <a:rPr lang="ru-RU" sz="2000" b="1" dirty="0">
                <a:solidFill>
                  <a:srgbClr val="C00000"/>
                </a:solidFill>
              </a:rPr>
              <a:t> до </a:t>
            </a:r>
            <a:r>
              <a:rPr lang="ru-RU" sz="2000" b="1" dirty="0" err="1">
                <a:solidFill>
                  <a:srgbClr val="C00000"/>
                </a:solidFill>
              </a:rPr>
              <a:t>групи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класу</a:t>
            </a:r>
            <a:r>
              <a:rPr lang="ru-RU" sz="2000" b="1" dirty="0">
                <a:solidFill>
                  <a:srgbClr val="C00000"/>
                </a:solidFill>
              </a:rPr>
              <a:t>, не </a:t>
            </a:r>
            <a:r>
              <a:rPr lang="ru-RU" sz="2000" b="1" dirty="0" err="1">
                <a:solidFill>
                  <a:srgbClr val="C00000"/>
                </a:solidFill>
              </a:rPr>
              <a:t>відторгнута</a:t>
            </a:r>
            <a:r>
              <a:rPr lang="ru-RU" sz="2000" b="1" dirty="0">
                <a:solidFill>
                  <a:srgbClr val="C00000"/>
                </a:solidFill>
              </a:rPr>
              <a:t> і </a:t>
            </a:r>
            <a:r>
              <a:rPr lang="ru-RU" sz="2000" b="1" dirty="0" err="1">
                <a:solidFill>
                  <a:srgbClr val="C00000"/>
                </a:solidFill>
              </a:rPr>
              <a:t>займає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важливе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місце</a:t>
            </a:r>
            <a:r>
              <a:rPr lang="ru-RU" sz="2000" b="1" dirty="0">
                <a:solidFill>
                  <a:srgbClr val="C00000"/>
                </a:solidFill>
              </a:rPr>
              <a:t> в </a:t>
            </a:r>
            <a:r>
              <a:rPr lang="ru-RU" sz="2000" b="1" dirty="0" err="1">
                <a:solidFill>
                  <a:srgbClr val="C00000"/>
                </a:solidFill>
              </a:rPr>
              <a:t>колективі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 dirty="0" err="1">
                <a:solidFill>
                  <a:srgbClr val="C00000"/>
                </a:solidFill>
              </a:rPr>
              <a:t>Однак</a:t>
            </a:r>
            <a:r>
              <a:rPr lang="ru-RU" sz="2000" b="1" dirty="0">
                <a:solidFill>
                  <a:srgbClr val="C00000"/>
                </a:solidFill>
              </a:rPr>
              <a:t> не </a:t>
            </a:r>
            <a:r>
              <a:rPr lang="ru-RU" sz="2000" b="1" dirty="0" err="1">
                <a:solidFill>
                  <a:srgbClr val="C00000"/>
                </a:solidFill>
              </a:rPr>
              <a:t>можна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примушувати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її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жити</a:t>
            </a:r>
            <a:r>
              <a:rPr lang="ru-RU" sz="2000" b="1" dirty="0">
                <a:solidFill>
                  <a:srgbClr val="C00000"/>
                </a:solidFill>
              </a:rPr>
              <a:t> в "</a:t>
            </a:r>
            <a:r>
              <a:rPr lang="ru-RU" sz="2000" b="1" dirty="0" err="1">
                <a:solidFill>
                  <a:srgbClr val="C00000"/>
                </a:solidFill>
              </a:rPr>
              <a:t>кучі</a:t>
            </a:r>
            <a:r>
              <a:rPr lang="ru-RU" sz="2000" b="1" dirty="0">
                <a:solidFill>
                  <a:srgbClr val="C00000"/>
                </a:solidFill>
              </a:rPr>
              <a:t>” і </a:t>
            </a:r>
            <a:r>
              <a:rPr lang="ru-RU" sz="2000" b="1" dirty="0" err="1">
                <a:solidFill>
                  <a:srgbClr val="C00000"/>
                </a:solidFill>
              </a:rPr>
              <a:t>обов’язково</a:t>
            </a:r>
            <a:r>
              <a:rPr lang="ru-RU" sz="2000" b="1" dirty="0">
                <a:solidFill>
                  <a:srgbClr val="C00000"/>
                </a:solidFill>
              </a:rPr>
              <a:t> бути на очах. </a:t>
            </a:r>
            <a:r>
              <a:rPr lang="ru-RU" sz="2000" b="1" dirty="0" err="1">
                <a:solidFill>
                  <a:srgbClr val="C00000"/>
                </a:solidFill>
              </a:rPr>
              <a:t>Кожен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має</a:t>
            </a:r>
            <a:r>
              <a:rPr lang="ru-RU" sz="2000" b="1" dirty="0">
                <a:solidFill>
                  <a:srgbClr val="C00000"/>
                </a:solidFill>
              </a:rPr>
              <a:t> потребу в тому, </a:t>
            </a:r>
            <a:r>
              <a:rPr lang="ru-RU" sz="2000" b="1" dirty="0" err="1">
                <a:solidFill>
                  <a:srgbClr val="C00000"/>
                </a:solidFill>
              </a:rPr>
              <a:t>щоб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побути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наодинці</a:t>
            </a:r>
            <a:r>
              <a:rPr lang="ru-RU" sz="2000" b="1" dirty="0">
                <a:solidFill>
                  <a:srgbClr val="C00000"/>
                </a:solidFill>
              </a:rPr>
              <a:t> з самим собою, </a:t>
            </a:r>
            <a:r>
              <a:rPr lang="ru-RU" sz="2000" b="1" dirty="0" err="1">
                <a:solidFill>
                  <a:srgbClr val="C00000"/>
                </a:solidFill>
              </a:rPr>
              <a:t>тим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більше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дитина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" sz="2000" b="1" smtClean="0">
              <a:solidFill>
                <a:srgbClr val="C00000"/>
              </a:solidFill>
            </a:endParaRPr>
          </a:p>
          <a:p>
            <a:pPr lvl="0"/>
            <a:endParaRPr lang="" sz="2000" b="1">
              <a:solidFill>
                <a:srgbClr val="C00000"/>
              </a:solidFill>
            </a:endParaRPr>
          </a:p>
          <a:p>
            <a:pPr lvl="0"/>
            <a:endParaRPr lang="" sz="2000" b="1" smtClean="0">
              <a:solidFill>
                <a:srgbClr val="C00000"/>
              </a:solidFill>
            </a:endParaRPr>
          </a:p>
          <a:p>
            <a:pPr lvl="0"/>
            <a:endParaRPr lang="ru-RU" sz="2000" b="1" dirty="0">
              <a:solidFill>
                <a:srgbClr val="C00000"/>
              </a:solidFill>
            </a:endParaRPr>
          </a:p>
          <a:p>
            <a:pPr lvl="0"/>
            <a:r>
              <a:rPr lang="" sz="2000" dirty="0"/>
              <a:t>  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Заохочуйте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дитину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в тому,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вона дозволяла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собі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приємно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проводити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час, яке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потребує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взаємодію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з людьми.</a:t>
            </a:r>
          </a:p>
        </p:txBody>
      </p:sp>
    </p:spTree>
    <p:extLst>
      <p:ext uri="{BB962C8B-B14F-4D97-AF65-F5344CB8AC3E}">
        <p14:creationId xmlns:p14="http://schemas.microsoft.com/office/powerpoint/2010/main" val="4040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" dirty="0"/>
              <a:t> </a:t>
            </a:r>
            <a:r>
              <a:rPr lang="" smtClean="0"/>
              <a:t>    </a:t>
            </a:r>
            <a:r>
              <a:rPr lang="ru-RU" sz="2000" b="1" dirty="0" err="1" smtClean="0"/>
              <a:t>Виставляйте</a:t>
            </a:r>
            <a:r>
              <a:rPr lang="ru-RU" sz="2000" b="1" dirty="0" smtClean="0"/>
              <a:t> </a:t>
            </a:r>
            <a:r>
              <a:rPr lang="ru-RU" sz="2000" b="1" dirty="0" err="1"/>
              <a:t>малюнки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, </a:t>
            </a:r>
            <a:r>
              <a:rPr lang="ru-RU" sz="2000" b="1" dirty="0" err="1"/>
              <a:t>поробки</a:t>
            </a:r>
            <a:r>
              <a:rPr lang="ru-RU" sz="2000" b="1" dirty="0"/>
              <a:t>, твори, одним словом, все те,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зацікавити</a:t>
            </a:r>
            <a:r>
              <a:rPr lang="ru-RU" sz="2000" b="1" dirty="0"/>
              <a:t> </a:t>
            </a:r>
            <a:r>
              <a:rPr lang="ru-RU" sz="2000" b="1" dirty="0" err="1"/>
              <a:t>оточуючих</a:t>
            </a:r>
            <a:r>
              <a:rPr lang="ru-RU" sz="2000" b="1" dirty="0"/>
              <a:t>. </a:t>
            </a:r>
            <a:r>
              <a:rPr lang="ru-RU" sz="2000" b="1" dirty="0" err="1"/>
              <a:t>Це</a:t>
            </a:r>
            <a:r>
              <a:rPr lang="ru-RU" sz="2000" b="1" dirty="0"/>
              <a:t> буде </a:t>
            </a:r>
            <a:r>
              <a:rPr lang="ru-RU" sz="2000" b="1" dirty="0" err="1"/>
              <a:t>підвищувати</a:t>
            </a:r>
            <a:r>
              <a:rPr lang="ru-RU" sz="2000" b="1" dirty="0"/>
              <a:t> </a:t>
            </a:r>
            <a:r>
              <a:rPr lang="ru-RU" sz="2000" b="1" dirty="0" err="1"/>
              <a:t>впевненість</a:t>
            </a:r>
            <a:r>
              <a:rPr lang="ru-RU" sz="2000" b="1" dirty="0"/>
              <a:t> </a:t>
            </a:r>
            <a:r>
              <a:rPr lang="ru-RU" sz="2000" b="1" dirty="0" err="1"/>
              <a:t>дитини</a:t>
            </a:r>
            <a:r>
              <a:rPr lang="ru-RU" sz="2000" b="1" dirty="0"/>
              <a:t> в </a:t>
            </a:r>
            <a:r>
              <a:rPr lang="ru-RU" sz="2000" b="1" dirty="0" err="1"/>
              <a:t>собі</a:t>
            </a:r>
            <a:r>
              <a:rPr lang="ru-RU" sz="2000" b="1" dirty="0"/>
              <a:t>, </a:t>
            </a:r>
            <a:r>
              <a:rPr lang="ru-RU" sz="2000" b="1" dirty="0" err="1"/>
              <a:t>почуття</a:t>
            </a:r>
            <a:r>
              <a:rPr lang="ru-RU" sz="2000" b="1" dirty="0"/>
              <a:t> </a:t>
            </a:r>
            <a:r>
              <a:rPr lang="ru-RU" sz="2000" b="1" dirty="0" err="1"/>
              <a:t>самостійності</a:t>
            </a:r>
            <a:r>
              <a:rPr lang="ru-RU" sz="2000" b="1" dirty="0"/>
              <a:t>. </a:t>
            </a:r>
            <a:r>
              <a:rPr lang="ru-RU" sz="2000" b="1" dirty="0" err="1"/>
              <a:t>Хваліть</a:t>
            </a:r>
            <a:r>
              <a:rPr lang="ru-RU" sz="2000" b="1" dirty="0"/>
              <a:t> </a:t>
            </a:r>
            <a:r>
              <a:rPr lang="ru-RU" sz="2000" b="1" dirty="0" err="1"/>
              <a:t>її</a:t>
            </a:r>
            <a:r>
              <a:rPr lang="ru-RU" sz="2000" b="1" dirty="0"/>
              <a:t> </a:t>
            </a:r>
            <a:r>
              <a:rPr lang="ru-RU" sz="2000" b="1" dirty="0" err="1"/>
              <a:t>частіше</a:t>
            </a:r>
            <a:r>
              <a:rPr lang="ru-RU" sz="2000" b="1" dirty="0"/>
              <a:t>. </a:t>
            </a:r>
            <a:r>
              <a:rPr lang="ru-RU" sz="2000" b="1" dirty="0" err="1"/>
              <a:t>Допоможіть</a:t>
            </a:r>
            <a:r>
              <a:rPr lang="ru-RU" sz="2000" b="1" dirty="0"/>
              <a:t> </a:t>
            </a:r>
            <a:r>
              <a:rPr lang="ru-RU" sz="2000" b="1" dirty="0" err="1"/>
              <a:t>їй</a:t>
            </a:r>
            <a:r>
              <a:rPr lang="ru-RU" sz="2000" b="1" dirty="0"/>
              <a:t> </a:t>
            </a:r>
            <a:r>
              <a:rPr lang="ru-RU" sz="2000" b="1" dirty="0" err="1"/>
              <a:t>розпізнати</a:t>
            </a:r>
            <a:r>
              <a:rPr lang="ru-RU" sz="2000" b="1" dirty="0"/>
              <a:t> та </a:t>
            </a:r>
            <a:r>
              <a:rPr lang="ru-RU" sz="2000" b="1" dirty="0" err="1"/>
              <a:t>виразити</a:t>
            </a:r>
            <a:r>
              <a:rPr lang="ru-RU" sz="2000" b="1" dirty="0"/>
              <a:t> </a:t>
            </a:r>
            <a:r>
              <a:rPr lang="ru-RU" sz="2000" b="1" dirty="0" err="1"/>
              <a:t>приховані</a:t>
            </a:r>
            <a:r>
              <a:rPr lang="ru-RU" sz="2000" b="1" dirty="0"/>
              <a:t> </a:t>
            </a:r>
            <a:r>
              <a:rPr lang="ru-RU" sz="2000" b="1" dirty="0" err="1"/>
              <a:t>почуття</a:t>
            </a:r>
            <a:r>
              <a:rPr lang="ru-RU" sz="2000" b="1" dirty="0"/>
              <a:t>, </a:t>
            </a:r>
            <a:r>
              <a:rPr lang="ru-RU" sz="2000" b="1" dirty="0" err="1"/>
              <a:t>використавши</a:t>
            </a:r>
            <a:r>
              <a:rPr lang="ru-RU" sz="2000" b="1" dirty="0"/>
              <a:t> для </a:t>
            </a:r>
            <a:r>
              <a:rPr lang="ru-RU" sz="2000" b="1" dirty="0" err="1"/>
              <a:t>цього</a:t>
            </a:r>
            <a:r>
              <a:rPr lang="ru-RU" sz="2000" b="1" dirty="0"/>
              <a:t> </a:t>
            </a:r>
            <a:r>
              <a:rPr lang="ru-RU" sz="2000" b="1" dirty="0" err="1"/>
              <a:t>такі</a:t>
            </a:r>
            <a:r>
              <a:rPr lang="ru-RU" sz="2000" b="1" dirty="0"/>
              <a:t> </a:t>
            </a:r>
            <a:r>
              <a:rPr lang="ru-RU" sz="2000" b="1" dirty="0" err="1"/>
              <a:t>надійні</a:t>
            </a:r>
            <a:r>
              <a:rPr lang="ru-RU" sz="2000" b="1" dirty="0"/>
              <a:t> канали, як </a:t>
            </a:r>
            <a:r>
              <a:rPr lang="ru-RU" sz="2000" b="1" dirty="0" err="1"/>
              <a:t>малювання</a:t>
            </a:r>
            <a:r>
              <a:rPr lang="ru-RU" sz="2000" b="1" dirty="0"/>
              <a:t>, роботу по дереву, </a:t>
            </a:r>
            <a:r>
              <a:rPr lang="ru-RU" sz="2000" b="1" dirty="0" err="1"/>
              <a:t>ліплення</a:t>
            </a:r>
            <a:r>
              <a:rPr lang="ru-RU" sz="2000" b="1" dirty="0"/>
              <a:t>, </a:t>
            </a:r>
            <a:r>
              <a:rPr lang="ru-RU" sz="2000" b="1" dirty="0" err="1"/>
              <a:t>шиття</a:t>
            </a:r>
            <a:r>
              <a:rPr lang="ru-RU" sz="2000" b="1" dirty="0"/>
              <a:t> </a:t>
            </a:r>
            <a:r>
              <a:rPr lang="ru-RU" sz="2000" b="1" dirty="0" err="1"/>
              <a:t>ляльок</a:t>
            </a:r>
            <a:r>
              <a:rPr lang="ru-RU" sz="2000" b="1" dirty="0"/>
              <a:t>, </a:t>
            </a:r>
            <a:r>
              <a:rPr lang="ru-RU" sz="2000" b="1" dirty="0" err="1"/>
              <a:t>читання</a:t>
            </a:r>
            <a:r>
              <a:rPr lang="ru-RU" sz="2000" b="1" dirty="0"/>
              <a:t> </a:t>
            </a:r>
            <a:r>
              <a:rPr lang="ru-RU" sz="2000" b="1" dirty="0" err="1"/>
              <a:t>вголос</a:t>
            </a:r>
            <a:r>
              <a:rPr lang="ru-RU" sz="2000" b="1" dirty="0"/>
              <a:t> </a:t>
            </a:r>
            <a:r>
              <a:rPr lang="ru-RU" sz="2000" b="1" dirty="0" err="1"/>
              <a:t>розповідей</a:t>
            </a:r>
            <a:r>
              <a:rPr lang="ru-RU" sz="2000" b="1" dirty="0"/>
              <a:t>, </a:t>
            </a:r>
            <a:r>
              <a:rPr lang="ru-RU" sz="2000" b="1" dirty="0" err="1"/>
              <a:t>музику</a:t>
            </a:r>
            <a:r>
              <a:rPr lang="ru-RU" sz="2000" b="1" dirty="0"/>
              <a:t>. </a:t>
            </a:r>
            <a:r>
              <a:rPr lang="ru-RU" sz="2000" b="1" dirty="0" err="1"/>
              <a:t>Частіше</a:t>
            </a:r>
            <a:r>
              <a:rPr lang="ru-RU" sz="2000" b="1" dirty="0"/>
              <a:t> </a:t>
            </a:r>
            <a:r>
              <a:rPr lang="ru-RU" sz="2000" b="1" dirty="0" err="1"/>
              <a:t>запитуйте</a:t>
            </a:r>
            <a:r>
              <a:rPr lang="ru-RU" sz="2000" b="1" dirty="0"/>
              <a:t> </a:t>
            </a:r>
            <a:r>
              <a:rPr lang="ru-RU" sz="2000" b="1" dirty="0" err="1"/>
              <a:t>що</a:t>
            </a:r>
            <a:r>
              <a:rPr lang="ru-RU" sz="2000" b="1" dirty="0"/>
              <a:t> вона </a:t>
            </a:r>
            <a:r>
              <a:rPr lang="ru-RU" sz="2000" b="1" dirty="0" err="1"/>
              <a:t>відчула</a:t>
            </a:r>
            <a:r>
              <a:rPr lang="ru-RU" sz="2000" b="1" dirty="0"/>
              <a:t> в </a:t>
            </a:r>
            <a:r>
              <a:rPr lang="ru-RU" sz="2000" b="1" dirty="0" err="1"/>
              <a:t>тій</a:t>
            </a:r>
            <a:r>
              <a:rPr lang="ru-RU" sz="2000" b="1" dirty="0"/>
              <a:t> </a:t>
            </a:r>
            <a:r>
              <a:rPr lang="ru-RU" sz="2000" b="1" dirty="0" err="1"/>
              <a:t>чи</a:t>
            </a:r>
            <a:r>
              <a:rPr lang="ru-RU" sz="2000" b="1" dirty="0"/>
              <a:t> </a:t>
            </a:r>
            <a:r>
              <a:rPr lang="ru-RU" sz="2000" b="1" dirty="0" err="1"/>
              <a:t>іншій</a:t>
            </a:r>
            <a:r>
              <a:rPr lang="ru-RU" sz="2000" b="1" dirty="0"/>
              <a:t> </a:t>
            </a:r>
            <a:r>
              <a:rPr lang="ru-RU" sz="2000" b="1" dirty="0" err="1"/>
              <a:t>ситуації</a:t>
            </a:r>
            <a:r>
              <a:rPr lang="ru-RU" sz="2000" b="1" dirty="0" smtClean="0"/>
              <a:t>.</a:t>
            </a:r>
            <a:endParaRPr lang="" sz="2000" b="1" smtClean="0"/>
          </a:p>
          <a:p>
            <a:pPr lvl="0"/>
            <a:endParaRPr lang="ru-RU" sz="2000" b="1" dirty="0"/>
          </a:p>
          <a:p>
            <a:pPr lvl="0"/>
            <a:r>
              <a:rPr lang="" sz="2000" dirty="0"/>
              <a:t>   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Дізнайтесь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з ким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дитина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хотіла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б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працювати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групі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хто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з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дітей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неї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найбільший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вплив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Розробіть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план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дій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дитини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бажаним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партнером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" sz="2000" b="1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2000" dirty="0"/>
              <a:t> </a:t>
            </a:r>
            <a:r>
              <a:rPr lang="" sz="2000" dirty="0"/>
              <a:t>  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Записуйте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аркуші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паперу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реєструйте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подумки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скільки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разів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на день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ви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звертались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дитини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скільки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разів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ви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висловили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позитивні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репліки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коментарі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її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адресу.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Перевіряйте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цей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"список” в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кінці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дня.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буде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нагадувати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вам про ваше добре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починання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і про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успіхи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вашої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дитини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88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8800" b="1" dirty="0" smtClean="0">
                <a:solidFill>
                  <a:schemeClr val="bg2">
                    <a:lumMod val="25000"/>
                  </a:schemeClr>
                </a:solidFill>
              </a:rPr>
              <a:t>Дякую за увагу</a:t>
            </a:r>
            <a:endParaRPr lang="ru-RU" sz="8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1964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692696"/>
            <a:ext cx="4824536" cy="4598987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Одним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з найбільш важливих і в той же час найбільш складних напрямків професійної діяльності педагогів є соціально-педагогічна робота з дітьми, яких так чи інакше завжди виділяють в самостійну категорію, але називають при цьому по-різному: </a:t>
            </a:r>
            <a:r>
              <a:rPr lang="uk-UA" b="1" dirty="0">
                <a:solidFill>
                  <a:srgbClr val="C00000"/>
                </a:solidFill>
              </a:rPr>
              <a:t>важкі, важковиховувані, педагогічно занедбані, проблемні, </a:t>
            </a:r>
            <a:r>
              <a:rPr lang="uk-UA" b="1" dirty="0" err="1">
                <a:solidFill>
                  <a:srgbClr val="C00000"/>
                </a:solidFill>
              </a:rPr>
              <a:t>дезадаптовані</a:t>
            </a:r>
            <a:r>
              <a:rPr lang="uk-UA" b="1" dirty="0">
                <a:solidFill>
                  <a:srgbClr val="C00000"/>
                </a:solidFill>
              </a:rPr>
              <a:t>, діти з відхиленнями, з девіантною поведінкою чи діти групи ризику.</a:t>
            </a:r>
            <a:endParaRPr lang="ru-RU" b="1" dirty="0">
              <a:solidFill>
                <a:srgbClr val="C00000"/>
              </a:solidFill>
            </a:endParaRPr>
          </a:p>
          <a:p>
            <a:pPr algn="just">
              <a:defRPr/>
            </a:pPr>
            <a:endParaRPr lang="uk-UA" dirty="0" smtClean="0">
              <a:solidFill>
                <a:schemeClr val="bg2">
                  <a:lumMod val="2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170" name="Picture 2" descr="Картинки по запросу робота з дітьми групи ризи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264297" cy="2451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робота з дітьми групи ризик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164"/>
            <a:ext cx="2381250" cy="172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22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3451225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uk-UA" sz="2000" dirty="0">
                <a:latin typeface="+mj-lt"/>
                <a:ea typeface="Times New Roman" panose="02020603050405020304" pitchFamily="18" charset="0"/>
              </a:rPr>
              <a:t>Слово </a:t>
            </a:r>
            <a:r>
              <a:rPr lang="uk-UA" sz="2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ризик</a:t>
            </a:r>
            <a:r>
              <a:rPr lang="uk-UA" sz="2000" dirty="0">
                <a:latin typeface="+mj-lt"/>
                <a:ea typeface="Times New Roman" panose="02020603050405020304" pitchFamily="18" charset="0"/>
              </a:rPr>
              <a:t> означає можливість, велику ймовірність чого-небудь, як правило, негативного, небажаного, що може відбутися або не відбутися . Тому, коли говорять про дітей </a:t>
            </a:r>
            <a:r>
              <a:rPr lang="uk-UA" sz="20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«групи ризику», </a:t>
            </a:r>
            <a:r>
              <a:rPr lang="uk-UA" sz="2000" dirty="0">
                <a:latin typeface="+mj-lt"/>
                <a:ea typeface="Times New Roman" panose="02020603050405020304" pitchFamily="18" charset="0"/>
              </a:rPr>
              <a:t>мається на увазі, що вони знаходяться під впливом деяких небажаних факторів, які можуть спрацювати або не спрацювати. При цьому мова фактично йде про два аспекти. 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36912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Перший аспект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latin typeface="+mj-lt"/>
                <a:ea typeface="Times New Roman" panose="02020603050405020304" pitchFamily="18" charset="0"/>
              </a:rPr>
              <a:t>- це ризик для суспільства, який створюють діти даної категорії. </a:t>
            </a:r>
          </a:p>
          <a:p>
            <a:pPr indent="449580" algn="just">
              <a:spcAft>
                <a:spcPts val="0"/>
              </a:spcAft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29000"/>
            <a:ext cx="51845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spcBef>
                <a:spcPct val="20000"/>
              </a:spcBef>
              <a:buClr>
                <a:srgbClr val="31B6FD"/>
              </a:buClr>
              <a:buSzPct val="100000"/>
              <a:buFont typeface="Symbol" panose="05050102010706020507" pitchFamily="18" charset="2"/>
              <a:buChar char=""/>
            </a:pPr>
            <a:r>
              <a:rPr lang="uk-UA" sz="2000" b="1" dirty="0">
                <a:solidFill>
                  <a:srgbClr val="C00000"/>
                </a:solidFill>
                <a:latin typeface="Candara"/>
                <a:ea typeface="Times New Roman" panose="02020603050405020304" pitchFamily="18" charset="0"/>
              </a:rPr>
              <a:t>Статистика невблаганна: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latin typeface="Candara"/>
                <a:ea typeface="Times New Roman" panose="02020603050405020304" pitchFamily="18" charset="0"/>
              </a:rPr>
              <a:t>практично в кожному класі із загального числа учнів троє - четверо дітей з неблагополучної родини з тим або іншим видом неблагополуччя. </a:t>
            </a:r>
            <a:endParaRPr lang="uk-UA" sz="2000" dirty="0" smtClean="0">
              <a:solidFill>
                <a:schemeClr val="bg2">
                  <a:lumMod val="25000"/>
                </a:schemeClr>
              </a:solidFill>
              <a:latin typeface="Candara"/>
              <a:ea typeface="Times New Roman" panose="02020603050405020304" pitchFamily="18" charset="0"/>
            </a:endParaRPr>
          </a:p>
          <a:p>
            <a:pPr marL="273050" lvl="0" indent="-273050" algn="just">
              <a:spcBef>
                <a:spcPct val="20000"/>
              </a:spcBef>
              <a:buClr>
                <a:srgbClr val="31B6FD"/>
              </a:buClr>
              <a:buSzPct val="100000"/>
              <a:buFont typeface="Symbol" panose="05050102010706020507" pitchFamily="18" charset="2"/>
              <a:buChar char=""/>
            </a:pPr>
            <a:r>
              <a:rPr lang="uk-UA" sz="2000" b="1" dirty="0" smtClean="0">
                <a:solidFill>
                  <a:srgbClr val="C00000"/>
                </a:solidFill>
                <a:latin typeface="Candara"/>
                <a:ea typeface="Times New Roman" panose="02020603050405020304" pitchFamily="18" charset="0"/>
              </a:rPr>
              <a:t>425 </a:t>
            </a:r>
            <a:r>
              <a:rPr lang="uk-UA" sz="2000" b="1" dirty="0">
                <a:solidFill>
                  <a:srgbClr val="C00000"/>
                </a:solidFill>
                <a:latin typeface="Candara"/>
                <a:ea typeface="Times New Roman" panose="02020603050405020304" pitchFamily="18" charset="0"/>
              </a:rPr>
              <a:t>тис.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latin typeface="Candara"/>
                <a:ea typeface="Times New Roman" panose="02020603050405020304" pitchFamily="18" charset="0"/>
              </a:rPr>
              <a:t>дітей перебуває на обліку в підрозділах щодо попередження правопорушень серед неповнолітніх. Близько </a:t>
            </a:r>
            <a:r>
              <a:rPr lang="uk-UA" sz="2000" b="1" dirty="0">
                <a:solidFill>
                  <a:srgbClr val="C00000"/>
                </a:solidFill>
                <a:latin typeface="Candara"/>
                <a:ea typeface="Times New Roman" panose="02020603050405020304" pitchFamily="18" charset="0"/>
              </a:rPr>
              <a:t>200 тис.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  <a:latin typeface="Candara"/>
                <a:ea typeface="Times New Roman" panose="02020603050405020304" pitchFamily="18" charset="0"/>
              </a:rPr>
              <a:t>підлітків щорічно вчиняють злочини.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Candara"/>
            </a:endParaRPr>
          </a:p>
        </p:txBody>
      </p:sp>
      <p:pic>
        <p:nvPicPr>
          <p:cNvPr id="15" name="Picture 2" descr="Картинки по запросу діти правопорушни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493" y="4247979"/>
            <a:ext cx="2991718" cy="2043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6745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26" y="836712"/>
            <a:ext cx="7408862" cy="3451225"/>
          </a:xfrm>
        </p:spPr>
        <p:txBody>
          <a:bodyPr/>
          <a:lstStyle/>
          <a:p>
            <a:pPr marL="0" lvl="0" indent="449580" algn="just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20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Другий аспект </a:t>
            </a:r>
            <a:r>
              <a:rPr lang="uk-UA" sz="2000" dirty="0">
                <a:solidFill>
                  <a:srgbClr val="C6E7FC">
                    <a:lumMod val="25000"/>
                  </a:srgb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і саме під цим кутом зору проблема постала найбільш вагомо останнім часом ─ той ризик, якому самі діти постійно піддаються в суспільстві: </a:t>
            </a:r>
            <a:r>
              <a:rPr lang="uk-UA" sz="20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ризик втрати життя, здоров'я, нормальних умов для повноцінного розвитку. 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Picture 8" descr="Картинки по запросу торгівля діть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" r="1407" b="57519"/>
          <a:stretch/>
        </p:blipFill>
        <p:spPr bwMode="auto">
          <a:xfrm>
            <a:off x="812726" y="2348880"/>
            <a:ext cx="6783610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Картинки по запросу торгівля діть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630" y="4869160"/>
            <a:ext cx="2065412" cy="1721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83406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416083"/>
            <a:ext cx="2448272" cy="230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1600200"/>
            <a:ext cx="7920880" cy="4873752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/>
              <a:t> </a:t>
            </a:r>
            <a:r>
              <a:rPr lang="ru-RU" sz="4000" b="1" i="1" dirty="0" err="1"/>
              <a:t>Учні</a:t>
            </a:r>
            <a:r>
              <a:rPr lang="ru-RU" sz="4000" b="1" i="1" dirty="0"/>
              <a:t> "</a:t>
            </a:r>
            <a:r>
              <a:rPr lang="ru-RU" sz="4000" b="1" i="1" dirty="0" err="1"/>
              <a:t>групи</a:t>
            </a:r>
            <a:r>
              <a:rPr lang="ru-RU" sz="4000" b="1" i="1" dirty="0"/>
              <a:t> </a:t>
            </a:r>
            <a:r>
              <a:rPr lang="ru-RU" sz="4000" b="1" i="1" dirty="0" err="1"/>
              <a:t>ризику</a:t>
            </a:r>
            <a:r>
              <a:rPr lang="ru-RU" sz="4000" b="1" i="1" dirty="0"/>
              <a:t>"</a:t>
            </a:r>
            <a:r>
              <a:rPr lang="ru-RU" sz="4000" dirty="0"/>
              <a:t> - </a:t>
            </a:r>
            <a:r>
              <a:rPr lang="ru-RU" sz="4000" dirty="0" err="1"/>
              <a:t>це</a:t>
            </a:r>
            <a:r>
              <a:rPr lang="ru-RU" sz="4000" dirty="0"/>
              <a:t> </a:t>
            </a:r>
            <a:r>
              <a:rPr lang="ru-RU" sz="4000" dirty="0" err="1"/>
              <a:t>така</a:t>
            </a:r>
            <a:r>
              <a:rPr lang="ru-RU" sz="4000" dirty="0"/>
              <a:t> </a:t>
            </a:r>
            <a:r>
              <a:rPr lang="ru-RU" sz="4000" dirty="0" err="1"/>
              <a:t>категорія</a:t>
            </a:r>
            <a:r>
              <a:rPr lang="ru-RU" sz="4000" dirty="0"/>
              <a:t> </a:t>
            </a:r>
            <a:r>
              <a:rPr lang="ru-RU" sz="4000" dirty="0" err="1"/>
              <a:t>дітей</a:t>
            </a:r>
            <a:r>
              <a:rPr lang="ru-RU" sz="4000" dirty="0"/>
              <a:t>, яка </a:t>
            </a:r>
            <a:r>
              <a:rPr lang="ru-RU" sz="4000" dirty="0" err="1"/>
              <a:t>вимагає</a:t>
            </a:r>
            <a:r>
              <a:rPr lang="ru-RU" sz="4000" dirty="0"/>
              <a:t> </a:t>
            </a:r>
            <a:r>
              <a:rPr lang="ru-RU" sz="4000" dirty="0" err="1"/>
              <a:t>особливої</a:t>
            </a:r>
            <a:r>
              <a:rPr lang="ru-RU" sz="4000" dirty="0"/>
              <a:t> </a:t>
            </a:r>
            <a:r>
              <a:rPr lang="ru-RU" sz="4000" dirty="0" err="1"/>
              <a:t>уваги</a:t>
            </a:r>
            <a:r>
              <a:rPr lang="ru-RU" sz="4000" dirty="0"/>
              <a:t> з боку </a:t>
            </a:r>
            <a:r>
              <a:rPr lang="ru-RU" sz="4000" dirty="0" err="1"/>
              <a:t>педагогів</a:t>
            </a:r>
            <a:r>
              <a:rPr lang="ru-RU" sz="4000" dirty="0"/>
              <a:t>, </a:t>
            </a:r>
            <a:r>
              <a:rPr lang="ru-RU" sz="4000" dirty="0" err="1" smtClean="0"/>
              <a:t>батьків</a:t>
            </a:r>
            <a:r>
              <a:rPr lang="ru-RU" sz="4000" dirty="0" smtClean="0"/>
              <a:t>,  </a:t>
            </a:r>
            <a:r>
              <a:rPr lang="ru-RU" sz="4000" dirty="0"/>
              <a:t>та </a:t>
            </a:r>
            <a:r>
              <a:rPr lang="ru-RU" sz="4000" dirty="0" err="1"/>
              <a:t>інших</a:t>
            </a:r>
            <a:r>
              <a:rPr lang="ru-RU" sz="4000" dirty="0"/>
              <a:t> </a:t>
            </a:r>
            <a:r>
              <a:rPr lang="ru-RU" sz="4000" dirty="0" err="1"/>
              <a:t>фахівців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01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3200" dirty="0" smtClean="0"/>
              <a:t>діти </a:t>
            </a:r>
            <a:r>
              <a:rPr lang="uk-UA" sz="3200" dirty="0"/>
              <a:t>з порушеннями в </a:t>
            </a:r>
            <a:r>
              <a:rPr lang="uk-UA" sz="3200" dirty="0" smtClean="0"/>
              <a:t>афективній </a:t>
            </a:r>
            <a:r>
              <a:rPr lang="uk-UA" sz="3200" dirty="0"/>
              <a:t>сфері;</a:t>
            </a:r>
            <a:endParaRPr lang="ru-RU" sz="3200" dirty="0"/>
          </a:p>
          <a:p>
            <a:pPr lvl="0"/>
            <a:r>
              <a:rPr lang="uk-UA" sz="3200" dirty="0"/>
              <a:t> </a:t>
            </a:r>
            <a:r>
              <a:rPr lang="uk-UA" sz="3200" dirty="0" err="1"/>
              <a:t>педагогічнозанедбані</a:t>
            </a:r>
            <a:r>
              <a:rPr lang="uk-UA" sz="3200" dirty="0"/>
              <a:t> діти;</a:t>
            </a:r>
            <a:endParaRPr lang="ru-RU" sz="3200" dirty="0"/>
          </a:p>
          <a:p>
            <a:pPr lvl="0"/>
            <a:r>
              <a:rPr lang="uk-UA" sz="3200" dirty="0"/>
              <a:t> діти із затримкою психічного розвитку;</a:t>
            </a:r>
            <a:endParaRPr lang="ru-RU" sz="3200" dirty="0"/>
          </a:p>
          <a:p>
            <a:pPr lvl="0"/>
            <a:r>
              <a:rPr lang="uk-UA" sz="3200" dirty="0"/>
              <a:t> діти з проблемами в розвитку (олігофрени);</a:t>
            </a:r>
            <a:endParaRPr lang="ru-RU" sz="3200" dirty="0"/>
          </a:p>
          <a:p>
            <a:pPr lvl="0"/>
            <a:r>
              <a:rPr lang="uk-UA" sz="3200" dirty="0"/>
              <a:t> діти з девіантною поведінкою;</a:t>
            </a:r>
            <a:endParaRPr lang="ru-RU" sz="3200" dirty="0"/>
          </a:p>
          <a:p>
            <a:pPr lvl="0"/>
            <a:r>
              <a:rPr lang="ru-RU" sz="3200" dirty="0" err="1"/>
              <a:t>ліворук</a:t>
            </a:r>
            <a:r>
              <a:rPr lang="uk-UA" sz="3200" dirty="0"/>
              <a:t>і</a:t>
            </a:r>
            <a:r>
              <a:rPr lang="ru-RU" sz="3200" dirty="0"/>
              <a:t> д</a:t>
            </a:r>
            <a:r>
              <a:rPr lang="uk-UA" sz="3200" dirty="0"/>
              <a:t>іти</a:t>
            </a:r>
            <a:r>
              <a:rPr lang="ru-RU" sz="3200" dirty="0"/>
              <a:t>;</a:t>
            </a:r>
          </a:p>
          <a:p>
            <a:pPr lvl="0"/>
            <a:r>
              <a:rPr lang="uk-UA" sz="3200" dirty="0"/>
              <a:t>діти з соціальними проблемами (сирітство, </a:t>
            </a:r>
            <a:r>
              <a:rPr lang="uk-UA" sz="3200" dirty="0" err="1"/>
              <a:t>напівсирітство</a:t>
            </a:r>
            <a:r>
              <a:rPr lang="uk-UA" sz="3200" dirty="0"/>
              <a:t>, неповна сім'я, багатодітність );</a:t>
            </a:r>
            <a:endParaRPr lang="ru-RU" sz="3200" dirty="0"/>
          </a:p>
          <a:p>
            <a:pPr lvl="0"/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з </a:t>
            </a:r>
            <a:r>
              <a:rPr lang="ru-RU" sz="3200" dirty="0" err="1"/>
              <a:t>емоційними</a:t>
            </a:r>
            <a:r>
              <a:rPr lang="ru-RU" sz="3200" dirty="0"/>
              <a:t> </a:t>
            </a:r>
            <a:r>
              <a:rPr lang="ru-RU" sz="3200" dirty="0" err="1"/>
              <a:t>порушеннями</a:t>
            </a:r>
            <a:r>
              <a:rPr lang="ru-RU" sz="3200" dirty="0"/>
              <a:t>. </a:t>
            </a:r>
          </a:p>
          <a:p>
            <a:endParaRPr lang="ru-RU" sz="3200" dirty="0"/>
          </a:p>
          <a:p>
            <a:pPr>
              <a:buFont typeface="Symbol" panose="05050102010706020507" pitchFamily="18" charset="2"/>
              <a:buNone/>
            </a:pPr>
            <a:endParaRPr lang="ru-RU" sz="3200" dirty="0">
              <a:latin typeface="Palatino Linotyp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908720"/>
            <a:ext cx="46442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До </a:t>
            </a:r>
            <a:r>
              <a:rPr lang="ru-RU" sz="4400" b="1" dirty="0"/>
              <a:t>них належать</a:t>
            </a:r>
            <a:r>
              <a:rPr lang="uk-UA" sz="4400" b="1" dirty="0"/>
              <a:t>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585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</a:rPr>
              <a:t>Молодші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школярі</a:t>
            </a:r>
            <a:r>
              <a:rPr lang="ru-RU" sz="3600" b="1" dirty="0">
                <a:solidFill>
                  <a:srgbClr val="002060"/>
                </a:solidFill>
              </a:rPr>
              <a:t> «</a:t>
            </a:r>
            <a:r>
              <a:rPr lang="ru-RU" sz="3600" b="1" dirty="0" err="1">
                <a:solidFill>
                  <a:srgbClr val="002060"/>
                </a:solidFill>
              </a:rPr>
              <a:t>групи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ризику</a:t>
            </a:r>
            <a:r>
              <a:rPr lang="ru-RU" sz="3600" b="1" dirty="0">
                <a:solidFill>
                  <a:srgbClr val="002060"/>
                </a:solidFill>
              </a:rPr>
              <a:t>»</a:t>
            </a:r>
            <a: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Palatino Linotype" pitchFamily="18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844824"/>
            <a:ext cx="7467600" cy="4629128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i="1" u="sng" dirty="0"/>
              <a:t>1.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Гіперактивні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діти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або</a:t>
            </a:r>
            <a:r>
              <a:rPr lang="ru-RU" sz="3200" b="1" i="1" u="sng" dirty="0"/>
              <a:t> </a:t>
            </a:r>
            <a:r>
              <a:rPr lang="ru-RU" sz="3200" b="1" i="1" u="sng" dirty="0" err="1"/>
              <a:t>діти</a:t>
            </a:r>
            <a:r>
              <a:rPr lang="ru-RU" sz="3200" b="1" i="1" u="sng" dirty="0"/>
              <a:t> з синдромом </a:t>
            </a:r>
            <a:r>
              <a:rPr lang="ru-RU" sz="3200" b="1" i="1" u="sng" dirty="0" err="1"/>
              <a:t>дефіциту</a:t>
            </a:r>
            <a:r>
              <a:rPr lang="ru-RU" sz="3200" b="1" i="1" u="sng" dirty="0"/>
              <a:t>  </a:t>
            </a:r>
            <a:r>
              <a:rPr lang="ru-RU" sz="3200" b="1" i="1" u="sng" dirty="0" err="1"/>
              <a:t>уваги</a:t>
            </a:r>
            <a:r>
              <a:rPr lang="ru-RU" sz="3200" b="1" i="1" u="sng" dirty="0"/>
              <a:t> </a:t>
            </a:r>
            <a:endParaRPr lang="ru-RU" sz="3200" b="1" i="1" u="sng" dirty="0" smtClean="0"/>
          </a:p>
          <a:p>
            <a:pPr marL="0" indent="0">
              <a:buNone/>
            </a:pPr>
            <a:endParaRPr lang="ru-RU" sz="3200" dirty="0"/>
          </a:p>
          <a:p>
            <a:pPr marL="514350" indent="-514350">
              <a:buFont typeface="Symbol" panose="05050102010706020507" pitchFamily="18" charset="2"/>
              <a:buAutoNum type="arabicPeriod"/>
            </a:pPr>
            <a:endParaRPr lang="ru-RU" dirty="0" smtClean="0">
              <a:latin typeface="Palatino Linotype" pitchFamily="18" charset="0"/>
            </a:endParaRPr>
          </a:p>
          <a:p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такого типу </a:t>
            </a:r>
            <a:r>
              <a:rPr lang="ru-RU" dirty="0" err="1"/>
              <a:t>неможливо</a:t>
            </a:r>
            <a:r>
              <a:rPr lang="ru-RU" dirty="0"/>
              <a:t> не </a:t>
            </a:r>
            <a:r>
              <a:rPr lang="ru-RU" dirty="0" err="1"/>
              <a:t>помітити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b="1" dirty="0" err="1"/>
              <a:t>риси</a:t>
            </a:r>
            <a:r>
              <a:rPr lang="ru-RU" b="1" dirty="0"/>
              <a:t>, як </a:t>
            </a:r>
            <a:r>
              <a:rPr lang="ru-RU" b="1" dirty="0" err="1"/>
              <a:t>надмірна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b="1" dirty="0" err="1"/>
              <a:t>дитини</a:t>
            </a:r>
            <a:r>
              <a:rPr lang="ru-RU" b="1" dirty="0"/>
              <a:t>, </a:t>
            </a:r>
            <a:r>
              <a:rPr lang="ru-RU" b="1" dirty="0" err="1"/>
              <a:t>зайва</a:t>
            </a:r>
            <a:r>
              <a:rPr lang="ru-RU" b="1" dirty="0"/>
              <a:t> </a:t>
            </a:r>
            <a:r>
              <a:rPr lang="ru-RU" b="1" dirty="0" err="1"/>
              <a:t>рухливість</a:t>
            </a:r>
            <a:r>
              <a:rPr lang="ru-RU" b="1" dirty="0"/>
              <a:t>, </a:t>
            </a:r>
            <a:r>
              <a:rPr lang="ru-RU" b="1" dirty="0" err="1"/>
              <a:t>метушливість</a:t>
            </a:r>
            <a:r>
              <a:rPr lang="ru-RU" b="1" dirty="0"/>
              <a:t>, </a:t>
            </a:r>
            <a:r>
              <a:rPr lang="ru-RU" b="1" dirty="0" err="1"/>
              <a:t>неможливість</a:t>
            </a:r>
            <a:r>
              <a:rPr lang="ru-RU" b="1" dirty="0"/>
              <a:t> </a:t>
            </a:r>
            <a:r>
              <a:rPr lang="ru-RU" b="1" dirty="0" err="1"/>
              <a:t>тривалого</a:t>
            </a:r>
            <a:r>
              <a:rPr lang="ru-RU" b="1" dirty="0"/>
              <a:t> </a:t>
            </a:r>
            <a:r>
              <a:rPr lang="ru-RU" b="1" dirty="0" err="1"/>
              <a:t>зосередження</a:t>
            </a:r>
            <a:r>
              <a:rPr lang="ru-RU" b="1" dirty="0"/>
              <a:t> </a:t>
            </a:r>
            <a:r>
              <a:rPr lang="ru-RU" b="1" dirty="0" err="1"/>
              <a:t>уваги</a:t>
            </a:r>
            <a:r>
              <a:rPr lang="ru-RU" b="1" dirty="0"/>
              <a:t> на </a:t>
            </a:r>
            <a:r>
              <a:rPr lang="ru-RU" b="1" dirty="0" err="1"/>
              <a:t>чому-небудь</a:t>
            </a:r>
            <a:r>
              <a:rPr lang="ru-RU" b="1" dirty="0"/>
              <a:t>. </a:t>
            </a:r>
          </a:p>
          <a:p>
            <a:endParaRPr lang="ru-RU" dirty="0"/>
          </a:p>
          <a:p>
            <a:pPr>
              <a:buFont typeface="Symbol" panose="05050102010706020507" pitchFamily="18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0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23528" y="1556792"/>
            <a:ext cx="8507288" cy="4351645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    У </a:t>
            </a:r>
            <a:r>
              <a:rPr lang="ru-RU" b="1" dirty="0" err="1"/>
              <a:t>роботі</a:t>
            </a:r>
            <a:r>
              <a:rPr lang="ru-RU" b="1" dirty="0"/>
              <a:t> з </a:t>
            </a:r>
            <a:r>
              <a:rPr lang="ru-RU" b="1" dirty="0" err="1"/>
              <a:t>дітьми</a:t>
            </a:r>
            <a:r>
              <a:rPr lang="ru-RU" b="1" dirty="0"/>
              <a:t> </a:t>
            </a:r>
            <a:r>
              <a:rPr lang="ru-RU" b="1" dirty="0" err="1"/>
              <a:t>гіперактивними</a:t>
            </a:r>
            <a:r>
              <a:rPr lang="ru-RU" b="1" dirty="0"/>
              <a:t> </a:t>
            </a:r>
            <a:r>
              <a:rPr lang="ru-RU" b="1" dirty="0" err="1"/>
              <a:t>велике</a:t>
            </a:r>
            <a:r>
              <a:rPr lang="ru-RU" b="1" dirty="0"/>
              <a:t> </a:t>
            </a:r>
            <a:r>
              <a:rPr lang="ru-RU" b="1" dirty="0" err="1"/>
              <a:t>значення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r>
              <a:rPr lang="ru-RU" b="1" dirty="0"/>
              <a:t> причин </a:t>
            </a:r>
            <a:r>
              <a:rPr lang="ru-RU" b="1" dirty="0" err="1"/>
              <a:t>порушень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. 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Етіологія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і патогенез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гіперактивності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вивчалися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фахівцями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 Вони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прийшли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висновку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тут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грають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такі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фактори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endParaRPr lang="ru-RU" dirty="0"/>
          </a:p>
          <a:p>
            <a:r>
              <a:rPr lang="ru-RU" dirty="0"/>
              <a:t> -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; </a:t>
            </a:r>
          </a:p>
          <a:p>
            <a:r>
              <a:rPr lang="ru-RU" dirty="0"/>
              <a:t> - перинатальна </a:t>
            </a:r>
            <a:r>
              <a:rPr lang="ru-RU" dirty="0" err="1"/>
              <a:t>патологія</a:t>
            </a:r>
            <a:r>
              <a:rPr lang="ru-RU" dirty="0"/>
              <a:t> (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вагітності</a:t>
            </a:r>
            <a:r>
              <a:rPr lang="ru-RU" dirty="0"/>
              <a:t>); </a:t>
            </a:r>
          </a:p>
          <a:p>
            <a:r>
              <a:rPr lang="ru-RU" dirty="0"/>
              <a:t> - </a:t>
            </a:r>
            <a:r>
              <a:rPr lang="ru-RU" dirty="0" err="1"/>
              <a:t>генетичний</a:t>
            </a:r>
            <a:r>
              <a:rPr lang="ru-RU" dirty="0"/>
              <a:t> фактор ( </a:t>
            </a:r>
            <a:r>
              <a:rPr lang="ru-RU" dirty="0" err="1"/>
              <a:t>спадковість</a:t>
            </a:r>
            <a:r>
              <a:rPr lang="ru-RU" dirty="0"/>
              <a:t>); </a:t>
            </a:r>
          </a:p>
          <a:p>
            <a:r>
              <a:rPr lang="ru-RU" dirty="0"/>
              <a:t> -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(</a:t>
            </a:r>
            <a:r>
              <a:rPr lang="ru-RU" dirty="0" err="1"/>
              <a:t>послідовність</a:t>
            </a:r>
            <a:r>
              <a:rPr lang="ru-RU" dirty="0"/>
              <a:t> і </a:t>
            </a:r>
            <a:r>
              <a:rPr lang="ru-RU" dirty="0" err="1"/>
              <a:t>систематичність</a:t>
            </a:r>
            <a:r>
              <a:rPr lang="ru-RU" dirty="0"/>
              <a:t> </a:t>
            </a:r>
            <a:r>
              <a:rPr lang="ru-RU" dirty="0" err="1"/>
              <a:t>виховного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242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1168</TotalTime>
  <Words>1254</Words>
  <Application>Microsoft Office PowerPoint</Application>
  <PresentationFormat>Экран (4:3)</PresentationFormat>
  <Paragraphs>180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ПРЕЗЕНТАЦІЯ НА ТЕМУ: Хто він, учень « групи ризику»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EMASH528</dc:creator>
  <cp:lastModifiedBy>Acer</cp:lastModifiedBy>
  <cp:revision>170</cp:revision>
  <cp:lastPrinted>2016-10-26T17:14:32Z</cp:lastPrinted>
  <dcterms:created xsi:type="dcterms:W3CDTF">2011-03-22T09:13:34Z</dcterms:created>
  <dcterms:modified xsi:type="dcterms:W3CDTF">2021-04-15T09:36:39Z</dcterms:modified>
</cp:coreProperties>
</file>