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9" r:id="rId14"/>
    <p:sldId id="268" r:id="rId15"/>
    <p:sldId id="267" r:id="rId16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6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817582"/>
            <a:ext cx="7160676" cy="1202485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Стратегія сталого розвитку природи й суспільства</a:t>
            </a:r>
            <a:endParaRPr lang="uk-UA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9748" y="2132855"/>
            <a:ext cx="5524500" cy="399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1160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5. Темпи росту кількості населення мають відповідати виробничому потенціалу біосфери, який у сучасних умовах швидко змінюється.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1912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7723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u="sng" dirty="0"/>
              <a:t>«Зелена» економіка</a:t>
            </a:r>
            <a:r>
              <a:rPr lang="uk-UA" dirty="0"/>
              <a:t> — </a:t>
            </a:r>
            <a:r>
              <a:rPr lang="uk-UA" i="1" dirty="0"/>
              <a:t>це економіка, яка раціонально використовує природні ресурси, зберігає екосистеми і </a:t>
            </a:r>
            <a:r>
              <a:rPr lang="uk-UA" i="1" dirty="0" err="1"/>
              <a:t>біорізноманіття</a:t>
            </a:r>
            <a:r>
              <a:rPr lang="uk-UA" i="1" dirty="0"/>
              <a:t> та забезпечує при цьому зростання рівнів доходів і зайнятості.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602932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517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544616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/>
              <a:t>Цінності,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визначають</a:t>
            </a:r>
            <a:r>
              <a:rPr lang="ru-RU" b="1" dirty="0"/>
              <a:t> </a:t>
            </a:r>
            <a:r>
              <a:rPr lang="ru-RU" b="1" dirty="0" err="1"/>
              <a:t>ставлення</a:t>
            </a:r>
            <a:r>
              <a:rPr lang="ru-RU" b="1" dirty="0"/>
              <a:t> </a:t>
            </a:r>
            <a:r>
              <a:rPr lang="ru-RU" b="1" dirty="0" err="1"/>
              <a:t>людини</a:t>
            </a:r>
            <a:r>
              <a:rPr lang="ru-RU" b="1" dirty="0"/>
              <a:t> до </a:t>
            </a:r>
            <a:r>
              <a:rPr lang="ru-RU" b="1" dirty="0" err="1" smtClean="0"/>
              <a:t>природи</a:t>
            </a:r>
            <a:r>
              <a:rPr lang="ru-RU" b="1" dirty="0" smtClean="0"/>
              <a:t>:</a:t>
            </a:r>
            <a:endParaRPr lang="uk-UA" b="1" dirty="0" smtClean="0"/>
          </a:p>
          <a:p>
            <a:pPr marL="457200" indent="-457200">
              <a:buAutoNum type="arabicPeriod"/>
            </a:pPr>
            <a:r>
              <a:rPr lang="uk-UA" dirty="0" smtClean="0"/>
              <a:t>Економічна</a:t>
            </a:r>
          </a:p>
          <a:p>
            <a:pPr marL="457200" indent="-457200">
              <a:buAutoNum type="arabicPeriod"/>
            </a:pPr>
            <a:r>
              <a:rPr lang="uk-UA" dirty="0" smtClean="0"/>
              <a:t>Пізнавальна</a:t>
            </a:r>
          </a:p>
          <a:p>
            <a:pPr marL="457200" indent="-457200">
              <a:buAutoNum type="arabicPeriod"/>
            </a:pPr>
            <a:r>
              <a:rPr lang="uk-UA" dirty="0" smtClean="0"/>
              <a:t>Естетична</a:t>
            </a:r>
          </a:p>
          <a:p>
            <a:pPr marL="457200" indent="-457200">
              <a:buAutoNum type="arabicPeriod"/>
            </a:pPr>
            <a:r>
              <a:rPr lang="uk-UA" dirty="0" smtClean="0"/>
              <a:t>Етична</a:t>
            </a:r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784"/>
            <a:ext cx="4605536" cy="422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9516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u="sng" dirty="0" smtClean="0"/>
              <a:t>Екологічна етика</a:t>
            </a:r>
            <a:r>
              <a:rPr lang="uk-UA" dirty="0" smtClean="0"/>
              <a:t> - </a:t>
            </a:r>
            <a:r>
              <a:rPr lang="ru-RU" i="1" dirty="0" err="1"/>
              <a:t>вчення</a:t>
            </a:r>
            <a:r>
              <a:rPr lang="ru-RU" i="1" dirty="0"/>
              <a:t> про </a:t>
            </a:r>
            <a:r>
              <a:rPr lang="ru-RU" i="1" dirty="0" err="1"/>
              <a:t>принципи</a:t>
            </a:r>
            <a:r>
              <a:rPr lang="ru-RU" i="1" dirty="0"/>
              <a:t> й </a:t>
            </a:r>
            <a:r>
              <a:rPr lang="ru-RU" i="1" dirty="0" err="1"/>
              <a:t>проблеми</a:t>
            </a:r>
            <a:r>
              <a:rPr lang="ru-RU" i="1" dirty="0"/>
              <a:t> </a:t>
            </a:r>
            <a:r>
              <a:rPr lang="ru-RU" i="1" dirty="0" err="1"/>
              <a:t>моральних</a:t>
            </a:r>
            <a:r>
              <a:rPr lang="ru-RU" i="1" dirty="0"/>
              <a:t> </a:t>
            </a:r>
            <a:r>
              <a:rPr lang="ru-RU" i="1" dirty="0" err="1"/>
              <a:t>взаємовідносин</a:t>
            </a:r>
            <a:r>
              <a:rPr lang="ru-RU" i="1" dirty="0"/>
              <a:t> </a:t>
            </a:r>
            <a:r>
              <a:rPr lang="ru-RU" i="1" dirty="0" err="1"/>
              <a:t>людини</a:t>
            </a:r>
            <a:r>
              <a:rPr lang="ru-RU" i="1" dirty="0"/>
              <a:t> з природою й </a:t>
            </a:r>
            <a:r>
              <a:rPr lang="ru-RU" i="1" dirty="0" err="1"/>
              <a:t>суспільством</a:t>
            </a:r>
            <a:r>
              <a:rPr lang="ru-RU" i="1" dirty="0"/>
              <a:t>.</a:t>
            </a:r>
            <a:endParaRPr lang="uk-UA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358086" cy="420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239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54461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 smtClean="0"/>
              <a:t>Принципи</a:t>
            </a:r>
            <a:r>
              <a:rPr lang="ru-RU" b="1" dirty="0" smtClean="0"/>
              <a:t> </a:t>
            </a:r>
            <a:r>
              <a:rPr lang="ru-RU" b="1" dirty="0" err="1"/>
              <a:t>екологічної</a:t>
            </a:r>
            <a:r>
              <a:rPr lang="ru-RU" b="1" dirty="0"/>
              <a:t> </a:t>
            </a:r>
            <a:r>
              <a:rPr lang="ru-RU" b="1" dirty="0" err="1" smtClean="0"/>
              <a:t>етики</a:t>
            </a:r>
            <a:r>
              <a:rPr lang="ru-RU" b="1" dirty="0" smtClean="0"/>
              <a:t>:</a:t>
            </a:r>
          </a:p>
          <a:p>
            <a:pPr marL="457200" indent="-457200">
              <a:buAutoNum type="arabicPeriod"/>
            </a:pPr>
            <a:r>
              <a:rPr lang="ru-RU" dirty="0" smtClean="0"/>
              <a:t>принцип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 smtClean="0"/>
              <a:t>природи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принцип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 smtClean="0"/>
              <a:t>біорізноманіття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принцип </a:t>
            </a:r>
            <a:r>
              <a:rPr lang="ru-RU" dirty="0" err="1"/>
              <a:t>цілісності</a:t>
            </a:r>
            <a:r>
              <a:rPr lang="ru-RU" dirty="0"/>
              <a:t> </a:t>
            </a:r>
            <a:r>
              <a:rPr lang="ru-RU" dirty="0" err="1" smtClean="0"/>
              <a:t>природи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принцип </a:t>
            </a:r>
            <a:r>
              <a:rPr lang="ru-RU" dirty="0" err="1"/>
              <a:t>поваги</a:t>
            </a:r>
            <a:r>
              <a:rPr lang="ru-RU" dirty="0"/>
              <a:t> до </a:t>
            </a:r>
            <a:r>
              <a:rPr lang="ru-RU" dirty="0" err="1" smtClean="0"/>
              <a:t>природи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принцип </a:t>
            </a:r>
            <a:r>
              <a:rPr lang="ru-RU" dirty="0" err="1" smtClean="0"/>
              <a:t>відповідальності</a:t>
            </a:r>
            <a:endParaRPr lang="uk-U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6084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6992"/>
            <a:ext cx="417646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9927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u="sng" dirty="0" smtClean="0"/>
              <a:t>ЮНЕП</a:t>
            </a:r>
            <a:r>
              <a:rPr lang="uk-UA" dirty="0" smtClean="0"/>
              <a:t> </a:t>
            </a:r>
            <a:r>
              <a:rPr lang="uk-UA" dirty="0"/>
              <a:t>- </a:t>
            </a:r>
            <a:r>
              <a:rPr lang="uk-UA" i="1" dirty="0" smtClean="0"/>
              <a:t>програма </a:t>
            </a:r>
            <a:r>
              <a:rPr lang="uk-UA" i="1" dirty="0"/>
              <a:t>спрямована на вирішення найгостріших проблем сучасної екологічної кризи (</a:t>
            </a:r>
            <a:r>
              <a:rPr lang="uk-UA" i="1" dirty="0" err="1"/>
              <a:t>опустелювання</a:t>
            </a:r>
            <a:r>
              <a:rPr lang="uk-UA" i="1" dirty="0"/>
              <a:t>, деградації ґрунтів, погіршення якості і зменшення кількості прісних вод, забруднення Світового океану).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6912"/>
            <a:ext cx="446449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347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64704"/>
            <a:ext cx="7272808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u="sng" dirty="0"/>
              <a:t>Навколишнє </a:t>
            </a:r>
            <a:r>
              <a:rPr lang="uk-UA" b="1" u="sng" dirty="0" smtClean="0"/>
              <a:t>середовище</a:t>
            </a:r>
            <a:r>
              <a:rPr lang="uk-UA" dirty="0" smtClean="0"/>
              <a:t> </a:t>
            </a:r>
            <a:r>
              <a:rPr lang="uk-UA" dirty="0"/>
              <a:t>— </a:t>
            </a:r>
            <a:r>
              <a:rPr lang="uk-UA" i="1" dirty="0"/>
              <a:t>це частина природи, що оточує людину, підтримує її існування, створює умови для діяльності й суспільних відносин, безпосередньо впливає на її життя і здоров’я.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8920"/>
            <a:ext cx="504056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9762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720080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uk-UA" b="1" u="sng" dirty="0" smtClean="0"/>
              <a:t>Компоненти навколишнього середовища:</a:t>
            </a:r>
          </a:p>
          <a:p>
            <a:pPr marL="0" indent="0" algn="just">
              <a:buNone/>
            </a:pPr>
            <a:r>
              <a:rPr lang="uk-UA" u="sng" dirty="0"/>
              <a:t>Природний:</a:t>
            </a:r>
            <a:r>
              <a:rPr lang="uk-UA" dirty="0"/>
              <a:t> </a:t>
            </a:r>
            <a:r>
              <a:rPr lang="uk-UA" i="1" dirty="0"/>
              <a:t>планета Земля з її різноманітними оболонками — атмосферою, гідросферою, літосферою та </a:t>
            </a:r>
            <a:r>
              <a:rPr lang="uk-UA" i="1" dirty="0" smtClean="0"/>
              <a:t>біосферою.</a:t>
            </a:r>
          </a:p>
          <a:p>
            <a:pPr marL="0" indent="0" algn="just">
              <a:buNone/>
            </a:pPr>
            <a:r>
              <a:rPr lang="uk-UA" u="sng" dirty="0"/>
              <a:t>Штучний:</a:t>
            </a:r>
            <a:r>
              <a:rPr lang="uk-UA" dirty="0"/>
              <a:t> </a:t>
            </a:r>
            <a:r>
              <a:rPr lang="uk-UA" i="1" dirty="0"/>
              <a:t>суспільство і суспільні </a:t>
            </a:r>
            <a:r>
              <a:rPr lang="uk-UA" i="1" dirty="0" smtClean="0"/>
              <a:t>відносини.</a:t>
            </a:r>
            <a:endParaRPr lang="uk-UA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453650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4944"/>
            <a:ext cx="280831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3586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7488832" cy="5400600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u="sng" dirty="0"/>
              <a:t>Сталий розвиток природи й </a:t>
            </a:r>
            <a:r>
              <a:rPr lang="uk-UA" b="1" u="sng" dirty="0" smtClean="0"/>
              <a:t>суспільства</a:t>
            </a:r>
            <a:r>
              <a:rPr lang="en-US" dirty="0" smtClean="0"/>
              <a:t> </a:t>
            </a:r>
            <a:r>
              <a:rPr lang="en-US" dirty="0"/>
              <a:t>— </a:t>
            </a:r>
            <a:r>
              <a:rPr lang="uk-UA" i="1" dirty="0"/>
              <a:t>розвиток суспільства, за якого економічне зростання, матеріальне виробництво і споживання відбуваються в межах, що їх визначає здатність екосистем до самовідновлення.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48313"/>
            <a:ext cx="4752528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490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0485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480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616624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/>
              <a:t>Принципи сталого розвитку й суспільства:</a:t>
            </a:r>
          </a:p>
          <a:p>
            <a:pPr marL="0" indent="0" algn="just">
              <a:buNone/>
            </a:pPr>
            <a:r>
              <a:rPr lang="uk-UA" dirty="0" smtClean="0"/>
              <a:t>1. </a:t>
            </a:r>
            <a:r>
              <a:rPr lang="ru-RU" dirty="0" err="1"/>
              <a:t>Людство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сталого</a:t>
            </a:r>
            <a:r>
              <a:rPr lang="ru-RU" dirty="0"/>
              <a:t> характеру,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відповідав</a:t>
            </a:r>
            <a:r>
              <a:rPr lang="ru-RU" dirty="0"/>
              <a:t> потребам людей </a:t>
            </a:r>
            <a:r>
              <a:rPr lang="ru-RU" dirty="0" err="1"/>
              <a:t>сучасного</a:t>
            </a:r>
            <a:r>
              <a:rPr lang="ru-RU" dirty="0"/>
              <a:t> й </a:t>
            </a:r>
            <a:r>
              <a:rPr lang="ru-RU" dirty="0" err="1"/>
              <a:t>майбутніх</a:t>
            </a:r>
            <a:r>
              <a:rPr lang="ru-RU" dirty="0"/>
              <a:t> </a:t>
            </a:r>
            <a:r>
              <a:rPr lang="ru-RU" dirty="0" err="1"/>
              <a:t>поколінь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9211" y="2348880"/>
            <a:ext cx="5616624" cy="356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6382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2. Обмеження, що існують у галузі експлуатації природних ресурсів, пов'язані із сучасним рівнем розвитку техніки і соціальної організації, а також із здатністю біосфери до самовідновлення.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64207"/>
            <a:ext cx="568863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7955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3.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задовольнити</a:t>
            </a:r>
            <a:r>
              <a:rPr lang="ru-RU" dirty="0"/>
              <a:t> </a:t>
            </a:r>
            <a:r>
              <a:rPr lang="ru-RU" dirty="0" err="1"/>
              <a:t>елементарні</a:t>
            </a:r>
            <a:r>
              <a:rPr lang="ru-RU" dirty="0"/>
              <a:t> потреби </a:t>
            </a:r>
            <a:r>
              <a:rPr lang="ru-RU" dirty="0" err="1"/>
              <a:t>всіх</a:t>
            </a:r>
            <a:r>
              <a:rPr lang="ru-RU" dirty="0"/>
              <a:t> людей і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реалізувати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надії</a:t>
            </a:r>
            <a:r>
              <a:rPr lang="ru-RU" dirty="0"/>
              <a:t> на </a:t>
            </a:r>
            <a:r>
              <a:rPr lang="ru-RU" dirty="0" err="1"/>
              <a:t>благополучне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695325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0833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4. </a:t>
            </a:r>
            <a:r>
              <a:rPr lang="ru-RU" dirty="0" err="1"/>
              <a:t>Необхідно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відповідало</a:t>
            </a:r>
            <a:r>
              <a:rPr lang="ru-RU" dirty="0"/>
              <a:t> </a:t>
            </a:r>
            <a:r>
              <a:rPr lang="ru-RU" dirty="0" err="1"/>
              <a:t>екологічним</a:t>
            </a:r>
            <a:r>
              <a:rPr lang="ru-RU" dirty="0"/>
              <a:t> </a:t>
            </a:r>
            <a:r>
              <a:rPr lang="ru-RU" dirty="0" err="1"/>
              <a:t>можливостям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55272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7655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</TotalTime>
  <Words>311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Стратегія сталого розвитку природи й суспільства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Стратегія сталого розвитку природи й суспільства</dc:title>
  <dc:creator>Павло Пантелеєнко</dc:creator>
  <cp:lastModifiedBy>DNZ</cp:lastModifiedBy>
  <cp:revision>5</cp:revision>
  <dcterms:created xsi:type="dcterms:W3CDTF">2019-07-30T17:34:12Z</dcterms:created>
  <dcterms:modified xsi:type="dcterms:W3CDTF">2019-09-15T20:52:08Z</dcterms:modified>
</cp:coreProperties>
</file>