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4" r:id="rId5"/>
    <p:sldId id="263" r:id="rId6"/>
    <p:sldId id="267" r:id="rId7"/>
    <p:sldId id="268" r:id="rId8"/>
    <p:sldId id="266" r:id="rId9"/>
    <p:sldId id="262" r:id="rId10"/>
    <p:sldId id="261" r:id="rId11"/>
    <p:sldId id="260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o.fitness/belyj-buryj-bezhevyj-zhi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213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Раціональне харчування – основа нормального обміну речовин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4249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5976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64008" indent="0" algn="ctr">
              <a:buNone/>
            </a:pPr>
            <a:r>
              <a:rPr lang="uk-UA" b="1" dirty="0" smtClean="0"/>
              <a:t>Наслідки нестачі чи надлишку поживних речовин</a:t>
            </a:r>
          </a:p>
          <a:p>
            <a:pPr marL="64008" indent="0" algn="just">
              <a:buNone/>
            </a:pPr>
            <a:endParaRPr lang="uk-UA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76328"/>
            <a:ext cx="33123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268760"/>
            <a:ext cx="2592288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Нестача</a:t>
            </a: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призводить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працездатності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пригнічення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захисних</a:t>
            </a:r>
            <a:r>
              <a:rPr lang="ru-RU" sz="2000" dirty="0">
                <a:solidFill>
                  <a:schemeClr val="bg1"/>
                </a:solidFill>
              </a:rPr>
              <a:t> сил </a:t>
            </a:r>
            <a:r>
              <a:rPr lang="ru-RU" sz="2000" dirty="0" err="1">
                <a:solidFill>
                  <a:schemeClr val="bg1"/>
                </a:solidFill>
              </a:rPr>
              <a:t>організму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підвищеної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сприйнятливості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інфекцій</a:t>
            </a:r>
            <a:r>
              <a:rPr lang="ru-RU" sz="2000" dirty="0">
                <a:solidFill>
                  <a:schemeClr val="bg1"/>
                </a:solidFill>
              </a:rPr>
              <a:t> і в </a:t>
            </a:r>
            <a:r>
              <a:rPr lang="ru-RU" sz="2000" dirty="0" err="1">
                <a:solidFill>
                  <a:schemeClr val="bg1"/>
                </a:solidFill>
              </a:rPr>
              <a:t>крайніх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випадках</a:t>
            </a:r>
            <a:r>
              <a:rPr lang="ru-RU" sz="2000" dirty="0">
                <a:solidFill>
                  <a:schemeClr val="bg1"/>
                </a:solidFill>
              </a:rPr>
              <a:t> — до </a:t>
            </a:r>
            <a:r>
              <a:rPr lang="ru-RU" sz="2000" dirty="0" err="1">
                <a:solidFill>
                  <a:schemeClr val="bg1"/>
                </a:solidFill>
              </a:rPr>
              <a:t>дистрофії</a:t>
            </a:r>
            <a:r>
              <a:rPr lang="ru-RU" sz="2000" dirty="0">
                <a:solidFill>
                  <a:schemeClr val="bg1"/>
                </a:solidFill>
              </a:rPr>
              <a:t> і «</a:t>
            </a:r>
            <a:r>
              <a:rPr lang="ru-RU" sz="2000" dirty="0" err="1">
                <a:solidFill>
                  <a:schemeClr val="bg1"/>
                </a:solidFill>
              </a:rPr>
              <a:t>голодних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набряків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  <a:endParaRPr lang="uk-UA" sz="2000" dirty="0" smtClean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3688" y="1229933"/>
            <a:ext cx="2592288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Надлишок</a:t>
            </a:r>
          </a:p>
          <a:p>
            <a:pPr algn="ctr"/>
            <a:r>
              <a:rPr lang="ru-RU" sz="2800" dirty="0" err="1">
                <a:solidFill>
                  <a:srgbClr val="002060"/>
                </a:solidFill>
              </a:rPr>
              <a:t>посилюються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процеси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гниття</a:t>
            </a:r>
            <a:r>
              <a:rPr lang="ru-RU" sz="2800" dirty="0">
                <a:solidFill>
                  <a:srgbClr val="002060"/>
                </a:solidFill>
              </a:rPr>
              <a:t> в </a:t>
            </a:r>
            <a:r>
              <a:rPr lang="ru-RU" sz="2800" dirty="0" err="1">
                <a:solidFill>
                  <a:srgbClr val="002060"/>
                </a:solidFill>
              </a:rPr>
              <a:t>товстій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кишці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спричиняє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розлади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травлення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сприяє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розвитку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подагри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47" y="4470293"/>
            <a:ext cx="30963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9430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endParaRPr lang="uk-UA" dirty="0" smtClean="0"/>
          </a:p>
          <a:p>
            <a:endParaRPr lang="uk-UA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3" y="190988"/>
            <a:ext cx="37444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708920"/>
            <a:ext cx="3600400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Нестача</a:t>
            </a:r>
          </a:p>
          <a:p>
            <a:pPr algn="ctr"/>
            <a:r>
              <a:rPr lang="uk-UA" sz="2400" dirty="0">
                <a:solidFill>
                  <a:schemeClr val="bg1"/>
                </a:solidFill>
              </a:rPr>
              <a:t>сильне відчуття голоду і зниження фізичної й розумової </a:t>
            </a:r>
            <a:r>
              <a:rPr lang="uk-UA" sz="2400" dirty="0" smtClean="0">
                <a:solidFill>
                  <a:schemeClr val="bg1"/>
                </a:solidFill>
              </a:rPr>
              <a:t>працездатності, </a:t>
            </a:r>
            <a:r>
              <a:rPr lang="ru-RU" sz="2400" dirty="0" err="1">
                <a:solidFill>
                  <a:schemeClr val="bg1"/>
                </a:solidFill>
              </a:rPr>
              <a:t>втрата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свідомості</a:t>
            </a:r>
            <a:r>
              <a:rPr lang="ru-RU" sz="2400" dirty="0">
                <a:solidFill>
                  <a:schemeClr val="bg1"/>
                </a:solidFill>
              </a:rPr>
              <a:t> й </a:t>
            </a:r>
            <a:r>
              <a:rPr lang="ru-RU" sz="2400" dirty="0" err="1">
                <a:solidFill>
                  <a:schemeClr val="bg1"/>
                </a:solidFill>
              </a:rPr>
              <a:t>судоми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гіпоглікемічний</a:t>
            </a:r>
            <a:r>
              <a:rPr lang="ru-RU" sz="2400" dirty="0">
                <a:solidFill>
                  <a:schemeClr val="bg1"/>
                </a:solidFill>
              </a:rPr>
              <a:t> шок)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708920"/>
            <a:ext cx="417646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Надлишок</a:t>
            </a:r>
          </a:p>
          <a:p>
            <a:pPr algn="ctr"/>
            <a:r>
              <a:rPr lang="ru-RU" sz="2000" dirty="0" err="1">
                <a:solidFill>
                  <a:srgbClr val="002060"/>
                </a:solidFill>
              </a:rPr>
              <a:t>перетворюються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жири</a:t>
            </a:r>
            <a:r>
              <a:rPr lang="ru-RU" sz="2000" dirty="0">
                <a:solidFill>
                  <a:srgbClr val="002060"/>
                </a:solidFill>
              </a:rPr>
              <a:t> і в такому </a:t>
            </a:r>
            <a:r>
              <a:rPr lang="ru-RU" sz="2000" dirty="0" err="1">
                <a:solidFill>
                  <a:srgbClr val="002060"/>
                </a:solidFill>
              </a:rPr>
              <a:t>вигляді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відкладаються</a:t>
            </a:r>
            <a:r>
              <a:rPr lang="ru-RU" sz="2000" dirty="0">
                <a:solidFill>
                  <a:srgbClr val="002060"/>
                </a:solidFill>
              </a:rPr>
              <a:t> про запас, </a:t>
            </a:r>
            <a:r>
              <a:rPr lang="ru-RU" sz="2000" dirty="0" err="1" smtClean="0">
                <a:solidFill>
                  <a:srgbClr val="002060"/>
                </a:solidFill>
              </a:rPr>
              <a:t>можуть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призвести</a:t>
            </a:r>
            <a:r>
              <a:rPr lang="ru-RU" sz="2000" dirty="0">
                <a:solidFill>
                  <a:srgbClr val="002060"/>
                </a:solidFill>
              </a:rPr>
              <a:t> до </a:t>
            </a:r>
            <a:r>
              <a:rPr lang="ru-RU" sz="2000" dirty="0" err="1">
                <a:solidFill>
                  <a:srgbClr val="002060"/>
                </a:solidFill>
              </a:rPr>
              <a:t>розладів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травлення</a:t>
            </a:r>
            <a:r>
              <a:rPr lang="ru-RU" sz="2000" dirty="0">
                <a:solidFill>
                  <a:srgbClr val="002060"/>
                </a:solidFill>
              </a:rPr>
              <a:t> через </a:t>
            </a:r>
            <a:r>
              <a:rPr lang="ru-RU" sz="2000" dirty="0" err="1">
                <a:solidFill>
                  <a:srgbClr val="002060"/>
                </a:solidFill>
              </a:rPr>
              <a:t>посилення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процесів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бродіння</a:t>
            </a:r>
            <a:r>
              <a:rPr lang="ru-RU" sz="2000" dirty="0">
                <a:solidFill>
                  <a:srgbClr val="002060"/>
                </a:solidFill>
              </a:rPr>
              <a:t> в </a:t>
            </a:r>
            <a:r>
              <a:rPr lang="ru-RU" sz="2000" dirty="0" err="1">
                <a:solidFill>
                  <a:srgbClr val="002060"/>
                </a:solidFill>
              </a:rPr>
              <a:t>товстому</a:t>
            </a:r>
            <a:r>
              <a:rPr lang="ru-RU" sz="2000" dirty="0">
                <a:solidFill>
                  <a:srgbClr val="002060"/>
                </a:solidFill>
              </a:rPr>
              <a:t> кишечнику, а за </a:t>
            </a:r>
            <a:r>
              <a:rPr lang="ru-RU" sz="2000" dirty="0" err="1">
                <a:solidFill>
                  <a:srgbClr val="002060"/>
                </a:solidFill>
              </a:rPr>
              <a:t>тривалого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споживання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великої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кількості</a:t>
            </a:r>
            <a:r>
              <a:rPr lang="ru-RU" sz="2000" dirty="0">
                <a:solidFill>
                  <a:srgbClr val="002060"/>
                </a:solidFill>
              </a:rPr>
              <a:t> — до </a:t>
            </a:r>
            <a:r>
              <a:rPr lang="ru-RU" sz="2000" dirty="0" err="1">
                <a:solidFill>
                  <a:srgbClr val="002060"/>
                </a:solidFill>
              </a:rPr>
              <a:t>цукрового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діабету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16" y="128642"/>
            <a:ext cx="3977208" cy="236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8048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endParaRPr lang="uk-UA" dirty="0" smtClean="0"/>
          </a:p>
          <a:p>
            <a:endParaRPr lang="uk-UA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72" y="2337542"/>
            <a:ext cx="3491855" cy="217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27" y="2337542"/>
            <a:ext cx="3060873" cy="217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7542"/>
            <a:ext cx="2567724" cy="217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88640"/>
            <a:ext cx="878497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Нестача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зменшується надходження жиророзчинних вітамінів, що може спричинити гіповітамінози за жиророзчинними вітамінами А, </a:t>
            </a:r>
            <a:r>
              <a:rPr lang="en-US" dirty="0" smtClean="0">
                <a:solidFill>
                  <a:srgbClr val="002060"/>
                </a:solidFill>
              </a:rPr>
              <a:t>D, </a:t>
            </a:r>
            <a:r>
              <a:rPr lang="uk-UA" dirty="0" smtClean="0">
                <a:solidFill>
                  <a:srgbClr val="002060"/>
                </a:solidFill>
              </a:rPr>
              <a:t>Е і К</a:t>
            </a:r>
            <a:r>
              <a:rPr lang="uk-UA" dirty="0">
                <a:solidFill>
                  <a:srgbClr val="002060"/>
                </a:solidFill>
              </a:rPr>
              <a:t>., може спостерігатися нестача незамінних жирних кислот, що зумовлює появу шкірних захворювань, порушень обміну речовин, пошкодження мітохондрій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4557401"/>
            <a:ext cx="878497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Надлишок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</a:rPr>
              <a:t>може підвищуватися вміст </a:t>
            </a:r>
            <a:r>
              <a:rPr lang="uk-UA" sz="2400" dirty="0" err="1">
                <a:solidFill>
                  <a:srgbClr val="002060"/>
                </a:solidFill>
              </a:rPr>
              <a:t>холестеролу</a:t>
            </a:r>
            <a:r>
              <a:rPr lang="uk-UA" sz="2400" dirty="0">
                <a:solidFill>
                  <a:srgbClr val="002060"/>
                </a:solidFill>
              </a:rPr>
              <a:t>, що призводить до утворення жовчних каменів, </a:t>
            </a:r>
            <a:r>
              <a:rPr lang="uk-UA" sz="2400" dirty="0" smtClean="0">
                <a:solidFill>
                  <a:srgbClr val="002060"/>
                </a:solidFill>
              </a:rPr>
              <a:t>атеросклерозу; збільшується </a:t>
            </a:r>
            <a:r>
              <a:rPr lang="uk-UA" sz="2400" dirty="0">
                <a:solidFill>
                  <a:srgbClr val="002060"/>
                </a:solidFill>
              </a:rPr>
              <a:t>відкладання жиру в </a:t>
            </a:r>
            <a:r>
              <a:rPr lang="uk-UA" sz="2400" dirty="0" smtClean="0">
                <a:solidFill>
                  <a:srgbClr val="002060"/>
                </a:solidFill>
              </a:rPr>
              <a:t>організмі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947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64008" indent="0" algn="just">
              <a:buNone/>
            </a:pPr>
            <a:r>
              <a:rPr lang="uk-UA" sz="2000" b="1" u="sng" dirty="0"/>
              <a:t>РАЦІОНАЛЬНЕ </a:t>
            </a:r>
            <a:r>
              <a:rPr lang="uk-UA" sz="2000" b="1" u="sng" dirty="0" smtClean="0"/>
              <a:t>ХАРЧУВАННЯ</a:t>
            </a:r>
            <a:r>
              <a:rPr lang="uk-UA" sz="2000" dirty="0" smtClean="0"/>
              <a:t> </a:t>
            </a:r>
            <a:r>
              <a:rPr lang="uk-UA" sz="2000" dirty="0"/>
              <a:t>— </a:t>
            </a:r>
            <a:r>
              <a:rPr lang="uk-UA" sz="2000" i="1" dirty="0"/>
              <a:t>це харчування, за якого до організму з харчовими продуктами надходять усі поживні речовини, вітаміни та мінеральні солі в кількостях, необхідних для нормальної життєдіяльності.</a:t>
            </a:r>
            <a:endParaRPr lang="uk-UA" sz="20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9358"/>
            <a:ext cx="7560840" cy="507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951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64008" indent="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Основні принципи раціонального харчування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52076"/>
            <a:ext cx="4824536" cy="248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1520" y="692696"/>
            <a:ext cx="33843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Поживність та калорійність їжі мають відповідати енергетичним витратам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організму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429" y="4941168"/>
            <a:ext cx="33843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Максимальна різноманітність їжі для поповнення кількості речовин, що здійснюють регуляторну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функцію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548680"/>
            <a:ext cx="3456384" cy="1903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Для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забезпечення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пластичних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витрат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дотримуватись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білкового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оптимуму,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становить 100—110 г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білка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добу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, а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час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фізичної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—до 130—140 г.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4941168"/>
            <a:ext cx="3635896" cy="1916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Дотримання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індивідуального</a:t>
            </a:r>
            <a:r>
              <a:rPr lang="ru-RU" b="1" dirty="0">
                <a:solidFill>
                  <a:srgbClr val="002060"/>
                </a:solidFill>
              </a:rPr>
              <a:t> режиму </a:t>
            </a:r>
            <a:r>
              <a:rPr lang="ru-RU" b="1" dirty="0" err="1">
                <a:solidFill>
                  <a:srgbClr val="002060"/>
                </a:solidFill>
              </a:rPr>
              <a:t>харчування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визначається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масою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віком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рівнем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рухової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активності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кожної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людини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041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64008" indent="0" algn="ctr">
              <a:buNone/>
            </a:pPr>
            <a:r>
              <a:rPr lang="uk-UA" sz="2000" b="1" dirty="0" smtClean="0"/>
              <a:t>Основні рекомендації раціонального харчування</a:t>
            </a:r>
          </a:p>
          <a:p>
            <a:pPr marL="64008" indent="0" algn="just">
              <a:buNone/>
            </a:pPr>
            <a:endParaRPr lang="uk-UA" sz="2000" dirty="0"/>
          </a:p>
          <a:p>
            <a:pPr marL="64008" indent="0" algn="just">
              <a:buNone/>
            </a:pPr>
            <a:endParaRPr lang="uk-UA" sz="2000" dirty="0" smtClean="0"/>
          </a:p>
          <a:p>
            <a:pPr marL="64008" indent="0" algn="just">
              <a:buNone/>
            </a:pPr>
            <a:endParaRPr lang="uk-UA" sz="2000" dirty="0"/>
          </a:p>
          <a:p>
            <a:pPr marL="64008" indent="0" algn="just">
              <a:buNone/>
            </a:pPr>
            <a:endParaRPr lang="uk-UA" sz="2000" dirty="0" smtClean="0"/>
          </a:p>
          <a:p>
            <a:pPr marL="64008" indent="0">
              <a:buNone/>
            </a:pP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57" y="2276872"/>
            <a:ext cx="3198618" cy="3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273630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Забезпечення різноманітності й збалансованості харчового </a:t>
            </a:r>
            <a:r>
              <a:rPr lang="uk-UA" sz="1600" b="1" dirty="0" smtClean="0">
                <a:solidFill>
                  <a:schemeClr val="bg1"/>
                </a:solidFill>
              </a:rPr>
              <a:t>раціону, </a:t>
            </a:r>
            <a:r>
              <a:rPr lang="uk-UA" sz="1600" b="1" dirty="0">
                <a:solidFill>
                  <a:schemeClr val="bg1"/>
                </a:solidFill>
              </a:rPr>
              <a:t>в якому співвідношення білків, жирів та вуглеводів згідно із сучасними вимогами становить 1,0 : 2,3 : 5,8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68960"/>
            <a:ext cx="27363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Дотримання режиму харчування і приймання їжі в одні й ті самі години, щоб забезпечити нормальну секрецію травних соків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764704"/>
            <a:ext cx="259228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Дотримання сумісності продуктів і вживання змішаної їжі, яка засвоюється краще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8029" y="3421748"/>
            <a:ext cx="259228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Харчуватися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краще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4 рази на день,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інтервал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між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споживанням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їжі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перевищувати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6 год.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764704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 Неодмінно вживати овочі та фрукти, що містять вітаміни, пектинові </a:t>
            </a:r>
            <a:r>
              <a:rPr lang="uk-UA" b="1" dirty="0" smtClean="0">
                <a:solidFill>
                  <a:srgbClr val="7030A0"/>
                </a:solidFill>
              </a:rPr>
              <a:t>речовини, клітковину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4048" y="5463747"/>
            <a:ext cx="76328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Важливими умовами харчування є гарний настрій під час приймання їжі, повільне й добре її пережовування, розумна кулінарна обробка харчових продуктів, категорична відмова від тютюнокуріння й вживання алкогольних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напоїв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239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sz="2000" b="1" u="sng" dirty="0"/>
              <a:t>Енергетичний </a:t>
            </a:r>
            <a:r>
              <a:rPr lang="uk-UA" sz="2000" b="1" u="sng" dirty="0" smtClean="0"/>
              <a:t>баланс</a:t>
            </a:r>
            <a:r>
              <a:rPr lang="uk-UA" sz="2000" dirty="0" smtClean="0"/>
              <a:t> </a:t>
            </a:r>
            <a:r>
              <a:rPr lang="uk-UA" sz="2000" dirty="0"/>
              <a:t>— </a:t>
            </a:r>
            <a:r>
              <a:rPr lang="uk-UA" sz="2000" i="1" dirty="0"/>
              <a:t>це співвідношення між кількістю енергії, що надходить в організм, і кількістю енергії, що виділяється ним</a:t>
            </a:r>
            <a:r>
              <a:rPr lang="uk-UA" sz="2000" i="1" dirty="0" smtClean="0"/>
              <a:t>.</a:t>
            </a:r>
          </a:p>
          <a:p>
            <a:pPr marL="64008" indent="0">
              <a:buNone/>
            </a:pPr>
            <a:endParaRPr lang="uk-UA" sz="2000" dirty="0"/>
          </a:p>
          <a:p>
            <a:pPr marL="64008" indent="0">
              <a:buNone/>
            </a:pPr>
            <a:endParaRPr lang="uk-UA" sz="2000" dirty="0" smtClean="0"/>
          </a:p>
          <a:p>
            <a:pPr marL="64008" indent="0">
              <a:buNone/>
            </a:pPr>
            <a:endParaRPr lang="uk-UA" sz="2000" dirty="0"/>
          </a:p>
          <a:p>
            <a:pPr marL="64008" indent="0">
              <a:buNone/>
            </a:pPr>
            <a:endParaRPr lang="uk-UA" sz="2000" dirty="0" smtClean="0"/>
          </a:p>
          <a:p>
            <a:pPr marL="64008" indent="0">
              <a:buNone/>
            </a:pPr>
            <a:endParaRPr lang="uk-UA" sz="2000" dirty="0"/>
          </a:p>
          <a:p>
            <a:pPr marL="64008" indent="0">
              <a:buNone/>
            </a:pPr>
            <a:endParaRPr lang="uk-UA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12879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1791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11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5" y="5429264"/>
            <a:ext cx="38576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Бурий</a:t>
            </a:r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жир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5429264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Білий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жир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09"/>
            <a:ext cx="8286776" cy="684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b="1" dirty="0" smtClean="0"/>
              <a:t>Белый жир</a:t>
            </a:r>
          </a:p>
          <a:p>
            <a:pPr fontAlgn="base"/>
            <a:r>
              <a:rPr lang="ru-RU" dirty="0" smtClean="0"/>
              <a:t>Клетка белого жира состоит из одной большой жировой капли. </a:t>
            </a:r>
            <a:r>
              <a:rPr lang="ru-RU" b="1" dirty="0" smtClean="0"/>
              <a:t>Этот жир располагается</a:t>
            </a:r>
            <a:r>
              <a:rPr lang="ru-RU" dirty="0" smtClean="0"/>
              <a:t> на бёдрах, ягодицах, вокруг талии, т.е. по месту локализации — это жир, определяемый половой принадлежностью. Так же белым жиром является подкожный жир. То есть это именно та жировая ткань, которую наш организм запасает на экстренный случай и которая нам так не нравится.</a:t>
            </a:r>
          </a:p>
          <a:p>
            <a:pPr fontAlgn="base"/>
            <a:r>
              <a:rPr lang="ru-RU" dirty="0" smtClean="0"/>
              <a:t>Чтобы избавиться от белого жира необходимо, как и в случае с подкожным жиром, и жиром, определяемым половой принадлежностью, одновременно использовать правильное питание и физические нагрузки.</a:t>
            </a:r>
          </a:p>
          <a:p>
            <a:pPr fontAlgn="base"/>
            <a:r>
              <a:rPr lang="ru-RU" b="1" dirty="0" smtClean="0"/>
              <a:t>Бурый жир</a:t>
            </a:r>
          </a:p>
          <a:p>
            <a:pPr fontAlgn="base"/>
            <a:r>
              <a:rPr lang="ru-RU" dirty="0" smtClean="0"/>
              <a:t>Клетки бурого жира состоят из нескольких жировых капель. В них содержится много митохондрий, благодаря которым эти клетки могут потреблять значительное количество кислорода. А без кислорода жир в качестве источника энергии использоваться не может.</a:t>
            </a:r>
          </a:p>
          <a:p>
            <a:pPr fontAlgn="base"/>
            <a:r>
              <a:rPr lang="ru-RU" dirty="0" smtClean="0"/>
              <a:t>Основная функция бурого жира – </a:t>
            </a:r>
            <a:r>
              <a:rPr lang="ru-RU" dirty="0" err="1" smtClean="0">
                <a:hlinkClick r:id="rId2"/>
              </a:rPr>
              <a:t>термогенез</a:t>
            </a:r>
            <a:r>
              <a:rPr lang="ru-RU" dirty="0" smtClean="0"/>
              <a:t>. То есть он включается в работу, когда необходимо «обогреть» тело. Больше всего бурого жира у животных, которые впадают в спячку и, соответственно, не могут повышать температуру за счёт двигательной активности.</a:t>
            </a:r>
          </a:p>
          <a:p>
            <a:pPr fontAlgn="base"/>
            <a:r>
              <a:rPr lang="ru-RU" dirty="0" smtClean="0"/>
              <a:t>У человека бурый жир встречается у новорожденных и составляет до 5% от общей массы. Он помогает детям поддерживать необходимую температуру тела пока не выработаются другие механизмы. </a:t>
            </a:r>
            <a:r>
              <a:rPr lang="ru-RU" b="1" dirty="0" smtClean="0"/>
              <a:t>Локализация бурого жира</a:t>
            </a:r>
            <a:r>
              <a:rPr lang="ru-RU" dirty="0" smtClean="0"/>
              <a:t> – область шеи, лопаток, ключиц. Однако очень быстро у детей формируется более совершенный механизм поддержания температуры – дрожание, и постепенно бурый жир прекращает выполнять свою функцию.</a:t>
            </a:r>
          </a:p>
          <a:p>
            <a:pPr fontAlgn="base"/>
            <a:r>
              <a:rPr lang="ru-RU" dirty="0" smtClean="0"/>
              <a:t>С точки зрения людей, следящих за своей фигурой, этот жир является предпочитаемым, так как бурая жировая ткань в организме человека «добровольно» стремится быть использованной на благо нашего «тепла». Вопрос в другом:</a:t>
            </a:r>
          </a:p>
          <a:p>
            <a:pPr fontAlgn="base"/>
            <a:r>
              <a:rPr lang="ru-RU" b="1" dirty="0" smtClean="0"/>
              <a:t>Бежевый жир</a:t>
            </a:r>
          </a:p>
          <a:p>
            <a:pPr fontAlgn="base"/>
            <a:r>
              <a:rPr lang="ru-RU" dirty="0" smtClean="0"/>
              <a:t>Позже всё-таки выяснилось, что жир, найденный во время исследований в организме взрослых имеет структуру, отличающуюся от бурого. Этот вид соединительной ткани назвали </a:t>
            </a:r>
            <a:r>
              <a:rPr lang="ru-RU" b="1" dirty="0" smtClean="0"/>
              <a:t>бежевый жир</a:t>
            </a:r>
            <a:r>
              <a:rPr lang="ru-RU" dirty="0" smtClean="0"/>
              <a:t>. Функции бежевого жира такие же, как и бурого – образование тепла. В принципе, всё, что говорили о буром жире у взрослого человека верно, просто называют его теперь бежевым и появились некоторые уточнения относительно механизмов его работы. Именно из-за введения нового понятия началась большая путаница в источниках информации, т.к. многие до сих пор говорят только о двух видах жира – белом и буром. И конечно, полного обновления информации ждать придётся долго.</a:t>
            </a:r>
          </a:p>
          <a:p>
            <a:pPr fontAlgn="base"/>
            <a:r>
              <a:rPr lang="ru-RU" dirty="0" smtClean="0"/>
              <a:t>Так же развеялся миф о том, что (теперь уже) бежевая жировая ткань способна образовываться из белой. В действительности, у бежевого жира есть клетки-предшественники, которые располагаются среди клеток белого жира и просто «дремлют» до того момента, пока не появится фактор, который их активирует. После чего они быстро «просыпаются», «вырастают» и начинают выполнять свои функции.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64008" indent="0" algn="just">
              <a:buNone/>
            </a:pPr>
            <a:endParaRPr lang="uk-UA" sz="2000" dirty="0"/>
          </a:p>
          <a:p>
            <a:pPr marL="64008" indent="0" algn="just">
              <a:buNone/>
            </a:pPr>
            <a:endParaRPr lang="uk-UA" sz="2000" dirty="0" smtClean="0"/>
          </a:p>
          <a:p>
            <a:pPr marL="64008" indent="0" algn="just">
              <a:buNone/>
            </a:pPr>
            <a:endParaRPr lang="uk-UA" sz="2000" dirty="0" smtClean="0"/>
          </a:p>
          <a:p>
            <a:pPr marL="64008" indent="0">
              <a:buNone/>
            </a:pPr>
            <a:endParaRPr lang="uk-UA" sz="2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40989" y="260648"/>
            <a:ext cx="5544616" cy="448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/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Методи </a:t>
            </a:r>
            <a:r>
              <a:rPr lang="uk-UA" b="1" dirty="0">
                <a:solidFill>
                  <a:schemeClr val="bg1"/>
                </a:solidFill>
              </a:rPr>
              <a:t>визначення енергетичних витрат</a:t>
            </a:r>
          </a:p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25247"/>
            <a:ext cx="273630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Пряма </a:t>
            </a:r>
            <a:r>
              <a:rPr lang="ru-RU" b="1" u="sng" dirty="0" err="1">
                <a:solidFill>
                  <a:schemeClr val="bg1"/>
                </a:solidFill>
              </a:rPr>
              <a:t>калориметрія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метод </a:t>
            </a:r>
            <a:r>
              <a:rPr lang="ru-RU" dirty="0" err="1">
                <a:solidFill>
                  <a:schemeClr val="bg1"/>
                </a:solidFill>
              </a:rPr>
              <a:t>безпосереднього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вимірювання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теплоти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виділеної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організмом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певний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час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556792"/>
            <a:ext cx="273630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Непряма </a:t>
            </a:r>
            <a:r>
              <a:rPr lang="ru-RU" b="1" u="sng" dirty="0" err="1">
                <a:solidFill>
                  <a:schemeClr val="bg1"/>
                </a:solidFill>
              </a:rPr>
              <a:t>калориметрія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метод </a:t>
            </a:r>
            <a:r>
              <a:rPr lang="ru-RU" dirty="0" err="1">
                <a:solidFill>
                  <a:schemeClr val="bg1"/>
                </a:solidFill>
              </a:rPr>
              <a:t>визначення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виділеного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теплоти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кількістю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спожитого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кисню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виділеного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вуглекислого</a:t>
            </a:r>
            <a:r>
              <a:rPr lang="ru-RU" dirty="0">
                <a:solidFill>
                  <a:schemeClr val="bg1"/>
                </a:solidFill>
              </a:rPr>
              <a:t> газу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4" idx="0"/>
          </p:cNvCxnSpPr>
          <p:nvPr/>
        </p:nvCxnSpPr>
        <p:spPr>
          <a:xfrm flipH="1">
            <a:off x="1835696" y="709076"/>
            <a:ext cx="2377601" cy="816171"/>
          </a:xfrm>
          <a:prstGeom prst="straightConnector1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6" idx="0"/>
          </p:cNvCxnSpPr>
          <p:nvPr/>
        </p:nvCxnSpPr>
        <p:spPr>
          <a:xfrm>
            <a:off x="4213297" y="709076"/>
            <a:ext cx="2230911" cy="847716"/>
          </a:xfrm>
          <a:prstGeom prst="straightConnector1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97" y="4077072"/>
            <a:ext cx="445807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8803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0101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</TotalTime>
  <Words>461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Раціональне харчування – основа нормального обміну речовин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Раціональне харчування – основа нормального обміну речовин</dc:title>
  <dc:creator>Павло Пантелеєнко</dc:creator>
  <cp:lastModifiedBy>DNZ</cp:lastModifiedBy>
  <cp:revision>12</cp:revision>
  <dcterms:created xsi:type="dcterms:W3CDTF">2019-08-07T14:01:42Z</dcterms:created>
  <dcterms:modified xsi:type="dcterms:W3CDTF">2019-12-15T20:12:19Z</dcterms:modified>
</cp:coreProperties>
</file>