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62" r:id="rId4"/>
    <p:sldId id="257" r:id="rId5"/>
    <p:sldId id="258" r:id="rId6"/>
    <p:sldId id="259" r:id="rId7"/>
    <p:sldId id="260" r:id="rId8"/>
    <p:sldId id="274" r:id="rId9"/>
    <p:sldId id="261" r:id="rId10"/>
    <p:sldId id="273" r:id="rId11"/>
    <p:sldId id="276" r:id="rId12"/>
    <p:sldId id="265" r:id="rId13"/>
    <p:sldId id="264" r:id="rId14"/>
    <p:sldId id="277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45C5A-1637-4C24-A289-1AD4EBC0F43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96CFC5-01A9-454F-A168-ECC005557623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Обмін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речовин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метаболізм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21FE0C-9796-429C-B091-91A66EBAF3D9}" type="parTrans" cxnId="{935F1A99-098F-47DA-86E3-A338DE6DC360}">
      <dgm:prSet/>
      <dgm:spPr/>
      <dgm:t>
        <a:bodyPr/>
        <a:lstStyle/>
        <a:p>
          <a:endParaRPr lang="ru-RU"/>
        </a:p>
      </dgm:t>
    </dgm:pt>
    <dgm:pt modelId="{98F92352-4834-459B-BDA4-14BE18D253C4}" type="sibTrans" cxnId="{935F1A99-098F-47DA-86E3-A338DE6DC360}">
      <dgm:prSet/>
      <dgm:spPr/>
      <dgm:t>
        <a:bodyPr/>
        <a:lstStyle/>
        <a:p>
          <a:endParaRPr lang="ru-RU"/>
        </a:p>
      </dgm:t>
    </dgm:pt>
    <dgm:pt modelId="{F0339A9E-4097-4E51-B58F-1625199BFB8F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Пластичний обмін (анаболізм)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359D0E-0B18-4440-9561-C7714089A89B}" type="parTrans" cxnId="{61452134-C698-4B6B-908D-37E88516DBA5}">
      <dgm:prSet/>
      <dgm:spPr/>
      <dgm:t>
        <a:bodyPr/>
        <a:lstStyle/>
        <a:p>
          <a:endParaRPr lang="ru-RU"/>
        </a:p>
      </dgm:t>
    </dgm:pt>
    <dgm:pt modelId="{4558A911-5C73-4C31-AA9C-6DDF13B13637}" type="sibTrans" cxnId="{61452134-C698-4B6B-908D-37E88516DBA5}">
      <dgm:prSet/>
      <dgm:spPr/>
      <dgm:t>
        <a:bodyPr/>
        <a:lstStyle/>
        <a:p>
          <a:endParaRPr lang="ru-RU"/>
        </a:p>
      </dgm:t>
    </dgm:pt>
    <dgm:pt modelId="{64830956-40DE-449E-B690-3A443AFAC683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Синтез речовин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8BE05D-5EF4-4020-8938-C825FD03BCB6}" type="parTrans" cxnId="{B8D665DC-9254-4DCF-8A40-A57469012CA3}">
      <dgm:prSet/>
      <dgm:spPr/>
      <dgm:t>
        <a:bodyPr/>
        <a:lstStyle/>
        <a:p>
          <a:endParaRPr lang="ru-RU"/>
        </a:p>
      </dgm:t>
    </dgm:pt>
    <dgm:pt modelId="{2A2A273B-A1B9-4DD1-A709-96365C580B62}" type="sibTrans" cxnId="{B8D665DC-9254-4DCF-8A40-A57469012CA3}">
      <dgm:prSet/>
      <dgm:spPr/>
      <dgm:t>
        <a:bodyPr/>
        <a:lstStyle/>
        <a:p>
          <a:endParaRPr lang="ru-RU"/>
        </a:p>
      </dgm:t>
    </dgm:pt>
    <dgm:pt modelId="{28682876-EA13-4881-963A-11DA727245D5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Енергетичний обмін (катаболізм)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07395B-64E9-432D-8957-961DFCF2E439}" type="parTrans" cxnId="{1036E8D9-C0A2-44B4-BD18-F7F601195F26}">
      <dgm:prSet/>
      <dgm:spPr/>
      <dgm:t>
        <a:bodyPr/>
        <a:lstStyle/>
        <a:p>
          <a:endParaRPr lang="ru-RU"/>
        </a:p>
      </dgm:t>
    </dgm:pt>
    <dgm:pt modelId="{2DB375CC-A2D2-4843-885C-2AF002931EA5}" type="sibTrans" cxnId="{1036E8D9-C0A2-44B4-BD18-F7F601195F26}">
      <dgm:prSet/>
      <dgm:spPr/>
      <dgm:t>
        <a:bodyPr/>
        <a:lstStyle/>
        <a:p>
          <a:endParaRPr lang="ru-RU"/>
        </a:p>
      </dgm:t>
    </dgm:pt>
    <dgm:pt modelId="{5F073CF3-F10F-4456-B590-A0D69E87D372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Розщеплення речовин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3EB895-72DE-4166-8C27-B6DA6832F8F4}" type="parTrans" cxnId="{242C1DBF-CB00-493D-9CED-33902AAE6F9E}">
      <dgm:prSet/>
      <dgm:spPr/>
      <dgm:t>
        <a:bodyPr/>
        <a:lstStyle/>
        <a:p>
          <a:endParaRPr lang="ru-RU"/>
        </a:p>
      </dgm:t>
    </dgm:pt>
    <dgm:pt modelId="{AB8F3CCD-5A6B-48EF-974D-923FC61E7730}" type="sibTrans" cxnId="{242C1DBF-CB00-493D-9CED-33902AAE6F9E}">
      <dgm:prSet/>
      <dgm:spPr/>
      <dgm:t>
        <a:bodyPr/>
        <a:lstStyle/>
        <a:p>
          <a:endParaRPr lang="ru-RU"/>
        </a:p>
      </dgm:t>
    </dgm:pt>
    <dgm:pt modelId="{264418C9-D0A1-4FD8-A0EC-707AFED7E202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Поглинання енергії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E4CAA2-EE32-451C-B250-028BC7A5AF3B}" type="parTrans" cxnId="{D9EB3E94-A33A-4586-A4C2-E196960336EC}">
      <dgm:prSet/>
      <dgm:spPr/>
      <dgm:t>
        <a:bodyPr/>
        <a:lstStyle/>
        <a:p>
          <a:endParaRPr lang="ru-RU"/>
        </a:p>
      </dgm:t>
    </dgm:pt>
    <dgm:pt modelId="{844CADC3-CDBB-4864-92FA-F3D5E3FE2343}" type="sibTrans" cxnId="{D9EB3E94-A33A-4586-A4C2-E196960336EC}">
      <dgm:prSet/>
      <dgm:spPr/>
      <dgm:t>
        <a:bodyPr/>
        <a:lstStyle/>
        <a:p>
          <a:endParaRPr lang="ru-RU"/>
        </a:p>
      </dgm:t>
    </dgm:pt>
    <dgm:pt modelId="{71354034-2C84-4426-B864-E59099C2763D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Виділення енергії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3F77E7-D328-43F9-8575-6B5AAA606782}" type="parTrans" cxnId="{E8550C69-357D-4366-855C-47E07F9D3DD6}">
      <dgm:prSet/>
      <dgm:spPr/>
      <dgm:t>
        <a:bodyPr/>
        <a:lstStyle/>
        <a:p>
          <a:endParaRPr lang="ru-RU"/>
        </a:p>
      </dgm:t>
    </dgm:pt>
    <dgm:pt modelId="{21E219A3-D358-492B-B65E-20A7D9227076}" type="sibTrans" cxnId="{E8550C69-357D-4366-855C-47E07F9D3DD6}">
      <dgm:prSet/>
      <dgm:spPr/>
      <dgm:t>
        <a:bodyPr/>
        <a:lstStyle/>
        <a:p>
          <a:endParaRPr lang="ru-RU"/>
        </a:p>
      </dgm:t>
    </dgm:pt>
    <dgm:pt modelId="{B588B4C7-00BD-482E-B32B-470031A452F4}" type="pres">
      <dgm:prSet presAssocID="{D8E45C5A-1637-4C24-A289-1AD4EBC0F4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1D99B3-B222-41D8-95F1-8772050BACBF}" type="pres">
      <dgm:prSet presAssocID="{5096CFC5-01A9-454F-A168-ECC005557623}" presName="hierRoot1" presStyleCnt="0"/>
      <dgm:spPr/>
    </dgm:pt>
    <dgm:pt modelId="{E9F4CAD3-8234-4E30-9AB3-75376A7D158D}" type="pres">
      <dgm:prSet presAssocID="{5096CFC5-01A9-454F-A168-ECC005557623}" presName="composite" presStyleCnt="0"/>
      <dgm:spPr/>
    </dgm:pt>
    <dgm:pt modelId="{8205847F-4BA0-4E83-8688-9532F07CF139}" type="pres">
      <dgm:prSet presAssocID="{5096CFC5-01A9-454F-A168-ECC005557623}" presName="background" presStyleLbl="node0" presStyleIdx="0" presStyleCnt="1"/>
      <dgm:spPr/>
    </dgm:pt>
    <dgm:pt modelId="{C6384CD2-E574-4691-85FC-10BCE8FADD04}" type="pres">
      <dgm:prSet presAssocID="{5096CFC5-01A9-454F-A168-ECC005557623}" presName="text" presStyleLbl="fgAcc0" presStyleIdx="0" presStyleCnt="1" custScaleX="149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0FDE36-6C63-4D23-87BA-CE06C3DC5F4F}" type="pres">
      <dgm:prSet presAssocID="{5096CFC5-01A9-454F-A168-ECC005557623}" presName="hierChild2" presStyleCnt="0"/>
      <dgm:spPr/>
    </dgm:pt>
    <dgm:pt modelId="{119F28A0-9B0A-42BE-BE15-CFFE1A93364F}" type="pres">
      <dgm:prSet presAssocID="{59359D0E-0B18-4440-9561-C7714089A89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B627BD1-813B-49FB-AF55-4DF52528F650}" type="pres">
      <dgm:prSet presAssocID="{F0339A9E-4097-4E51-B58F-1625199BFB8F}" presName="hierRoot2" presStyleCnt="0"/>
      <dgm:spPr/>
    </dgm:pt>
    <dgm:pt modelId="{5E4E6518-CD91-4381-AB96-824474F07587}" type="pres">
      <dgm:prSet presAssocID="{F0339A9E-4097-4E51-B58F-1625199BFB8F}" presName="composite2" presStyleCnt="0"/>
      <dgm:spPr/>
    </dgm:pt>
    <dgm:pt modelId="{07180ADC-D87B-4EB9-9822-6730F422CF8D}" type="pres">
      <dgm:prSet presAssocID="{F0339A9E-4097-4E51-B58F-1625199BFB8F}" presName="background2" presStyleLbl="node2" presStyleIdx="0" presStyleCnt="2"/>
      <dgm:spPr/>
    </dgm:pt>
    <dgm:pt modelId="{EA930DC0-2DE3-4C1C-8796-DCE3DBFC8A95}" type="pres">
      <dgm:prSet presAssocID="{F0339A9E-4097-4E51-B58F-1625199BFB8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5E1EF2-0A5B-480B-BAA4-11D88C2A70F2}" type="pres">
      <dgm:prSet presAssocID="{F0339A9E-4097-4E51-B58F-1625199BFB8F}" presName="hierChild3" presStyleCnt="0"/>
      <dgm:spPr/>
    </dgm:pt>
    <dgm:pt modelId="{DD0A0C0C-0BF6-4E50-A2F4-3F067D9FE37B}" type="pres">
      <dgm:prSet presAssocID="{528BE05D-5EF4-4020-8938-C825FD03BCB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9A3C75B4-CBCB-4678-AF1A-8007B548C85A}" type="pres">
      <dgm:prSet presAssocID="{64830956-40DE-449E-B690-3A443AFAC683}" presName="hierRoot3" presStyleCnt="0"/>
      <dgm:spPr/>
    </dgm:pt>
    <dgm:pt modelId="{77117A6D-1A09-4D2E-AFA9-433AFB59AC42}" type="pres">
      <dgm:prSet presAssocID="{64830956-40DE-449E-B690-3A443AFAC683}" presName="composite3" presStyleCnt="0"/>
      <dgm:spPr/>
    </dgm:pt>
    <dgm:pt modelId="{4C2D9F9F-625B-453A-AE81-AFBF177DF72B}" type="pres">
      <dgm:prSet presAssocID="{64830956-40DE-449E-B690-3A443AFAC683}" presName="background3" presStyleLbl="node3" presStyleIdx="0" presStyleCnt="4"/>
      <dgm:spPr/>
    </dgm:pt>
    <dgm:pt modelId="{F15C211A-5BFF-427B-9E50-C0842855C0FA}" type="pres">
      <dgm:prSet presAssocID="{64830956-40DE-449E-B690-3A443AFAC68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EB2D16-32F1-4C89-8F3A-DB2FEE0B7072}" type="pres">
      <dgm:prSet presAssocID="{64830956-40DE-449E-B690-3A443AFAC683}" presName="hierChild4" presStyleCnt="0"/>
      <dgm:spPr/>
    </dgm:pt>
    <dgm:pt modelId="{5818B4B5-0485-4F87-9494-67F906A2AA7D}" type="pres">
      <dgm:prSet presAssocID="{FAE4CAA2-EE32-451C-B250-028BC7A5AF3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09F73EE-70B4-4E66-8E66-951639F18D1F}" type="pres">
      <dgm:prSet presAssocID="{264418C9-D0A1-4FD8-A0EC-707AFED7E202}" presName="hierRoot3" presStyleCnt="0"/>
      <dgm:spPr/>
    </dgm:pt>
    <dgm:pt modelId="{96E6E960-B4E4-4638-A07E-C8BC8CAF7483}" type="pres">
      <dgm:prSet presAssocID="{264418C9-D0A1-4FD8-A0EC-707AFED7E202}" presName="composite3" presStyleCnt="0"/>
      <dgm:spPr/>
    </dgm:pt>
    <dgm:pt modelId="{5DAD73F1-47EE-42FC-BDEC-DCFCAB12AF7F}" type="pres">
      <dgm:prSet presAssocID="{264418C9-D0A1-4FD8-A0EC-707AFED7E202}" presName="background3" presStyleLbl="node3" presStyleIdx="1" presStyleCnt="4"/>
      <dgm:spPr/>
    </dgm:pt>
    <dgm:pt modelId="{5499CB7A-4215-46D2-90EB-E5E2AB814847}" type="pres">
      <dgm:prSet presAssocID="{264418C9-D0A1-4FD8-A0EC-707AFED7E20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5C38C4-434C-4F9B-ACDD-05AC2ED293CC}" type="pres">
      <dgm:prSet presAssocID="{264418C9-D0A1-4FD8-A0EC-707AFED7E202}" presName="hierChild4" presStyleCnt="0"/>
      <dgm:spPr/>
    </dgm:pt>
    <dgm:pt modelId="{DC080B59-E9B6-48D9-A3EE-668C20BD2421}" type="pres">
      <dgm:prSet presAssocID="{6307395B-64E9-432D-8957-961DFCF2E43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BD37F0-B717-4A27-80B8-B5BA5856D0C6}" type="pres">
      <dgm:prSet presAssocID="{28682876-EA13-4881-963A-11DA727245D5}" presName="hierRoot2" presStyleCnt="0"/>
      <dgm:spPr/>
    </dgm:pt>
    <dgm:pt modelId="{A9348A4B-6B40-4222-88B7-EE4D8AEE7DDB}" type="pres">
      <dgm:prSet presAssocID="{28682876-EA13-4881-963A-11DA727245D5}" presName="composite2" presStyleCnt="0"/>
      <dgm:spPr/>
    </dgm:pt>
    <dgm:pt modelId="{D287F767-2147-478C-AC30-6F7BBC0C53BA}" type="pres">
      <dgm:prSet presAssocID="{28682876-EA13-4881-963A-11DA727245D5}" presName="background2" presStyleLbl="node2" presStyleIdx="1" presStyleCnt="2"/>
      <dgm:spPr/>
    </dgm:pt>
    <dgm:pt modelId="{A5123FE1-059F-4C37-9680-527A4DC6568D}" type="pres">
      <dgm:prSet presAssocID="{28682876-EA13-4881-963A-11DA727245D5}" presName="text2" presStyleLbl="fgAcc2" presStyleIdx="1" presStyleCnt="2" custScaleX="120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FCF8B3-59EE-42A9-8AF2-7A204DB7EB39}" type="pres">
      <dgm:prSet presAssocID="{28682876-EA13-4881-963A-11DA727245D5}" presName="hierChild3" presStyleCnt="0"/>
      <dgm:spPr/>
    </dgm:pt>
    <dgm:pt modelId="{F5C145CA-9A50-43F4-8DCF-E2D5C9D74DF1}" type="pres">
      <dgm:prSet presAssocID="{313EB895-72DE-4166-8C27-B6DA6832F8F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E222020-7367-40D8-975F-B5D8BFF07BB1}" type="pres">
      <dgm:prSet presAssocID="{5F073CF3-F10F-4456-B590-A0D69E87D372}" presName="hierRoot3" presStyleCnt="0"/>
      <dgm:spPr/>
    </dgm:pt>
    <dgm:pt modelId="{5D446D78-0FDC-4173-B4BF-B1200CE324A9}" type="pres">
      <dgm:prSet presAssocID="{5F073CF3-F10F-4456-B590-A0D69E87D372}" presName="composite3" presStyleCnt="0"/>
      <dgm:spPr/>
    </dgm:pt>
    <dgm:pt modelId="{CD0D1B90-2245-48C5-8D5C-0E903BC52F0F}" type="pres">
      <dgm:prSet presAssocID="{5F073CF3-F10F-4456-B590-A0D69E87D372}" presName="background3" presStyleLbl="node3" presStyleIdx="2" presStyleCnt="4"/>
      <dgm:spPr/>
    </dgm:pt>
    <dgm:pt modelId="{AED1B055-81E6-4F33-B7D1-6138DDFA3948}" type="pres">
      <dgm:prSet presAssocID="{5F073CF3-F10F-4456-B590-A0D69E87D37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7A9C2C-1F0A-4C38-8C0E-2134B3CBE853}" type="pres">
      <dgm:prSet presAssocID="{5F073CF3-F10F-4456-B590-A0D69E87D372}" presName="hierChild4" presStyleCnt="0"/>
      <dgm:spPr/>
    </dgm:pt>
    <dgm:pt modelId="{6C1C01B4-C1B0-4CA9-88FD-C3F513015B63}" type="pres">
      <dgm:prSet presAssocID="{E43F77E7-D328-43F9-8575-6B5AAA60678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5C1BD58-9561-47D8-BBFB-D64B3BAA57E0}" type="pres">
      <dgm:prSet presAssocID="{71354034-2C84-4426-B864-E59099C2763D}" presName="hierRoot3" presStyleCnt="0"/>
      <dgm:spPr/>
    </dgm:pt>
    <dgm:pt modelId="{D4751B15-54D9-4FBE-B618-4999BD51E5E8}" type="pres">
      <dgm:prSet presAssocID="{71354034-2C84-4426-B864-E59099C2763D}" presName="composite3" presStyleCnt="0"/>
      <dgm:spPr/>
    </dgm:pt>
    <dgm:pt modelId="{86A10353-EBD0-4573-87A4-CE60D708E273}" type="pres">
      <dgm:prSet presAssocID="{71354034-2C84-4426-B864-E59099C2763D}" presName="background3" presStyleLbl="node3" presStyleIdx="3" presStyleCnt="4"/>
      <dgm:spPr/>
    </dgm:pt>
    <dgm:pt modelId="{54AA8989-DD0C-4B9D-8241-5FC0D67D650C}" type="pres">
      <dgm:prSet presAssocID="{71354034-2C84-4426-B864-E59099C2763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FA543-4A2D-4487-B238-8A7770E3FB38}" type="pres">
      <dgm:prSet presAssocID="{71354034-2C84-4426-B864-E59099C2763D}" presName="hierChild4" presStyleCnt="0"/>
      <dgm:spPr/>
    </dgm:pt>
  </dgm:ptLst>
  <dgm:cxnLst>
    <dgm:cxn modelId="{934AE21D-D227-4670-BC89-A07F6C126367}" type="presOf" srcId="{28682876-EA13-4881-963A-11DA727245D5}" destId="{A5123FE1-059F-4C37-9680-527A4DC6568D}" srcOrd="0" destOrd="0" presId="urn:microsoft.com/office/officeart/2005/8/layout/hierarchy1"/>
    <dgm:cxn modelId="{0D24470A-5D3D-4C8D-BFC0-E8316C02199F}" type="presOf" srcId="{264418C9-D0A1-4FD8-A0EC-707AFED7E202}" destId="{5499CB7A-4215-46D2-90EB-E5E2AB814847}" srcOrd="0" destOrd="0" presId="urn:microsoft.com/office/officeart/2005/8/layout/hierarchy1"/>
    <dgm:cxn modelId="{DAF32484-81E8-45AF-89BA-B9D3F993E58D}" type="presOf" srcId="{E43F77E7-D328-43F9-8575-6B5AAA606782}" destId="{6C1C01B4-C1B0-4CA9-88FD-C3F513015B63}" srcOrd="0" destOrd="0" presId="urn:microsoft.com/office/officeart/2005/8/layout/hierarchy1"/>
    <dgm:cxn modelId="{63FDAC76-DB39-4AE0-954A-9E88B00DC2B8}" type="presOf" srcId="{5F073CF3-F10F-4456-B590-A0D69E87D372}" destId="{AED1B055-81E6-4F33-B7D1-6138DDFA3948}" srcOrd="0" destOrd="0" presId="urn:microsoft.com/office/officeart/2005/8/layout/hierarchy1"/>
    <dgm:cxn modelId="{595E5979-FEFD-4CFA-BFEF-7CB85D0D6E0D}" type="presOf" srcId="{528BE05D-5EF4-4020-8938-C825FD03BCB6}" destId="{DD0A0C0C-0BF6-4E50-A2F4-3F067D9FE37B}" srcOrd="0" destOrd="0" presId="urn:microsoft.com/office/officeart/2005/8/layout/hierarchy1"/>
    <dgm:cxn modelId="{61452134-C698-4B6B-908D-37E88516DBA5}" srcId="{5096CFC5-01A9-454F-A168-ECC005557623}" destId="{F0339A9E-4097-4E51-B58F-1625199BFB8F}" srcOrd="0" destOrd="0" parTransId="{59359D0E-0B18-4440-9561-C7714089A89B}" sibTransId="{4558A911-5C73-4C31-AA9C-6DDF13B13637}"/>
    <dgm:cxn modelId="{9F53D8F9-7540-4467-8CFF-5835CB97E090}" type="presOf" srcId="{D8E45C5A-1637-4C24-A289-1AD4EBC0F434}" destId="{B588B4C7-00BD-482E-B32B-470031A452F4}" srcOrd="0" destOrd="0" presId="urn:microsoft.com/office/officeart/2005/8/layout/hierarchy1"/>
    <dgm:cxn modelId="{D9EB3E94-A33A-4586-A4C2-E196960336EC}" srcId="{F0339A9E-4097-4E51-B58F-1625199BFB8F}" destId="{264418C9-D0A1-4FD8-A0EC-707AFED7E202}" srcOrd="1" destOrd="0" parTransId="{FAE4CAA2-EE32-451C-B250-028BC7A5AF3B}" sibTransId="{844CADC3-CDBB-4864-92FA-F3D5E3FE2343}"/>
    <dgm:cxn modelId="{E3A37EF2-3FB5-4947-82F5-CE045D73F4C6}" type="presOf" srcId="{F0339A9E-4097-4E51-B58F-1625199BFB8F}" destId="{EA930DC0-2DE3-4C1C-8796-DCE3DBFC8A95}" srcOrd="0" destOrd="0" presId="urn:microsoft.com/office/officeart/2005/8/layout/hierarchy1"/>
    <dgm:cxn modelId="{39F9B462-D45C-47B2-BEBA-5C9913B061DF}" type="presOf" srcId="{FAE4CAA2-EE32-451C-B250-028BC7A5AF3B}" destId="{5818B4B5-0485-4F87-9494-67F906A2AA7D}" srcOrd="0" destOrd="0" presId="urn:microsoft.com/office/officeart/2005/8/layout/hierarchy1"/>
    <dgm:cxn modelId="{C72D091B-41F6-41B2-98DF-D678E48889E1}" type="presOf" srcId="{64830956-40DE-449E-B690-3A443AFAC683}" destId="{F15C211A-5BFF-427B-9E50-C0842855C0FA}" srcOrd="0" destOrd="0" presId="urn:microsoft.com/office/officeart/2005/8/layout/hierarchy1"/>
    <dgm:cxn modelId="{25798AD3-DD60-47B8-B660-DD4E822EE61A}" type="presOf" srcId="{71354034-2C84-4426-B864-E59099C2763D}" destId="{54AA8989-DD0C-4B9D-8241-5FC0D67D650C}" srcOrd="0" destOrd="0" presId="urn:microsoft.com/office/officeart/2005/8/layout/hierarchy1"/>
    <dgm:cxn modelId="{935F1A99-098F-47DA-86E3-A338DE6DC360}" srcId="{D8E45C5A-1637-4C24-A289-1AD4EBC0F434}" destId="{5096CFC5-01A9-454F-A168-ECC005557623}" srcOrd="0" destOrd="0" parTransId="{5921FE0C-9796-429C-B091-91A66EBAF3D9}" sibTransId="{98F92352-4834-459B-BDA4-14BE18D253C4}"/>
    <dgm:cxn modelId="{E0C427DE-546D-4C6C-8D5B-75C777908FFE}" type="presOf" srcId="{59359D0E-0B18-4440-9561-C7714089A89B}" destId="{119F28A0-9B0A-42BE-BE15-CFFE1A93364F}" srcOrd="0" destOrd="0" presId="urn:microsoft.com/office/officeart/2005/8/layout/hierarchy1"/>
    <dgm:cxn modelId="{5D50F807-8D5A-4739-82BC-186B27DF0F0E}" type="presOf" srcId="{6307395B-64E9-432D-8957-961DFCF2E439}" destId="{DC080B59-E9B6-48D9-A3EE-668C20BD2421}" srcOrd="0" destOrd="0" presId="urn:microsoft.com/office/officeart/2005/8/layout/hierarchy1"/>
    <dgm:cxn modelId="{242C1DBF-CB00-493D-9CED-33902AAE6F9E}" srcId="{28682876-EA13-4881-963A-11DA727245D5}" destId="{5F073CF3-F10F-4456-B590-A0D69E87D372}" srcOrd="0" destOrd="0" parTransId="{313EB895-72DE-4166-8C27-B6DA6832F8F4}" sibTransId="{AB8F3CCD-5A6B-48EF-974D-923FC61E7730}"/>
    <dgm:cxn modelId="{E8550C69-357D-4366-855C-47E07F9D3DD6}" srcId="{28682876-EA13-4881-963A-11DA727245D5}" destId="{71354034-2C84-4426-B864-E59099C2763D}" srcOrd="1" destOrd="0" parTransId="{E43F77E7-D328-43F9-8575-6B5AAA606782}" sibTransId="{21E219A3-D358-492B-B65E-20A7D9227076}"/>
    <dgm:cxn modelId="{AE461184-7674-4692-8237-E90938069733}" type="presOf" srcId="{5096CFC5-01A9-454F-A168-ECC005557623}" destId="{C6384CD2-E574-4691-85FC-10BCE8FADD04}" srcOrd="0" destOrd="0" presId="urn:microsoft.com/office/officeart/2005/8/layout/hierarchy1"/>
    <dgm:cxn modelId="{1036E8D9-C0A2-44B4-BD18-F7F601195F26}" srcId="{5096CFC5-01A9-454F-A168-ECC005557623}" destId="{28682876-EA13-4881-963A-11DA727245D5}" srcOrd="1" destOrd="0" parTransId="{6307395B-64E9-432D-8957-961DFCF2E439}" sibTransId="{2DB375CC-A2D2-4843-885C-2AF002931EA5}"/>
    <dgm:cxn modelId="{903C569A-1123-4EC2-90D8-EFC54236577C}" type="presOf" srcId="{313EB895-72DE-4166-8C27-B6DA6832F8F4}" destId="{F5C145CA-9A50-43F4-8DCF-E2D5C9D74DF1}" srcOrd="0" destOrd="0" presId="urn:microsoft.com/office/officeart/2005/8/layout/hierarchy1"/>
    <dgm:cxn modelId="{B8D665DC-9254-4DCF-8A40-A57469012CA3}" srcId="{F0339A9E-4097-4E51-B58F-1625199BFB8F}" destId="{64830956-40DE-449E-B690-3A443AFAC683}" srcOrd="0" destOrd="0" parTransId="{528BE05D-5EF4-4020-8938-C825FD03BCB6}" sibTransId="{2A2A273B-A1B9-4DD1-A709-96365C580B62}"/>
    <dgm:cxn modelId="{166FFDCF-8558-4571-B3E7-0935DC73432C}" type="presParOf" srcId="{B588B4C7-00BD-482E-B32B-470031A452F4}" destId="{5B1D99B3-B222-41D8-95F1-8772050BACBF}" srcOrd="0" destOrd="0" presId="urn:microsoft.com/office/officeart/2005/8/layout/hierarchy1"/>
    <dgm:cxn modelId="{A7F03DDD-1CCC-46D1-A247-AE422AF75BEE}" type="presParOf" srcId="{5B1D99B3-B222-41D8-95F1-8772050BACBF}" destId="{E9F4CAD3-8234-4E30-9AB3-75376A7D158D}" srcOrd="0" destOrd="0" presId="urn:microsoft.com/office/officeart/2005/8/layout/hierarchy1"/>
    <dgm:cxn modelId="{056D599B-D066-4570-B290-CDC7E2D980B3}" type="presParOf" srcId="{E9F4CAD3-8234-4E30-9AB3-75376A7D158D}" destId="{8205847F-4BA0-4E83-8688-9532F07CF139}" srcOrd="0" destOrd="0" presId="urn:microsoft.com/office/officeart/2005/8/layout/hierarchy1"/>
    <dgm:cxn modelId="{B835EFF9-2C7B-42AF-98DE-D93195822322}" type="presParOf" srcId="{E9F4CAD3-8234-4E30-9AB3-75376A7D158D}" destId="{C6384CD2-E574-4691-85FC-10BCE8FADD04}" srcOrd="1" destOrd="0" presId="urn:microsoft.com/office/officeart/2005/8/layout/hierarchy1"/>
    <dgm:cxn modelId="{3C1D5BFA-281A-40C7-B745-8773DA37BCCF}" type="presParOf" srcId="{5B1D99B3-B222-41D8-95F1-8772050BACBF}" destId="{7B0FDE36-6C63-4D23-87BA-CE06C3DC5F4F}" srcOrd="1" destOrd="0" presId="urn:microsoft.com/office/officeart/2005/8/layout/hierarchy1"/>
    <dgm:cxn modelId="{E4F273CB-333A-4712-AF1E-A91AF8365F33}" type="presParOf" srcId="{7B0FDE36-6C63-4D23-87BA-CE06C3DC5F4F}" destId="{119F28A0-9B0A-42BE-BE15-CFFE1A93364F}" srcOrd="0" destOrd="0" presId="urn:microsoft.com/office/officeart/2005/8/layout/hierarchy1"/>
    <dgm:cxn modelId="{13A6E18F-0484-487B-B022-3F8A3A57D277}" type="presParOf" srcId="{7B0FDE36-6C63-4D23-87BA-CE06C3DC5F4F}" destId="{9B627BD1-813B-49FB-AF55-4DF52528F650}" srcOrd="1" destOrd="0" presId="urn:microsoft.com/office/officeart/2005/8/layout/hierarchy1"/>
    <dgm:cxn modelId="{FD277B5D-156A-456D-BD2D-794C21FBC72C}" type="presParOf" srcId="{9B627BD1-813B-49FB-AF55-4DF52528F650}" destId="{5E4E6518-CD91-4381-AB96-824474F07587}" srcOrd="0" destOrd="0" presId="urn:microsoft.com/office/officeart/2005/8/layout/hierarchy1"/>
    <dgm:cxn modelId="{777AC053-776C-460B-AE36-8083116E22AB}" type="presParOf" srcId="{5E4E6518-CD91-4381-AB96-824474F07587}" destId="{07180ADC-D87B-4EB9-9822-6730F422CF8D}" srcOrd="0" destOrd="0" presId="urn:microsoft.com/office/officeart/2005/8/layout/hierarchy1"/>
    <dgm:cxn modelId="{E73B5119-07E5-47E3-B865-BDEC04ACA3B7}" type="presParOf" srcId="{5E4E6518-CD91-4381-AB96-824474F07587}" destId="{EA930DC0-2DE3-4C1C-8796-DCE3DBFC8A95}" srcOrd="1" destOrd="0" presId="urn:microsoft.com/office/officeart/2005/8/layout/hierarchy1"/>
    <dgm:cxn modelId="{CBDBB508-D02B-4E05-98A9-354B3CD58F3F}" type="presParOf" srcId="{9B627BD1-813B-49FB-AF55-4DF52528F650}" destId="{715E1EF2-0A5B-480B-BAA4-11D88C2A70F2}" srcOrd="1" destOrd="0" presId="urn:microsoft.com/office/officeart/2005/8/layout/hierarchy1"/>
    <dgm:cxn modelId="{B81D8FC0-987C-4A99-9E80-5FDB1B7E33EA}" type="presParOf" srcId="{715E1EF2-0A5B-480B-BAA4-11D88C2A70F2}" destId="{DD0A0C0C-0BF6-4E50-A2F4-3F067D9FE37B}" srcOrd="0" destOrd="0" presId="urn:microsoft.com/office/officeart/2005/8/layout/hierarchy1"/>
    <dgm:cxn modelId="{D9FE4A79-9B93-4E9A-85BB-DE276AA8B937}" type="presParOf" srcId="{715E1EF2-0A5B-480B-BAA4-11D88C2A70F2}" destId="{9A3C75B4-CBCB-4678-AF1A-8007B548C85A}" srcOrd="1" destOrd="0" presId="urn:microsoft.com/office/officeart/2005/8/layout/hierarchy1"/>
    <dgm:cxn modelId="{09E72E98-1467-4882-8877-ADCBC59E491E}" type="presParOf" srcId="{9A3C75B4-CBCB-4678-AF1A-8007B548C85A}" destId="{77117A6D-1A09-4D2E-AFA9-433AFB59AC42}" srcOrd="0" destOrd="0" presId="urn:microsoft.com/office/officeart/2005/8/layout/hierarchy1"/>
    <dgm:cxn modelId="{12890631-72C4-4337-AAAF-3B926BA6D038}" type="presParOf" srcId="{77117A6D-1A09-4D2E-AFA9-433AFB59AC42}" destId="{4C2D9F9F-625B-453A-AE81-AFBF177DF72B}" srcOrd="0" destOrd="0" presId="urn:microsoft.com/office/officeart/2005/8/layout/hierarchy1"/>
    <dgm:cxn modelId="{7B11C1A6-4063-4F3C-A608-D685DF456D0C}" type="presParOf" srcId="{77117A6D-1A09-4D2E-AFA9-433AFB59AC42}" destId="{F15C211A-5BFF-427B-9E50-C0842855C0FA}" srcOrd="1" destOrd="0" presId="urn:microsoft.com/office/officeart/2005/8/layout/hierarchy1"/>
    <dgm:cxn modelId="{912B8639-C538-451E-8A8C-E0089A4EBF98}" type="presParOf" srcId="{9A3C75B4-CBCB-4678-AF1A-8007B548C85A}" destId="{C3EB2D16-32F1-4C89-8F3A-DB2FEE0B7072}" srcOrd="1" destOrd="0" presId="urn:microsoft.com/office/officeart/2005/8/layout/hierarchy1"/>
    <dgm:cxn modelId="{A85CD6ED-3CEC-4AE1-A17B-19051E2C6706}" type="presParOf" srcId="{715E1EF2-0A5B-480B-BAA4-11D88C2A70F2}" destId="{5818B4B5-0485-4F87-9494-67F906A2AA7D}" srcOrd="2" destOrd="0" presId="urn:microsoft.com/office/officeart/2005/8/layout/hierarchy1"/>
    <dgm:cxn modelId="{DA8B64B7-96B8-45C5-AAA6-F0C50BEB3B04}" type="presParOf" srcId="{715E1EF2-0A5B-480B-BAA4-11D88C2A70F2}" destId="{E09F73EE-70B4-4E66-8E66-951639F18D1F}" srcOrd="3" destOrd="0" presId="urn:microsoft.com/office/officeart/2005/8/layout/hierarchy1"/>
    <dgm:cxn modelId="{9D1F4BC5-0BF9-4A6B-8DD4-0B1867309F1B}" type="presParOf" srcId="{E09F73EE-70B4-4E66-8E66-951639F18D1F}" destId="{96E6E960-B4E4-4638-A07E-C8BC8CAF7483}" srcOrd="0" destOrd="0" presId="urn:microsoft.com/office/officeart/2005/8/layout/hierarchy1"/>
    <dgm:cxn modelId="{712E863E-38DB-422B-84D3-E6FBE54F265A}" type="presParOf" srcId="{96E6E960-B4E4-4638-A07E-C8BC8CAF7483}" destId="{5DAD73F1-47EE-42FC-BDEC-DCFCAB12AF7F}" srcOrd="0" destOrd="0" presId="urn:microsoft.com/office/officeart/2005/8/layout/hierarchy1"/>
    <dgm:cxn modelId="{8DBBC733-16D4-498E-82D6-F5010E12BF22}" type="presParOf" srcId="{96E6E960-B4E4-4638-A07E-C8BC8CAF7483}" destId="{5499CB7A-4215-46D2-90EB-E5E2AB814847}" srcOrd="1" destOrd="0" presId="urn:microsoft.com/office/officeart/2005/8/layout/hierarchy1"/>
    <dgm:cxn modelId="{7EF3372A-6DC4-4A7D-A98B-AB0A43B7C3C0}" type="presParOf" srcId="{E09F73EE-70B4-4E66-8E66-951639F18D1F}" destId="{C65C38C4-434C-4F9B-ACDD-05AC2ED293CC}" srcOrd="1" destOrd="0" presId="urn:microsoft.com/office/officeart/2005/8/layout/hierarchy1"/>
    <dgm:cxn modelId="{00DE0C62-23AD-4367-A19F-78569C79B728}" type="presParOf" srcId="{7B0FDE36-6C63-4D23-87BA-CE06C3DC5F4F}" destId="{DC080B59-E9B6-48D9-A3EE-668C20BD2421}" srcOrd="2" destOrd="0" presId="urn:microsoft.com/office/officeart/2005/8/layout/hierarchy1"/>
    <dgm:cxn modelId="{F00CC90B-F7EC-48E4-BC69-50F223077842}" type="presParOf" srcId="{7B0FDE36-6C63-4D23-87BA-CE06C3DC5F4F}" destId="{88BD37F0-B717-4A27-80B8-B5BA5856D0C6}" srcOrd="3" destOrd="0" presId="urn:microsoft.com/office/officeart/2005/8/layout/hierarchy1"/>
    <dgm:cxn modelId="{206CE8E0-3B61-47B3-8C47-29F6047D3D45}" type="presParOf" srcId="{88BD37F0-B717-4A27-80B8-B5BA5856D0C6}" destId="{A9348A4B-6B40-4222-88B7-EE4D8AEE7DDB}" srcOrd="0" destOrd="0" presId="urn:microsoft.com/office/officeart/2005/8/layout/hierarchy1"/>
    <dgm:cxn modelId="{B0D5C439-F863-4125-AA32-8A060BC9BDA3}" type="presParOf" srcId="{A9348A4B-6B40-4222-88B7-EE4D8AEE7DDB}" destId="{D287F767-2147-478C-AC30-6F7BBC0C53BA}" srcOrd="0" destOrd="0" presId="urn:microsoft.com/office/officeart/2005/8/layout/hierarchy1"/>
    <dgm:cxn modelId="{3082BC65-D926-4E13-8674-B3FC1BA6B1B3}" type="presParOf" srcId="{A9348A4B-6B40-4222-88B7-EE4D8AEE7DDB}" destId="{A5123FE1-059F-4C37-9680-527A4DC6568D}" srcOrd="1" destOrd="0" presId="urn:microsoft.com/office/officeart/2005/8/layout/hierarchy1"/>
    <dgm:cxn modelId="{79600067-6C22-4240-A34A-140E12C0EF22}" type="presParOf" srcId="{88BD37F0-B717-4A27-80B8-B5BA5856D0C6}" destId="{BBFCF8B3-59EE-42A9-8AF2-7A204DB7EB39}" srcOrd="1" destOrd="0" presId="urn:microsoft.com/office/officeart/2005/8/layout/hierarchy1"/>
    <dgm:cxn modelId="{8C3B590F-9895-4C4B-A476-C190A51CA910}" type="presParOf" srcId="{BBFCF8B3-59EE-42A9-8AF2-7A204DB7EB39}" destId="{F5C145CA-9A50-43F4-8DCF-E2D5C9D74DF1}" srcOrd="0" destOrd="0" presId="urn:microsoft.com/office/officeart/2005/8/layout/hierarchy1"/>
    <dgm:cxn modelId="{479637C4-88DE-4F3F-B53E-B5BBD99C72E6}" type="presParOf" srcId="{BBFCF8B3-59EE-42A9-8AF2-7A204DB7EB39}" destId="{8E222020-7367-40D8-975F-B5D8BFF07BB1}" srcOrd="1" destOrd="0" presId="urn:microsoft.com/office/officeart/2005/8/layout/hierarchy1"/>
    <dgm:cxn modelId="{7F045D31-3F82-4F60-9966-F0583F92D4E2}" type="presParOf" srcId="{8E222020-7367-40D8-975F-B5D8BFF07BB1}" destId="{5D446D78-0FDC-4173-B4BF-B1200CE324A9}" srcOrd="0" destOrd="0" presId="urn:microsoft.com/office/officeart/2005/8/layout/hierarchy1"/>
    <dgm:cxn modelId="{002EED26-7034-4BFD-85A3-6011624A87BB}" type="presParOf" srcId="{5D446D78-0FDC-4173-B4BF-B1200CE324A9}" destId="{CD0D1B90-2245-48C5-8D5C-0E903BC52F0F}" srcOrd="0" destOrd="0" presId="urn:microsoft.com/office/officeart/2005/8/layout/hierarchy1"/>
    <dgm:cxn modelId="{F492F25F-40C5-421F-917E-A3434BF5C5FA}" type="presParOf" srcId="{5D446D78-0FDC-4173-B4BF-B1200CE324A9}" destId="{AED1B055-81E6-4F33-B7D1-6138DDFA3948}" srcOrd="1" destOrd="0" presId="urn:microsoft.com/office/officeart/2005/8/layout/hierarchy1"/>
    <dgm:cxn modelId="{F47EDED0-CF8A-487C-890D-54F5D2B9C426}" type="presParOf" srcId="{8E222020-7367-40D8-975F-B5D8BFF07BB1}" destId="{957A9C2C-1F0A-4C38-8C0E-2134B3CBE853}" srcOrd="1" destOrd="0" presId="urn:microsoft.com/office/officeart/2005/8/layout/hierarchy1"/>
    <dgm:cxn modelId="{4FD9B5E5-C305-41D3-90AA-B853288CBE4B}" type="presParOf" srcId="{BBFCF8B3-59EE-42A9-8AF2-7A204DB7EB39}" destId="{6C1C01B4-C1B0-4CA9-88FD-C3F513015B63}" srcOrd="2" destOrd="0" presId="urn:microsoft.com/office/officeart/2005/8/layout/hierarchy1"/>
    <dgm:cxn modelId="{FB53FFDD-9AB8-465E-A47B-11520A99C9F0}" type="presParOf" srcId="{BBFCF8B3-59EE-42A9-8AF2-7A204DB7EB39}" destId="{55C1BD58-9561-47D8-BBFB-D64B3BAA57E0}" srcOrd="3" destOrd="0" presId="urn:microsoft.com/office/officeart/2005/8/layout/hierarchy1"/>
    <dgm:cxn modelId="{46F11217-5069-4417-BA4C-99EDB476F4C7}" type="presParOf" srcId="{55C1BD58-9561-47D8-BBFB-D64B3BAA57E0}" destId="{D4751B15-54D9-4FBE-B618-4999BD51E5E8}" srcOrd="0" destOrd="0" presId="urn:microsoft.com/office/officeart/2005/8/layout/hierarchy1"/>
    <dgm:cxn modelId="{DA8A7D2F-0B44-48A8-9391-FE9604531A75}" type="presParOf" srcId="{D4751B15-54D9-4FBE-B618-4999BD51E5E8}" destId="{86A10353-EBD0-4573-87A4-CE60D708E273}" srcOrd="0" destOrd="0" presId="urn:microsoft.com/office/officeart/2005/8/layout/hierarchy1"/>
    <dgm:cxn modelId="{252EE7CD-F4DA-4D99-BDFE-FD41987B9483}" type="presParOf" srcId="{D4751B15-54D9-4FBE-B618-4999BD51E5E8}" destId="{54AA8989-DD0C-4B9D-8241-5FC0D67D650C}" srcOrd="1" destOrd="0" presId="urn:microsoft.com/office/officeart/2005/8/layout/hierarchy1"/>
    <dgm:cxn modelId="{94EF928F-90C6-4C50-88FB-D292BD97C424}" type="presParOf" srcId="{55C1BD58-9561-47D8-BBFB-D64B3BAA57E0}" destId="{483FA543-4A2D-4487-B238-8A7770E3FB3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E9FAB5-8C0B-495A-A6C7-5D68F2DEA318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46DC67-0464-4516-9833-BFABDC1544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6172200" cy="2592288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Ознаки живого є лише проявами головної властивості живої матерії – здатності вивільняти, перетворювати й використовувати енергію ззовні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.</a:t>
            </a:r>
            <a:b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000" b="0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Н.Грін, У.</a:t>
            </a:r>
            <a:r>
              <a:rPr lang="uk-UA" sz="2000" b="0" i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Стаут</a:t>
            </a:r>
            <a:r>
              <a:rPr lang="uk-UA" sz="2000" b="0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, Д.</a:t>
            </a:r>
            <a:r>
              <a:rPr lang="uk-UA" sz="2000" b="0" i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Тейлор</a:t>
            </a:r>
            <a:endParaRPr lang="uk-UA" sz="2000" b="0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928670"/>
            <a:ext cx="6172200" cy="3873042"/>
          </a:xfrm>
        </p:spPr>
        <p:txBody>
          <a:bodyPr>
            <a:noAutofit/>
          </a:bodyPr>
          <a:lstStyle/>
          <a:p>
            <a:pPr algn="just"/>
            <a:r>
              <a:rPr lang="uk-UA" sz="2800" i="1" u="sng" dirty="0" smtClean="0">
                <a:solidFill>
                  <a:srgbClr val="FF0000"/>
                </a:solidFill>
                <a:latin typeface="Georgia" pitchFamily="18" charset="0"/>
              </a:rPr>
              <a:t>Метаболізм  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 smtClean="0"/>
              <a:t>— це хімічні реакції, що виникають з моменту надходження в організм поживних речовин до моменту виділення в зовнішнє середовище кінцевих продуктів цих реакцій. Це складний процес перетворення споживаної їжі в життєву енергію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357166"/>
          <a:ext cx="800105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172200" cy="8114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Georgia" pitchFamily="18" charset="0"/>
              </a:rPr>
              <a:t>Метаболізм</a:t>
            </a:r>
            <a:br>
              <a:rPr lang="uk-UA" sz="2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800" dirty="0" smtClean="0">
                <a:solidFill>
                  <a:srgbClr val="FF0000"/>
                </a:solidFill>
                <a:latin typeface="Georgia" pitchFamily="18" charset="0"/>
              </a:rPr>
              <a:t> (на рівні клітини)</a:t>
            </a:r>
            <a:endParaRPr lang="uk-UA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215370" cy="5241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600" i="1" u="sng" dirty="0" smtClean="0">
                <a:solidFill>
                  <a:srgbClr val="C00000"/>
                </a:solidFill>
              </a:rPr>
              <a:t>Пластичний обмін</a:t>
            </a:r>
            <a:endParaRPr lang="uk-UA" sz="2600" u="sng" dirty="0" smtClean="0">
              <a:solidFill>
                <a:srgbClr val="C00000"/>
              </a:solidFill>
            </a:endParaRPr>
          </a:p>
          <a:p>
            <a:pPr algn="just"/>
            <a:r>
              <a:rPr lang="uk-UA" sz="2600" dirty="0" smtClean="0"/>
              <a:t>(асиміляція, анаболізм) — сукупність реакцій біосинтезу: із простих низькомолекулярних речовин утворюються складні високомолекулярні сполуки: амінокислоти → білки, </a:t>
            </a:r>
            <a:r>
              <a:rPr lang="uk-UA" sz="2600" dirty="0" err="1" smtClean="0"/>
              <a:t>нуклеотиди</a:t>
            </a:r>
            <a:r>
              <a:rPr lang="uk-UA" sz="2600" dirty="0" smtClean="0"/>
              <a:t> → нуклеїнові кислоти, вуглекислий газ і вода → глюкоза та ін. Реакції відбуваються з поглинанням енергії – ендотермічні.</a:t>
            </a:r>
          </a:p>
          <a:p>
            <a:pPr algn="just"/>
            <a:r>
              <a:rPr lang="uk-UA" sz="2600" i="1" u="sng" dirty="0" smtClean="0">
                <a:solidFill>
                  <a:srgbClr val="C00000"/>
                </a:solidFill>
              </a:rPr>
              <a:t>Енергетичний обмін</a:t>
            </a:r>
            <a:endParaRPr lang="uk-UA" sz="2600" u="sng" dirty="0" smtClean="0">
              <a:solidFill>
                <a:srgbClr val="C00000"/>
              </a:solidFill>
            </a:endParaRPr>
          </a:p>
          <a:p>
            <a:pPr algn="just"/>
            <a:r>
              <a:rPr lang="uk-UA" sz="2600" dirty="0" smtClean="0"/>
              <a:t>(дисиміляція, катаболізм) – сукупність реакцій розщеплення та окиснення: зі складних органічних сполук утворюються прості, бідні та енергію сполуки, що підлягають виведенню з клітини. Реакції відбуваються з виділенням енергії – екзотермічні.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28604"/>
            <a:ext cx="6172200" cy="2500330"/>
          </a:xfrm>
        </p:spPr>
        <p:txBody>
          <a:bodyPr>
            <a:normAutofit/>
          </a:bodyPr>
          <a:lstStyle/>
          <a:p>
            <a:pPr algn="ctr"/>
            <a:r>
              <a:rPr lang="uk-UA" sz="3100" u="sng" dirty="0" smtClean="0">
                <a:solidFill>
                  <a:srgbClr val="FF0000"/>
                </a:solidFill>
                <a:latin typeface="Georgia" pitchFamily="18" charset="0"/>
              </a:rPr>
              <a:t>Метаболізм </a:t>
            </a:r>
            <a:br>
              <a:rPr lang="uk-UA" sz="3100" u="sng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3100" u="sng" dirty="0" smtClean="0">
                <a:solidFill>
                  <a:srgbClr val="FF0000"/>
                </a:solidFill>
                <a:latin typeface="Georgia" pitchFamily="18" charset="0"/>
              </a:rPr>
              <a:t>(на рівні організму)</a:t>
            </a:r>
            <a:br>
              <a:rPr lang="uk-UA" sz="3100" u="sng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672414" cy="47318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2800" b="0" dirty="0" smtClean="0">
                <a:solidFill>
                  <a:schemeClr val="accent2">
                    <a:lumMod val="75000"/>
                  </a:schemeClr>
                </a:solidFill>
              </a:rPr>
              <a:t>Надходження речовин (дихання, харчування);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0" dirty="0" smtClean="0">
                <a:solidFill>
                  <a:schemeClr val="accent2">
                    <a:lumMod val="75000"/>
                  </a:schemeClr>
                </a:solidFill>
              </a:rPr>
              <a:t>Перетворення речовин (травлення);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0" dirty="0" smtClean="0">
                <a:solidFill>
                  <a:schemeClr val="accent2">
                    <a:lumMod val="75000"/>
                  </a:schemeClr>
                </a:solidFill>
              </a:rPr>
              <a:t> Всмоктування;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0" dirty="0" smtClean="0">
                <a:solidFill>
                  <a:schemeClr val="accent2">
                    <a:lumMod val="75000"/>
                  </a:schemeClr>
                </a:solidFill>
              </a:rPr>
              <a:t>Виведення з організму кінцевих продуктів життєдіяльності (шкіра, легені, видільна система, травний тракт)</a:t>
            </a:r>
            <a:endParaRPr lang="uk-UA" sz="2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429552" cy="57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172200" cy="1528936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Класифікація живих організмів за основним джерелом енергії: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907704" y="2708920"/>
            <a:ext cx="3384376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Автотрофи 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uk-UA" sz="2400" dirty="0" err="1">
                <a:solidFill>
                  <a:schemeClr val="tx1"/>
                </a:solidFill>
              </a:rPr>
              <a:t>фототрофи</a:t>
            </a:r>
            <a:r>
              <a:rPr lang="uk-UA" sz="2400" dirty="0">
                <a:solidFill>
                  <a:schemeClr val="tx1"/>
                </a:solidFill>
              </a:rPr>
              <a:t>, </a:t>
            </a:r>
            <a:r>
              <a:rPr lang="uk-UA" sz="2400" dirty="0" err="1">
                <a:solidFill>
                  <a:schemeClr val="tx1"/>
                </a:solidFill>
              </a:rPr>
              <a:t>хемотрофи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429256" y="4214818"/>
            <a:ext cx="3384376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tx1"/>
                </a:solidFill>
              </a:rPr>
              <a:t>Гетеротрофи</a:t>
            </a:r>
            <a:r>
              <a:rPr lang="uk-UA" sz="2400" dirty="0">
                <a:solidFill>
                  <a:schemeClr val="tx1"/>
                </a:solidFill>
              </a:rPr>
              <a:t> (</a:t>
            </a:r>
            <a:r>
              <a:rPr lang="uk-UA" sz="2400" dirty="0" err="1">
                <a:solidFill>
                  <a:schemeClr val="tx1"/>
                </a:solidFill>
              </a:rPr>
              <a:t>сапротрофи</a:t>
            </a:r>
            <a:r>
              <a:rPr lang="uk-UA" sz="2400" dirty="0">
                <a:solidFill>
                  <a:schemeClr val="tx1"/>
                </a:solidFill>
              </a:rPr>
              <a:t>, паразити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522663">
            <a:off x="4067944" y="213285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 rot="19487361">
            <a:off x="6470334" y="2034302"/>
            <a:ext cx="650845" cy="2318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32656"/>
            <a:ext cx="7366126" cy="16675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rgbClr val="FF0000"/>
                </a:solidFill>
                <a:latin typeface="Georgia" pitchFamily="18" charset="0"/>
              </a:rPr>
              <a:t>Особливості перебігу окремих процесів метаболізму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268760"/>
          <a:ext cx="6960267" cy="5089199"/>
        </p:xfrm>
        <a:graphic>
          <a:graphicData uri="http://schemas.openxmlformats.org/drawingml/2006/table">
            <a:tbl>
              <a:tblPr/>
              <a:tblGrid>
                <a:gridCol w="1546726"/>
                <a:gridCol w="2812229"/>
                <a:gridCol w="2601312"/>
              </a:tblGrid>
              <a:tr h="26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Тип обміну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Процес і його особливості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Де відбувається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Енергетичний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>
                          <a:latin typeface="Times New Roman"/>
                          <a:ea typeface="Times New Roman"/>
                        </a:rPr>
                        <a:t>Підготовча стадія енергетичного обміну. Макромолекули розщеплюються до мономерів</a:t>
                      </a: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0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Енергетичний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>
                          <a:latin typeface="Times New Roman"/>
                          <a:ea typeface="Times New Roman"/>
                        </a:rPr>
                        <a:t>Гліколіз. Мономери розщеплюються до проміжних сполук</a:t>
                      </a: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0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Енергетичний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>
                          <a:latin typeface="Times New Roman"/>
                          <a:ea typeface="Times New Roman"/>
                        </a:rPr>
                        <a:t>Дихання. Проміжні сполуки окислюються до низькомолекулярних речовин</a:t>
                      </a: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Пластичний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>
                          <a:latin typeface="Times New Roman"/>
                          <a:ea typeface="Times New Roman"/>
                        </a:rPr>
                        <a:t>Синтез проміжних сполук з неорганічних речовин</a:t>
                      </a: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Пластични</a:t>
                      </a:r>
                      <a:r>
                        <a:rPr lang="uk-UA" sz="1300" dirty="0">
                          <a:latin typeface="Times New Roman"/>
                          <a:ea typeface="Times New Roman"/>
                        </a:rPr>
                        <a:t>й</a:t>
                      </a: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>
                          <a:latin typeface="Times New Roman"/>
                          <a:ea typeface="Times New Roman"/>
                        </a:rPr>
                        <a:t>Синтез мономерів із проміжних сполук</a:t>
                      </a: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</a:rPr>
                        <a:t>Пластичний</a:t>
                      </a:r>
                      <a:endParaRPr lang="uk-UA" sz="9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300">
                          <a:latin typeface="Times New Roman"/>
                          <a:ea typeface="Times New Roman"/>
                        </a:rPr>
                        <a:t>Синтез макромолекул з мономерів</a:t>
                      </a: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786190"/>
            <a:ext cx="6460232" cy="1246290"/>
          </a:xfrm>
        </p:spPr>
        <p:txBody>
          <a:bodyPr>
            <a:noAutofit/>
          </a:bodyPr>
          <a:lstStyle/>
          <a:p>
            <a:pPr algn="ctr"/>
            <a:r>
              <a:rPr lang="uk-UA" sz="4000" dirty="0" err="1" smtClean="0">
                <a:solidFill>
                  <a:srgbClr val="00B050"/>
                </a:solidFill>
              </a:rPr>
              <a:t>“Причини</a:t>
            </a:r>
            <a:r>
              <a:rPr lang="uk-UA" sz="4000" dirty="0" smtClean="0">
                <a:solidFill>
                  <a:srgbClr val="00B050"/>
                </a:solidFill>
              </a:rPr>
              <a:t> порушення</a:t>
            </a:r>
            <a:br>
              <a:rPr lang="uk-UA" sz="4000" dirty="0" smtClean="0">
                <a:solidFill>
                  <a:srgbClr val="00B050"/>
                </a:solidFill>
              </a:rPr>
            </a:br>
            <a:r>
              <a:rPr lang="uk-UA" sz="4000" dirty="0" smtClean="0">
                <a:solidFill>
                  <a:srgbClr val="00B050"/>
                </a:solidFill>
              </a:rPr>
              <a:t>обміну </a:t>
            </a:r>
            <a:r>
              <a:rPr lang="uk-UA" sz="4000" dirty="0" err="1" smtClean="0">
                <a:solidFill>
                  <a:srgbClr val="00B050"/>
                </a:solidFill>
              </a:rPr>
              <a:t>речовин”</a:t>
            </a:r>
            <a:endParaRPr lang="uk-UA" sz="4000" dirty="0">
              <a:solidFill>
                <a:srgbClr val="00B050"/>
              </a:solidFill>
            </a:endParaRPr>
          </a:p>
        </p:txBody>
      </p:sp>
      <p:pic>
        <p:nvPicPr>
          <p:cNvPr id="25602" name="Picture 2" descr="G:\зображення\img1.jpg"/>
          <p:cNvPicPr>
            <a:picLocks noChangeAspect="1" noChangeArrowheads="1"/>
          </p:cNvPicPr>
          <p:nvPr/>
        </p:nvPicPr>
        <p:blipFill>
          <a:blip r:embed="rId2" cstate="print"/>
          <a:srcRect r="-3416" b="30022"/>
          <a:stretch>
            <a:fillRect/>
          </a:stretch>
        </p:blipFill>
        <p:spPr bwMode="auto">
          <a:xfrm>
            <a:off x="2123728" y="332656"/>
            <a:ext cx="6768752" cy="343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446449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Georgia" pitchFamily="18" charset="0"/>
              </a:rPr>
              <a:t>1. </a:t>
            </a:r>
            <a:r>
              <a:rPr lang="ru-RU" sz="3200" dirty="0" err="1" smtClean="0">
                <a:solidFill>
                  <a:srgbClr val="FF0000"/>
                </a:solidFill>
                <a:latin typeface="Georgia" pitchFamily="18" charset="0"/>
              </a:rPr>
              <a:t>Генетичні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Georgia" pitchFamily="18" charset="0"/>
              </a:rPr>
              <a:t>порушення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2. </a:t>
            </a:r>
            <a:r>
              <a:rPr lang="ru-RU" sz="3200" dirty="0" err="1" smtClean="0">
                <a:solidFill>
                  <a:srgbClr val="FFFF00"/>
                </a:solidFill>
                <a:latin typeface="Georgia" pitchFamily="18" charset="0"/>
              </a:rPr>
              <a:t>Порушення</a:t>
            </a: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 синтезу </a:t>
            </a:r>
            <a:r>
              <a:rPr lang="ru-RU" sz="3200" dirty="0" err="1" smtClean="0">
                <a:solidFill>
                  <a:srgbClr val="FFFF00"/>
                </a:solidFill>
                <a:latin typeface="Georgia" pitchFamily="18" charset="0"/>
              </a:rPr>
              <a:t>білків</a:t>
            </a: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 , </a:t>
            </a:r>
            <a:r>
              <a:rPr lang="ru-RU" sz="3200" dirty="0" err="1" smtClean="0">
                <a:solidFill>
                  <a:srgbClr val="FFFF00"/>
                </a:solidFill>
                <a:latin typeface="Georgia" pitchFamily="18" charset="0"/>
              </a:rPr>
              <a:t>ферментів</a:t>
            </a: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3.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Відсутність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емоцій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потрясінь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депресій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стресів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4.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Надлишок</a:t>
            </a: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вітамінів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5.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Надходження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організм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чужорідних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токсичних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речовин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01122" cy="468052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Georgia" pitchFamily="18" charset="0"/>
              </a:rPr>
              <a:t>6.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Порушення</a:t>
            </a: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діяльності</a:t>
            </a: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ендокринної</a:t>
            </a: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 та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нервової</a:t>
            </a: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Georgia" pitchFamily="18" charset="0"/>
              </a:rPr>
              <a:t>системи</a:t>
            </a:r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Georgia" pitchFamily="18" charset="0"/>
              </a:rPr>
              <a:t>7. </a:t>
            </a:r>
            <a:r>
              <a:rPr lang="ru-RU" sz="3200" dirty="0" err="1" smtClean="0">
                <a:solidFill>
                  <a:srgbClr val="00B0F0"/>
                </a:solidFill>
                <a:latin typeface="Georgia" pitchFamily="18" charset="0"/>
              </a:rPr>
              <a:t>Дотримання</a:t>
            </a:r>
            <a:r>
              <a:rPr lang="ru-RU" sz="3200" dirty="0" smtClean="0">
                <a:solidFill>
                  <a:srgbClr val="00B0F0"/>
                </a:solidFill>
                <a:latin typeface="Georgia" pitchFamily="18" charset="0"/>
              </a:rPr>
              <a:t> здорового способу </a:t>
            </a:r>
            <a:r>
              <a:rPr lang="ru-RU" sz="3200" dirty="0" err="1" smtClean="0">
                <a:solidFill>
                  <a:srgbClr val="00B0F0"/>
                </a:solidFill>
                <a:latin typeface="Georgia" pitchFamily="18" charset="0"/>
              </a:rPr>
              <a:t>життя</a:t>
            </a:r>
            <a:r>
              <a:rPr lang="ru-RU" sz="32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8.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Кількісний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та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якісний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склад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їжі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не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відповідає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енергетичним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витратам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організму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9. </a:t>
            </a:r>
            <a:r>
              <a:rPr lang="ru-RU" sz="3200" dirty="0" err="1" smtClean="0">
                <a:solidFill>
                  <a:srgbClr val="7030A0"/>
                </a:solidFill>
                <a:latin typeface="Georgia" pitchFamily="18" charset="0"/>
              </a:rPr>
              <a:t>Накопичення</a:t>
            </a: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Georgia" pitchFamily="18" charset="0"/>
              </a:rPr>
              <a:t>організмом</a:t>
            </a: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Georgia" pitchFamily="18" charset="0"/>
              </a:rPr>
              <a:t>важких</a:t>
            </a: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Georgia" pitchFamily="18" charset="0"/>
              </a:rPr>
              <a:t>металів</a:t>
            </a: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uk-UA" sz="32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92933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</a:rPr>
              <a:t>Тож яка природа енергії живих організмів і як вона працює?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482" name="Picture 2" descr="ÐÐ°ÑÑÐ¸Ð½ÐºÐ¸ Ð¿Ð¾ Ð·Ð°Ð¿ÑÐ¾ÑÑ ÐºÐ°ÑÑÐ¸Ð½ÐºÐ¸ Ð¼Ð°Ñ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3178566" cy="1785950"/>
          </a:xfrm>
          <a:prstGeom prst="rect">
            <a:avLst/>
          </a:prstGeom>
          <a:noFill/>
        </p:spPr>
      </p:pic>
      <p:pic>
        <p:nvPicPr>
          <p:cNvPr id="20484" name="Picture 4" descr="ÐÐ°ÑÑÐ¸Ð½ÐºÐ¸ Ð¿Ð¾ Ð·Ð°Ð¿ÑÐ¾ÑÑ ÐºÐ°ÑÑÐ¸Ð½ÐºÐ¸ ÑÐ¾ÑÐ»Ð¸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143404" cy="3107554"/>
          </a:xfrm>
          <a:prstGeom prst="rect">
            <a:avLst/>
          </a:prstGeom>
          <a:noFill/>
        </p:spPr>
      </p:pic>
      <p:pic>
        <p:nvPicPr>
          <p:cNvPr id="20486" name="Picture 6" descr="ÐÐ°ÑÑÐ¸Ð½ÐºÐ¸ Ð¿Ð¾ Ð·Ð°Ð¿ÑÐ¾ÑÑ ÐºÐ°ÑÑÐ¸Ð½ÐºÐ¸ ÑÐ²Ð°ÑÐ¸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00372"/>
            <a:ext cx="4058467" cy="2800342"/>
          </a:xfrm>
          <a:prstGeom prst="rect">
            <a:avLst/>
          </a:prstGeom>
          <a:noFill/>
        </p:spPr>
      </p:pic>
      <p:pic>
        <p:nvPicPr>
          <p:cNvPr id="20488" name="Picture 8" descr="ÐÐ°ÑÑÐ¸Ð½ÐºÐ¸ Ð¿Ð¾ Ð·Ð°Ð¿ÑÐ¾ÑÑ ÐºÐ°ÑÑÐ¸Ð½ÐºÐ¸ Ð³ÑÐ¸Ð±Ð¾Ð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57166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01008"/>
            <a:ext cx="7511852" cy="2499760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1. </a:t>
            </a:r>
            <a:r>
              <a:rPr lang="uk-UA" sz="3600" dirty="0" smtClean="0"/>
              <a:t>Опрацювати §18 ст.71-74</a:t>
            </a:r>
            <a:br>
              <a:rPr lang="uk-UA" sz="36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6626" name="Picture 2" descr="G:\зображення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968552" cy="309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980728"/>
            <a:ext cx="7297538" cy="13716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Обмін речовин та енергії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– основа функціонування біологічних систем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G:\зображення\1459441523_metaboliz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5255865" cy="3485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215370" cy="1071570"/>
          </a:xfrm>
        </p:spPr>
        <p:txBody>
          <a:bodyPr>
            <a:noAutofit/>
          </a:bodyPr>
          <a:lstStyle/>
          <a:p>
            <a:pPr lvl="0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Борщ та каша — </a:t>
            </a:r>
            <a:r>
              <a:rPr lang="ru-RU" sz="4800" dirty="0" err="1" smtClean="0">
                <a:solidFill>
                  <a:schemeClr val="accent5">
                    <a:lumMod val="75000"/>
                  </a:schemeClr>
                </a:solidFill>
              </a:rPr>
              <a:t>їжа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 наша</a:t>
            </a:r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uk-UA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Без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солі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без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хліба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немає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обіда</a:t>
            </a:r>
            <a:endParaRPr lang="uk-UA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G:\зображення\bb647e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4935463" cy="272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3210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Вареники —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Божі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хваленики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 smtClean="0">
                <a:solidFill>
                  <a:srgbClr val="7030A0"/>
                </a:solidFill>
              </a:rPr>
              <a:t>всяке</a:t>
            </a:r>
            <a:r>
              <a:rPr lang="ru-RU" dirty="0" smtClean="0">
                <a:solidFill>
                  <a:srgbClr val="7030A0"/>
                </a:solidFill>
              </a:rPr>
              <a:t> хвале, та не </a:t>
            </a:r>
            <a:r>
              <a:rPr lang="ru-RU" dirty="0" err="1" smtClean="0">
                <a:solidFill>
                  <a:srgbClr val="7030A0"/>
                </a:solidFill>
              </a:rPr>
              <a:t>всяке</a:t>
            </a:r>
            <a:r>
              <a:rPr lang="ru-RU" dirty="0" smtClean="0">
                <a:solidFill>
                  <a:srgbClr val="7030A0"/>
                </a:solidFill>
              </a:rPr>
              <a:t> варе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2050" name="Picture 2" descr="G:\зображення\b241ae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48680"/>
            <a:ext cx="5184576" cy="286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172200" cy="86948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bg2">
                    <a:lumMod val="75000"/>
                  </a:schemeClr>
                </a:solidFill>
              </a:rPr>
              <a:t>Із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 медом і </a:t>
            </a:r>
            <a:r>
              <a:rPr lang="ru-RU" sz="3600" dirty="0" err="1" smtClean="0">
                <a:solidFill>
                  <a:schemeClr val="bg2">
                    <a:lumMod val="75000"/>
                  </a:schemeClr>
                </a:solidFill>
              </a:rPr>
              <a:t>чобіт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75000"/>
                  </a:schemeClr>
                </a:solidFill>
              </a:rPr>
              <a:t>добрий</a:t>
            </a:r>
            <a:endParaRPr lang="uk-UA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Калина сама себе хвалить, що </a:t>
            </a:r>
            <a:r>
              <a:rPr lang="ru-RU" sz="3600" dirty="0" err="1" smtClean="0">
                <a:solidFill>
                  <a:srgbClr val="FF0000"/>
                </a:solidFill>
              </a:rPr>
              <a:t>з</a:t>
            </a:r>
            <a:r>
              <a:rPr lang="ru-RU" sz="3600" dirty="0" smtClean="0">
                <a:solidFill>
                  <a:srgbClr val="FF0000"/>
                </a:solidFill>
              </a:rPr>
              <a:t> медом добра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зображення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828925" cy="1619250"/>
          </a:xfrm>
          <a:prstGeom prst="rect">
            <a:avLst/>
          </a:prstGeom>
          <a:noFill/>
        </p:spPr>
      </p:pic>
      <p:pic>
        <p:nvPicPr>
          <p:cNvPr id="3075" name="Picture 3" descr="G:\зображення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3314700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357562"/>
            <a:ext cx="6172200" cy="17335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Де сало </a:t>
            </a:r>
            <a:r>
              <a:rPr lang="ru-RU" sz="4000" dirty="0" err="1" smtClean="0">
                <a:solidFill>
                  <a:srgbClr val="0070C0"/>
                </a:solidFill>
              </a:rPr>
              <a:t>шкварчить</a:t>
            </a:r>
            <a:r>
              <a:rPr lang="ru-RU" sz="4000" dirty="0" smtClean="0">
                <a:solidFill>
                  <a:srgbClr val="0070C0"/>
                </a:solidFill>
              </a:rPr>
              <a:t>, там людей </a:t>
            </a:r>
            <a:r>
              <a:rPr lang="ru-RU" sz="4000" dirty="0" err="1" smtClean="0">
                <a:solidFill>
                  <a:srgbClr val="0070C0"/>
                </a:solidFill>
              </a:rPr>
              <a:t>кишить</a:t>
            </a:r>
            <a:endParaRPr lang="uk-UA" sz="4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G:\зображення\398350_si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44551"/>
            <a:ext cx="5195918" cy="292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Обмін речовин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це сукупність усіх біохімічних реакцій, що відбуваються в живому організмі, забезпечують надходження речовин і енергії із середовища, їхнє перетворення у біологічних системах та видалення продуктів життєдіяльності й енергії у середовище. Обмін речовин і енергії характерні для всіх біосистем і відбуваються на всіх рівнях їхньої організації.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172200" cy="1390306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1"/>
                </a:solidFill>
                <a:latin typeface="Georgia" pitchFamily="18" charset="0"/>
              </a:rPr>
              <a:t>З  А  Б  І  Т </a:t>
            </a:r>
            <a:br>
              <a:rPr lang="uk-UA" sz="6600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uk-UA" sz="6600" dirty="0" smtClean="0">
                <a:solidFill>
                  <a:schemeClr val="accent1"/>
                </a:solidFill>
                <a:latin typeface="Georgia" pitchFamily="18" charset="0"/>
              </a:rPr>
              <a:t> М  О  М  Л  Е</a:t>
            </a:r>
            <a:endParaRPr lang="uk-UA" sz="66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733256"/>
            <a:ext cx="6172200" cy="72993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Із запропонованих літер складіть біологічний термін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5123" name="Picture 3" descr="G:\зображення\metabolizm_1466422723-1140x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518457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</TotalTime>
  <Words>360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Ознаки живого є лише проявами головної властивості живої матерії – здатності вивільняти, перетворювати й використовувати енергію ззовні.   Н.Грін, У.Стаут, Д.Тейлор</vt:lpstr>
      <vt:lpstr>Слайд 2</vt:lpstr>
      <vt:lpstr>Слайд 3</vt:lpstr>
      <vt:lpstr>Борщ та каша — їжа наша </vt:lpstr>
      <vt:lpstr>Вареники —  Божі хваленики:  всяке хвале, та не всяке варе</vt:lpstr>
      <vt:lpstr>Із медом і чобіт добрий</vt:lpstr>
      <vt:lpstr>Де сало шкварчить, там людей кишить</vt:lpstr>
      <vt:lpstr>Слайд 8</vt:lpstr>
      <vt:lpstr>З  А  Б  І  Т   М  О  М  Л  Е</vt:lpstr>
      <vt:lpstr>Метаболізм   — це хімічні реакції, що виникають з моменту надходження в організм поживних речовин до моменту виділення в зовнішнє середовище кінцевих продуктів цих реакцій. Це складний процес перетворення споживаної їжі в життєву енергію</vt:lpstr>
      <vt:lpstr>Слайд 11</vt:lpstr>
      <vt:lpstr>Метаболізм  (на рівні клітини)</vt:lpstr>
      <vt:lpstr>Метаболізм  (на рівні організму)  </vt:lpstr>
      <vt:lpstr>Слайд 14</vt:lpstr>
      <vt:lpstr>Класифікація живих організмів за основним джерелом енергії:</vt:lpstr>
      <vt:lpstr>Особливості перебігу окремих процесів метаболізму </vt:lpstr>
      <vt:lpstr>“Причини порушення обміну речовин”</vt:lpstr>
      <vt:lpstr>1. Генетичні порушення  2. Порушення синтезу білків , ферментів  3. Відсутність емоцій, потрясінь, депресій, стресів 4. Надлишок вітамінів 5. Надходження в організм чужорідних токсичних речовин </vt:lpstr>
      <vt:lpstr>6. Порушення діяльності ендокринної та нервової системи  7. Дотримання здорового способу життя  8. Кількісний та якісний склад їжі не відповідає енергетичним витратам організму  9. Накопичення організмом важких металів </vt:lpstr>
      <vt:lpstr>1. Опрацювати §18 ст.71-74  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 уроку біології у 10 класі на тему:  “Обмін речовин та енергії – основа функціонування біологічних систем”</dc:title>
  <dc:creator>Марина</dc:creator>
  <cp:lastModifiedBy>DNZ</cp:lastModifiedBy>
  <cp:revision>31</cp:revision>
  <dcterms:created xsi:type="dcterms:W3CDTF">2018-10-03T19:25:01Z</dcterms:created>
  <dcterms:modified xsi:type="dcterms:W3CDTF">2020-02-09T16:45:32Z</dcterms:modified>
</cp:coreProperties>
</file>