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Енергетичне забезпечення процесів метаболізму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8215"/>
            <a:ext cx="64087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1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33670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b="1" u="sng" dirty="0"/>
              <a:t>ОБМІН ЕНЕРГІЇ</a:t>
            </a:r>
            <a:r>
              <a:rPr lang="ru-RU" sz="2000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сукупність</a:t>
            </a:r>
            <a:r>
              <a:rPr lang="ru-RU" sz="2000" i="1" dirty="0"/>
              <a:t> </a:t>
            </a:r>
            <a:r>
              <a:rPr lang="ru-RU" sz="2000" i="1" dirty="0" err="1"/>
              <a:t>процесів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забезпечують</a:t>
            </a:r>
            <a:r>
              <a:rPr lang="ru-RU" sz="2000" i="1" dirty="0"/>
              <a:t> </a:t>
            </a:r>
            <a:r>
              <a:rPr lang="ru-RU" sz="2000" i="1" dirty="0" err="1"/>
              <a:t>надходження</a:t>
            </a:r>
            <a:r>
              <a:rPr lang="ru-RU" sz="2000" i="1" dirty="0"/>
              <a:t>, </a:t>
            </a:r>
            <a:r>
              <a:rPr lang="ru-RU" sz="2000" i="1" dirty="0" err="1"/>
              <a:t>перетворення</a:t>
            </a:r>
            <a:r>
              <a:rPr lang="ru-RU" sz="2000" i="1" dirty="0"/>
              <a:t> та </a:t>
            </a:r>
            <a:r>
              <a:rPr lang="ru-RU" sz="2000" i="1" dirty="0" err="1"/>
              <a:t>видалення</a:t>
            </a:r>
            <a:r>
              <a:rPr lang="ru-RU" sz="2000" i="1" dirty="0"/>
              <a:t> </a:t>
            </a:r>
            <a:r>
              <a:rPr lang="ru-RU" sz="2000" i="1" dirty="0" err="1"/>
              <a:t>енергії</a:t>
            </a:r>
            <a:r>
              <a:rPr lang="ru-RU" sz="2000" i="1" dirty="0"/>
              <a:t> у </a:t>
            </a:r>
            <a:r>
              <a:rPr lang="ru-RU" sz="2000" i="1" dirty="0" err="1"/>
              <a:t>біосистемах</a:t>
            </a:r>
            <a:r>
              <a:rPr lang="ru-RU" sz="2000" i="1" dirty="0" smtClean="0"/>
              <a:t>.</a:t>
            </a:r>
          </a:p>
          <a:p>
            <a:pPr marL="36576" indent="0" algn="ctr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Особливості обміну речовин в клітина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</a:p>
          <a:p>
            <a:pPr marL="493776" indent="-457200" algn="just">
              <a:buAutoNum type="arabicPeriod"/>
            </a:pPr>
            <a:r>
              <a:rPr lang="uk-UA" sz="2000" u="sng" dirty="0" smtClean="0">
                <a:solidFill>
                  <a:schemeClr val="accent2">
                    <a:lumMod val="50000"/>
                  </a:schemeClr>
                </a:solidFill>
              </a:rPr>
              <a:t>Основою </a:t>
            </a:r>
            <a:r>
              <a:rPr lang="uk-UA" sz="2000" u="sng" dirty="0">
                <a:solidFill>
                  <a:schemeClr val="accent2">
                    <a:lumMod val="50000"/>
                  </a:schemeClr>
                </a:solidFill>
              </a:rPr>
              <a:t>є окисно-відновні реакції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, що відбуваються за участі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ферментів.</a:t>
            </a:r>
          </a:p>
          <a:p>
            <a:pPr marL="493776" indent="-457200" algn="just">
              <a:buAutoNum type="arabicPeriod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ають </a:t>
            </a:r>
            <a:r>
              <a:rPr lang="uk-UA" sz="2000" u="sng" dirty="0">
                <a:solidFill>
                  <a:schemeClr val="accent2">
                    <a:lumMod val="50000"/>
                  </a:schemeClr>
                </a:solidFill>
              </a:rPr>
              <a:t>поступовий (поетапний) </a:t>
            </a:r>
            <a:r>
              <a:rPr lang="uk-UA" sz="2000" u="sng" dirty="0" smtClean="0">
                <a:solidFill>
                  <a:schemeClr val="accent2">
                    <a:lumMod val="50000"/>
                  </a:schemeClr>
                </a:solidFill>
              </a:rPr>
              <a:t>характер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93776" indent="-457200" algn="just">
              <a:buAutoNum type="arabicPeriod"/>
            </a:pPr>
            <a:r>
              <a:rPr lang="uk-UA" sz="2000" u="sng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2000" u="sng" dirty="0" smtClean="0">
                <a:solidFill>
                  <a:schemeClr val="accent2">
                    <a:lumMod val="50000"/>
                  </a:schemeClr>
                </a:solidFill>
              </a:rPr>
              <a:t>дійснюються </a:t>
            </a:r>
            <a:r>
              <a:rPr lang="uk-UA" sz="2000" u="sng" dirty="0">
                <a:solidFill>
                  <a:schemeClr val="accent2">
                    <a:lumMod val="50000"/>
                  </a:schemeClr>
                </a:solidFill>
              </a:rPr>
              <a:t>за участі високоспеціалізованих структур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 —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фотомембран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</a:rPr>
              <a:t>мезосом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, мітохондрій та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хлоропластів.</a:t>
            </a:r>
          </a:p>
          <a:p>
            <a:pPr marL="493776" indent="-457200" algn="just">
              <a:buAutoNum type="arabicPeriod"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ля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акумулювання, збереження й внутрішнього перенесення енергії слугує </a:t>
            </a:r>
            <a:r>
              <a:rPr lang="uk-UA" sz="2000" u="sng" dirty="0">
                <a:solidFill>
                  <a:schemeClr val="accent2">
                    <a:lumMod val="50000"/>
                  </a:schemeClr>
                </a:solidFill>
              </a:rPr>
              <a:t>АТФ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76" y="3717032"/>
            <a:ext cx="44659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085184"/>
            <a:ext cx="2890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0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33670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000" b="1" u="sng" dirty="0" err="1"/>
              <a:t>Аденозинтрифосфатна</a:t>
            </a:r>
            <a:r>
              <a:rPr lang="uk-UA" sz="2000" b="1" u="sng" dirty="0"/>
              <a:t> кислота (АТФ)</a:t>
            </a:r>
            <a:r>
              <a:rPr lang="uk-UA" sz="2000" dirty="0"/>
              <a:t> — </a:t>
            </a:r>
            <a:r>
              <a:rPr lang="uk-UA" sz="2000" i="1" dirty="0"/>
              <a:t>органічна сполука, що належить до вільних </a:t>
            </a:r>
            <a:r>
              <a:rPr lang="uk-UA" sz="2000" i="1" dirty="0" err="1"/>
              <a:t>нуклеотидів</a:t>
            </a:r>
            <a:r>
              <a:rPr lang="uk-UA" sz="2000" i="1" dirty="0"/>
              <a:t> і є універсальним хімічним акумулятором енергії у клітині.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2857"/>
            <a:ext cx="6048672" cy="38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992" y="5445224"/>
            <a:ext cx="5850000" cy="8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686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33670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Способи отримання енергії живими організмами</a:t>
            </a:r>
          </a:p>
          <a:p>
            <a:pPr marL="493776" indent="-457200" algn="just">
              <a:buAutoNum type="arabicPeriod"/>
            </a:pPr>
            <a:r>
              <a:rPr lang="uk-UA" sz="2000" u="sng" dirty="0" smtClean="0"/>
              <a:t>У </a:t>
            </a:r>
            <a:r>
              <a:rPr lang="uk-UA" sz="2000" u="sng" dirty="0"/>
              <a:t>автотрофних організмів</a:t>
            </a:r>
            <a:r>
              <a:rPr lang="uk-UA" sz="2000" dirty="0"/>
              <a:t> зовнішня енергія поглинається хлорофілом (</a:t>
            </a:r>
            <a:r>
              <a:rPr lang="uk-UA" sz="2000" dirty="0" err="1"/>
              <a:t>бактеріохлорофілом</a:t>
            </a:r>
            <a:r>
              <a:rPr lang="uk-UA" sz="2000" dirty="0"/>
              <a:t>) й перетворюється в хімічну енергію АТФ</a:t>
            </a:r>
            <a:r>
              <a:rPr lang="uk-UA" sz="2000" dirty="0" smtClean="0"/>
              <a:t>.</a:t>
            </a:r>
          </a:p>
          <a:p>
            <a:pPr marL="493776" indent="-457200" algn="just">
              <a:buAutoNum type="arabicPeriod"/>
            </a:pP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000" u="sng" dirty="0" err="1">
                <a:solidFill>
                  <a:schemeClr val="tx2">
                    <a:lumMod val="50000"/>
                  </a:schemeClr>
                </a:solidFill>
              </a:rPr>
              <a:t>гетеротрофних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tx2">
                    <a:lumMod val="50000"/>
                  </a:schemeClr>
                </a:solidFill>
              </a:rPr>
              <a:t>організмів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хімічна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енергія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поживних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речовин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перетворюється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процесах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клітинного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дихання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енергію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макроергічних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зв'язків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АТФ.</a:t>
            </a:r>
          </a:p>
          <a:p>
            <a:pPr marL="493776" indent="-457200" algn="just">
              <a:buAutoNum type="arabicPeriod"/>
            </a:pPr>
            <a:r>
              <a:rPr lang="uk-UA" sz="2000" u="sng" dirty="0"/>
              <a:t>У автотрофних й гетеротрофних організмів</a:t>
            </a:r>
            <a:r>
              <a:rPr lang="uk-UA" sz="2000" dirty="0"/>
              <a:t> внутрішньоклітинні перетворення енергії АТФ в різні форми енергії (електричну, світлову, теплову, механічну</a:t>
            </a:r>
            <a:r>
              <a:rPr lang="uk-UA" sz="2000" dirty="0" smtClean="0"/>
              <a:t>).</a:t>
            </a:r>
          </a:p>
          <a:p>
            <a:pPr marL="36576" indent="0" algn="just">
              <a:buNone/>
            </a:pPr>
            <a:endParaRPr lang="uk-UA" sz="2000" dirty="0"/>
          </a:p>
          <a:p>
            <a:pPr marL="36576" indent="0" algn="just">
              <a:buNone/>
            </a:pPr>
            <a:endParaRPr lang="uk-UA" sz="2000" dirty="0" smtClean="0"/>
          </a:p>
          <a:p>
            <a:pPr marL="36576" indent="0" algn="just">
              <a:buNone/>
            </a:pPr>
            <a:endParaRPr lang="uk-UA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16561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1728192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944216" cy="13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32145"/>
            <a:ext cx="1533785" cy="149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3141" y="3573018"/>
            <a:ext cx="1728192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Електрична енергія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83141" y="4419110"/>
            <a:ext cx="1728192" cy="52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Світлова енергія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3129" y="5202713"/>
            <a:ext cx="1728192" cy="50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Теплова енергія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3129" y="5957515"/>
            <a:ext cx="1728192" cy="61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Механічна енергія</a:t>
            </a:r>
            <a:endParaRPr lang="uk-UA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>
            <a:stCxn id="4099" idx="2"/>
            <a:endCxn id="4100" idx="1"/>
          </p:cNvCxnSpPr>
          <p:nvPr/>
        </p:nvCxnSpPr>
        <p:spPr>
          <a:xfrm>
            <a:off x="1079612" y="4653137"/>
            <a:ext cx="612068" cy="13184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100" idx="0"/>
            <a:endCxn id="4102" idx="1"/>
          </p:cNvCxnSpPr>
          <p:nvPr/>
        </p:nvCxnSpPr>
        <p:spPr>
          <a:xfrm flipV="1">
            <a:off x="2555776" y="4306222"/>
            <a:ext cx="1080120" cy="10669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100" idx="3"/>
            <a:endCxn id="4104" idx="1"/>
          </p:cNvCxnSpPr>
          <p:nvPr/>
        </p:nvCxnSpPr>
        <p:spPr>
          <a:xfrm>
            <a:off x="3419872" y="5971592"/>
            <a:ext cx="1656184" cy="73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102" idx="2"/>
            <a:endCxn id="4104" idx="1"/>
          </p:cNvCxnSpPr>
          <p:nvPr/>
        </p:nvCxnSpPr>
        <p:spPr>
          <a:xfrm>
            <a:off x="4608004" y="4967419"/>
            <a:ext cx="468052" cy="101152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104" idx="0"/>
            <a:endCxn id="2" idx="1"/>
          </p:cNvCxnSpPr>
          <p:nvPr/>
        </p:nvCxnSpPr>
        <p:spPr>
          <a:xfrm flipV="1">
            <a:off x="5842949" y="3843048"/>
            <a:ext cx="1340192" cy="138909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104" idx="0"/>
            <a:endCxn id="11" idx="1"/>
          </p:cNvCxnSpPr>
          <p:nvPr/>
        </p:nvCxnSpPr>
        <p:spPr>
          <a:xfrm flipV="1">
            <a:off x="5842949" y="4680875"/>
            <a:ext cx="1340192" cy="5512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104" idx="3"/>
            <a:endCxn id="12" idx="1"/>
          </p:cNvCxnSpPr>
          <p:nvPr/>
        </p:nvCxnSpPr>
        <p:spPr>
          <a:xfrm flipV="1">
            <a:off x="6609841" y="5455277"/>
            <a:ext cx="583288" cy="5236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104" idx="3"/>
            <a:endCxn id="13" idx="1"/>
          </p:cNvCxnSpPr>
          <p:nvPr/>
        </p:nvCxnSpPr>
        <p:spPr>
          <a:xfrm>
            <a:off x="6609841" y="5978940"/>
            <a:ext cx="583288" cy="2848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12" y="499402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27" y="4813259"/>
            <a:ext cx="13208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598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33670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Етап енергетичного обміну</a:t>
            </a:r>
            <a:endParaRPr lang="uk-UA" sz="2000" b="1" dirty="0">
              <a:solidFill>
                <a:srgbClr val="FF0000"/>
              </a:solidFill>
            </a:endParaRPr>
          </a:p>
          <a:p>
            <a:pPr marL="36576" indent="0" algn="just">
              <a:buNone/>
            </a:pPr>
            <a:r>
              <a:rPr lang="uk-UA" sz="2000" b="1" u="sng" dirty="0"/>
              <a:t>КЛІТИННЕ ДИХАННЯ</a:t>
            </a:r>
            <a:r>
              <a:rPr lang="uk-UA" sz="2000" dirty="0"/>
              <a:t> — </a:t>
            </a:r>
            <a:r>
              <a:rPr lang="uk-UA" sz="2000" i="1" dirty="0"/>
              <a:t>це сукупність процесів біологічного окиснення поживних речовин з вивільненням хімічної енергії, що акумулюється в АТФ</a:t>
            </a:r>
            <a:r>
              <a:rPr lang="uk-UA" sz="2000" i="1" dirty="0" smtClean="0"/>
              <a:t>.</a:t>
            </a:r>
          </a:p>
          <a:p>
            <a:pPr marL="36576" indent="0" algn="just">
              <a:buNone/>
            </a:pPr>
            <a:endParaRPr lang="uk-UA" sz="2000" dirty="0" smtClean="0"/>
          </a:p>
          <a:p>
            <a:pPr marL="36576" indent="0" algn="just">
              <a:buNone/>
            </a:pP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4482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787" y="1556792"/>
            <a:ext cx="6264696" cy="36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787" y="5517232"/>
            <a:ext cx="62646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30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186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Енергетичне забезпечення процесів метаболізму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Енергетичне забезпечення процесів метаболізму</dc:title>
  <dc:creator>Павло Пантелеєнко</dc:creator>
  <cp:lastModifiedBy>DNZ</cp:lastModifiedBy>
  <cp:revision>7</cp:revision>
  <dcterms:created xsi:type="dcterms:W3CDTF">2019-08-06T14:30:32Z</dcterms:created>
  <dcterms:modified xsi:type="dcterms:W3CDTF">2019-12-08T20:33:43Z</dcterms:modified>
</cp:coreProperties>
</file>