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3"/>
  </p:notesMasterIdLst>
  <p:sldIdLst>
    <p:sldId id="256" r:id="rId2"/>
    <p:sldId id="261" r:id="rId3"/>
    <p:sldId id="272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57" r:id="rId20"/>
    <p:sldId id="264" r:id="rId21"/>
    <p:sldId id="271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FF99FF"/>
    <a:srgbClr val="33CCFF"/>
    <a:srgbClr val="FF7C80"/>
    <a:srgbClr val="339933"/>
    <a:srgbClr val="66FFFF"/>
    <a:srgbClr val="FFFFCC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92" autoAdjust="0"/>
    <p:restoredTop sz="94660"/>
  </p:normalViewPr>
  <p:slideViewPr>
    <p:cSldViewPr>
      <p:cViewPr varScale="1">
        <p:scale>
          <a:sx n="56" d="100"/>
          <a:sy n="56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AF0F-0200-45EC-B35F-025E696EA19E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C5CA3-0619-496E-A863-4927C65EE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C5CA3-0619-496E-A863-4927C65EE9C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C5CA3-0619-496E-A863-4927C65EE9C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CA27-2423-41E9-B59A-3F0B66013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9360-301F-42DF-9197-35A488BC2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D7F8-31B9-4F34-8831-E1BA9707C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019377-03AB-4EA6-80BD-6E580D320E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62E4B8-E816-464E-BD0A-5ACC9BE2C9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2FA5-3A88-440A-BA76-448586659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83EE-0973-4BDE-B4B7-A0C305CAF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C1AE-8C3A-4548-8CC7-ACB89C54F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2BC70-FAA2-4EB9-91F4-E6FEE3B5D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A411-ABB8-4EF5-9CE7-5E3A6F40B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9E08-899E-4446-856E-301854342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CC3C2-2B6B-4FBC-9AB3-753D35725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44DBF3-3B12-453F-A00F-6B50D24EB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5DC8D3-8914-4816-B582-D0259D1A91E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7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images.yandex.ru/yandpage?q=1295375552&amp;p=1&amp;ag=ih&amp;rpt2=simage&amp;qs=text=%D0%C5%DE%C5%CE%D8&amp;isize=&amp;ogo=5&amp;rpt=imag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page?q=767352112&amp;p=11&amp;ag=ih&amp;rpt2=simage&amp;qs=text=%DA%C5%CD%CC%D1%CE%C9%CB%C1&amp;isize=&amp;ogo=5&amp;rpt=image" TargetMode="External"/><Relationship Id="rId7" Type="http://schemas.openxmlformats.org/officeDocument/2006/relationships/image" Target="../media/image4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hyperlink" Target="http://images.yandex.ru/yandpage?q=1482650256&amp;p=1&amp;ag=ih&amp;rpt2=simage&amp;qs=text=%CB%D5%CB%D5%D2%D5%DA%C1&amp;isize=&amp;ogo=5&amp;rpt=image" TargetMode="Externa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page?q=1707977552&amp;p=0&amp;ag=ih&amp;rpt2=simage&amp;qs=text=%D0%CF%CD%C9%C4%CF%D2%D9&amp;isize=&amp;ogo=5&amp;rpt=imag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6.jpeg"/><Relationship Id="rId3" Type="http://schemas.openxmlformats.org/officeDocument/2006/relationships/image" Target="../media/image49.jpeg"/><Relationship Id="rId7" Type="http://schemas.openxmlformats.org/officeDocument/2006/relationships/hyperlink" Target="http://images.yandex.ru/yandpage?q=381537264&amp;p=134&amp;ag=ih&amp;rpt2=simage&amp;qs=text=%D7%C9%D4%C1%CD%C9%CE%D9&amp;isize=&amp;ogo=5&amp;rpt=image" TargetMode="External"/><Relationship Id="rId12" Type="http://schemas.openxmlformats.org/officeDocument/2006/relationships/image" Target="../media/image55.jpeg"/><Relationship Id="rId2" Type="http://schemas.openxmlformats.org/officeDocument/2006/relationships/image" Target="../media/image48.jpeg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4.jpeg"/><Relationship Id="rId5" Type="http://schemas.openxmlformats.org/officeDocument/2006/relationships/hyperlink" Target="http://images.yandex.ru/yandpage?q=381537264&amp;p=74&amp;ag=ih&amp;rpt2=simage&amp;qs=text=%D7%C9%D4%C1%CD%C9%CE%D9&amp;isize=&amp;ogo=5&amp;rpt=image" TargetMode="External"/><Relationship Id="rId15" Type="http://schemas.openxmlformats.org/officeDocument/2006/relationships/hyperlink" Target="http://images.yandex.ru/yandpage?q=1350274240&amp;p=5&amp;ag=ih&amp;rpt2=simage&amp;qs=text=%D0%CF%CC%C9%D7%C9%D4%C1%CD%C9%CE%D9&amp;isize=&amp;ogo=5&amp;rpt=image" TargetMode="External"/><Relationship Id="rId10" Type="http://schemas.openxmlformats.org/officeDocument/2006/relationships/image" Target="../media/image53.jpeg"/><Relationship Id="rId4" Type="http://schemas.openxmlformats.org/officeDocument/2006/relationships/image" Target="../media/image50.jpeg"/><Relationship Id="rId9" Type="http://schemas.openxmlformats.org/officeDocument/2006/relationships/hyperlink" Target="http://images.yandex.ru/yandpage?q=381537264&amp;p=158&amp;ag=ih&amp;rpt2=simage&amp;qs=text=%D7%C9%D4%C1%CD%C9%CE%D9&amp;isize=&amp;ogo=5&amp;rpt=image" TargetMode="External"/><Relationship Id="rId1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slide" Target="slide5.xml"/><Relationship Id="rId7" Type="http://schemas.openxmlformats.org/officeDocument/2006/relationships/image" Target="http://www.capsula.spb.ru/catalog/img/26-048-00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5" Type="http://schemas.openxmlformats.org/officeDocument/2006/relationships/slide" Target="slide4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page?q=639046320&amp;p=6&amp;ag=ih&amp;rpt2=simage&amp;qs=stype=image&amp;text=%C1%D0%C5%CC%D8%D3%C9%CE%D9&amp;isize=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2786057"/>
            <a:ext cx="4038600" cy="35688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286380" y="3643314"/>
            <a:ext cx="3400420" cy="271161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3" name="Picture 25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071810"/>
            <a:ext cx="4643470" cy="354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57158" y="500043"/>
            <a:ext cx="850112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4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4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40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біологічно</a:t>
            </a:r>
            <a:r>
              <a:rPr lang="ru-RU" sz="4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sz="4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4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4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вітаміни</a:t>
            </a:r>
            <a:r>
              <a:rPr lang="ru-RU" sz="4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ферменти</a:t>
            </a:r>
            <a:r>
              <a:rPr lang="ru-RU" sz="4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6000" b="1" baseline="-25000">
                <a:solidFill>
                  <a:srgbClr val="FF0000"/>
                </a:solidFill>
                <a:latin typeface="Arial Black" pitchFamily="34" charset="0"/>
              </a:rPr>
              <a:t>9</a:t>
            </a:r>
            <a:endParaRPr lang="ru-RU" sz="6000" b="1" baseline="-25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 rot="5400000">
            <a:off x="6307138" y="4141788"/>
            <a:ext cx="4032250" cy="590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40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Arial"/>
                <a:cs typeface="Arial"/>
              </a:rPr>
              <a:t>фолієва к-та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395288" y="2276475"/>
            <a:ext cx="4248150" cy="1584325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>
              <a:solidFill>
                <a:srgbClr val="CC3399"/>
              </a:solidFill>
            </a:endParaRPr>
          </a:p>
          <a:p>
            <a:pPr algn="ctr"/>
            <a:endParaRPr lang="ru-RU" sz="2000" b="1">
              <a:solidFill>
                <a:srgbClr val="CC3399"/>
              </a:solidFill>
            </a:endParaRP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Бере участь у синтезі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 нуклеїнових кислот,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 амінокислот,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регюлює роботу 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органів кровотворення</a:t>
            </a:r>
          </a:p>
          <a:p>
            <a:pPr algn="ctr"/>
            <a:endParaRPr lang="ru-RU" sz="2000" b="1">
              <a:solidFill>
                <a:srgbClr val="CC3399"/>
              </a:solidFill>
            </a:endParaRPr>
          </a:p>
          <a:p>
            <a:pPr algn="ctr"/>
            <a:endParaRPr lang="ru-RU" sz="2000" b="1">
              <a:solidFill>
                <a:srgbClr val="CC3399"/>
              </a:solidFill>
            </a:endParaRP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1979613" y="4149725"/>
            <a:ext cx="2808287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u="sng">
                <a:solidFill>
                  <a:srgbClr val="6600CC"/>
                </a:solidFill>
              </a:rPr>
              <a:t>Міститься</a:t>
            </a:r>
            <a:r>
              <a:rPr lang="ru-RU" sz="2000" b="1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в мясі, коренеплодах,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фініках, абрикосах, 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грибах, гарбузі,</a:t>
            </a:r>
            <a:endParaRPr lang="en-US" sz="2000" b="1">
              <a:solidFill>
                <a:srgbClr val="6600CC"/>
              </a:solidFill>
            </a:endParaRPr>
          </a:p>
          <a:p>
            <a:pPr algn="ctr"/>
            <a:r>
              <a:rPr lang="uk-UA" sz="2000" b="1">
                <a:solidFill>
                  <a:srgbClr val="6600CC"/>
                </a:solidFill>
              </a:rPr>
              <a:t>висівках</a:t>
            </a:r>
            <a:endParaRPr lang="ru-RU" sz="2000" b="1">
              <a:solidFill>
                <a:srgbClr val="6600CC"/>
              </a:solidFill>
            </a:endParaRPr>
          </a:p>
        </p:txBody>
      </p:sp>
      <p:pic>
        <p:nvPicPr>
          <p:cNvPr id="14344" name="Picture 11" descr="vitamin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9375"/>
            <a:ext cx="1047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 descr="apric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060575"/>
            <a:ext cx="2735263" cy="1817688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8455" name="Picture 23" descr="________________________2-116-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3933825"/>
            <a:ext cx="1820863" cy="26638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8458" name="Picture 26" descr="F4372i"/>
          <p:cNvPicPr>
            <a:picLocks noChangeAspect="1" noChangeArrowheads="1"/>
          </p:cNvPicPr>
          <p:nvPr/>
        </p:nvPicPr>
        <p:blipFill>
          <a:blip r:embed="rId5">
            <a:lum bright="-24000" contrast="54000"/>
          </a:blip>
          <a:srcRect/>
          <a:stretch>
            <a:fillRect/>
          </a:stretch>
        </p:blipFill>
        <p:spPr bwMode="auto">
          <a:xfrm>
            <a:off x="4859338" y="4292600"/>
            <a:ext cx="3024187" cy="2092325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7" grpId="0" animBg="1"/>
      <p:bldP spid="18440" grpId="0" animBg="1"/>
      <p:bldP spid="184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ru-RU" sz="6000" b="1" baseline="-25000">
                <a:solidFill>
                  <a:srgbClr val="FF0000"/>
                </a:solidFill>
                <a:latin typeface="Arial Black" pitchFamily="34" charset="0"/>
              </a:rPr>
              <a:t>13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679950"/>
          </a:xfrm>
          <a:prstGeom prst="upArrow">
            <a:avLst>
              <a:gd name="adj1" fmla="val 50000"/>
              <a:gd name="adj2" fmla="val 72255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 rot="5400000">
            <a:off x="6234907" y="4214019"/>
            <a:ext cx="4176712" cy="590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40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Arial"/>
                <a:cs typeface="Arial"/>
              </a:rPr>
              <a:t>оротова к-та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395288" y="2276475"/>
            <a:ext cx="4248150" cy="1439863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Стимулює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обмін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білків</a:t>
            </a:r>
            <a:r>
              <a:rPr lang="ru-RU" sz="2000" b="1" dirty="0">
                <a:solidFill>
                  <a:srgbClr val="CC3399"/>
                </a:solidFill>
              </a:rPr>
              <a:t>,</a:t>
            </a: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нормалізує</a:t>
            </a:r>
            <a:r>
              <a:rPr lang="ru-RU" sz="2000" b="1" dirty="0">
                <a:solidFill>
                  <a:srgbClr val="CC3399"/>
                </a:solidFill>
              </a:rPr>
              <a:t> роботу </a:t>
            </a:r>
            <a:r>
              <a:rPr lang="ru-RU" sz="2000" b="1" dirty="0" err="1">
                <a:solidFill>
                  <a:srgbClr val="CC3399"/>
                </a:solidFill>
              </a:rPr>
              <a:t>печінки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</a:p>
          <a:p>
            <a:pPr algn="ctr"/>
            <a:r>
              <a:rPr lang="uk-UA" sz="2000" b="1" dirty="0" smtClean="0">
                <a:solidFill>
                  <a:srgbClr val="CC3399"/>
                </a:solidFill>
              </a:rPr>
              <a:t>п</a:t>
            </a:r>
            <a:r>
              <a:rPr lang="ru-RU" sz="2000" b="1" dirty="0" err="1" smtClean="0">
                <a:solidFill>
                  <a:srgbClr val="CC3399"/>
                </a:solidFill>
              </a:rPr>
              <a:t>окращує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uk-UA" sz="2000" b="1" dirty="0">
                <a:solidFill>
                  <a:srgbClr val="CC3399"/>
                </a:solidFill>
              </a:rPr>
              <a:t>репродуктивне здоров</a:t>
            </a:r>
            <a:r>
              <a:rPr lang="en-US" sz="2000" b="1" dirty="0">
                <a:solidFill>
                  <a:srgbClr val="CC3399"/>
                </a:solidFill>
              </a:rPr>
              <a:t>’</a:t>
            </a:r>
            <a:r>
              <a:rPr lang="uk-UA" sz="2000" b="1" dirty="0">
                <a:solidFill>
                  <a:srgbClr val="CC3399"/>
                </a:solidFill>
              </a:rPr>
              <a:t>я 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2124075" y="4149725"/>
            <a:ext cx="2808288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u="sng" dirty="0" err="1">
                <a:solidFill>
                  <a:srgbClr val="6600CC"/>
                </a:solidFill>
              </a:rPr>
              <a:t>Мітиться</a:t>
            </a:r>
            <a:r>
              <a:rPr lang="ru-RU" sz="2000" b="1" u="sng" dirty="0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у </a:t>
            </a:r>
            <a:r>
              <a:rPr lang="ru-RU" sz="2000" b="1" dirty="0" err="1">
                <a:solidFill>
                  <a:srgbClr val="6600CC"/>
                </a:solidFill>
              </a:rPr>
              <a:t>молоці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і</a:t>
            </a:r>
            <a:endParaRPr lang="ru-RU" sz="2000" b="1" dirty="0">
              <a:solidFill>
                <a:srgbClr val="6600CC"/>
              </a:solidFill>
            </a:endParaRP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молочних</a:t>
            </a:r>
            <a:r>
              <a:rPr lang="ru-RU" sz="2000" b="1" dirty="0">
                <a:solidFill>
                  <a:srgbClr val="6600CC"/>
                </a:solidFill>
              </a:rPr>
              <a:t> продуктах, </a:t>
            </a: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печінці</a:t>
            </a:r>
            <a:r>
              <a:rPr lang="ru-RU" sz="2000" b="1" dirty="0">
                <a:solidFill>
                  <a:srgbClr val="6600CC"/>
                </a:solidFill>
              </a:rPr>
              <a:t>, </a:t>
            </a:r>
          </a:p>
          <a:p>
            <a:pPr algn="ctr"/>
            <a:r>
              <a:rPr lang="ru-RU" sz="2000" b="1" dirty="0" err="1" smtClean="0">
                <a:solidFill>
                  <a:srgbClr val="6600CC"/>
                </a:solidFill>
              </a:rPr>
              <a:t>дріжджах</a:t>
            </a:r>
            <a:endParaRPr lang="ru-RU" sz="2000" b="1" dirty="0">
              <a:solidFill>
                <a:srgbClr val="6600CC"/>
              </a:solidFill>
            </a:endParaRPr>
          </a:p>
        </p:txBody>
      </p:sp>
      <p:pic>
        <p:nvPicPr>
          <p:cNvPr id="15368" name="Picture 8" descr="vitamin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9375"/>
            <a:ext cx="1047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5" descr="mol_pr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6150" y="1833563"/>
            <a:ext cx="2695575" cy="2171700"/>
          </a:xfrm>
          <a:prstGeom prst="rect">
            <a:avLst/>
          </a:prstGeom>
          <a:noFill/>
          <a:ln w="12700">
            <a:solidFill>
              <a:srgbClr val="FF99CC"/>
            </a:solidFill>
            <a:miter lim="800000"/>
            <a:headEnd/>
            <a:tailEnd/>
          </a:ln>
        </p:spPr>
      </p:pic>
      <p:pic>
        <p:nvPicPr>
          <p:cNvPr id="26641" name="Picture 17" descr="i?id=3961345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4292600"/>
            <a:ext cx="1793875" cy="1873250"/>
          </a:xfrm>
          <a:prstGeom prst="rect">
            <a:avLst/>
          </a:prstGeom>
          <a:noFill/>
          <a:ln w="12700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26643" name="Picture 19" descr="p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4005263"/>
            <a:ext cx="1617663" cy="2376487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 animBg="1"/>
      <p:bldP spid="26630" grpId="0" animBg="1"/>
      <p:bldP spid="266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C</a:t>
            </a:r>
            <a:endParaRPr lang="ru-RU" sz="60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7524750" y="1916113"/>
            <a:ext cx="1619250" cy="4752975"/>
          </a:xfrm>
          <a:prstGeom prst="upArrow">
            <a:avLst>
              <a:gd name="adj1" fmla="val 50000"/>
              <a:gd name="adj2" fmla="val 7338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 rot="5400000">
            <a:off x="6193632" y="4112419"/>
            <a:ext cx="4319587" cy="5048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Arial"/>
                <a:cs typeface="Arial"/>
              </a:rPr>
              <a:t>АСКОРБІНОВА К-ТА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1258888" y="1557338"/>
            <a:ext cx="4392612" cy="2232025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Допомогає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організму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боротися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з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інфекціями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  <a:r>
              <a:rPr lang="ru-RU" sz="2000" b="1" dirty="0" err="1">
                <a:solidFill>
                  <a:srgbClr val="CC3399"/>
                </a:solidFill>
              </a:rPr>
              <a:t>краще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бачити</a:t>
            </a:r>
            <a:r>
              <a:rPr lang="ru-RU" sz="2000" b="1" dirty="0">
                <a:solidFill>
                  <a:srgbClr val="CC3399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стимулює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оновлення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клітин</a:t>
            </a:r>
            <a:r>
              <a:rPr lang="ru-RU" sz="2000" b="1" dirty="0">
                <a:solidFill>
                  <a:srgbClr val="CC3399"/>
                </a:solidFill>
              </a:rPr>
              <a:t>.</a:t>
            </a: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При </a:t>
            </a:r>
            <a:r>
              <a:rPr lang="ru-RU" sz="2000" b="1" dirty="0" err="1">
                <a:solidFill>
                  <a:srgbClr val="CC3399"/>
                </a:solidFill>
              </a:rPr>
              <a:t>недостачі</a:t>
            </a:r>
            <a:r>
              <a:rPr lang="ru-RU" sz="2000" b="1" dirty="0">
                <a:solidFill>
                  <a:srgbClr val="CC3399"/>
                </a:solidFill>
              </a:rPr>
              <a:t> - цинга (</a:t>
            </a:r>
            <a:r>
              <a:rPr lang="ru-RU" sz="2000" b="1" dirty="0" err="1" smtClean="0">
                <a:solidFill>
                  <a:srgbClr val="CC3399"/>
                </a:solidFill>
              </a:rPr>
              <a:t>напухають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і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кровоточаться</a:t>
            </a:r>
            <a:r>
              <a:rPr lang="ru-RU" sz="2000" b="1" dirty="0" smtClean="0">
                <a:solidFill>
                  <a:srgbClr val="CC3399"/>
                </a:solidFill>
              </a:rPr>
              <a:t>, </a:t>
            </a:r>
            <a:r>
              <a:rPr lang="ru-RU" sz="2000" b="1" dirty="0" err="1" smtClean="0">
                <a:solidFill>
                  <a:srgbClr val="CC3399"/>
                </a:solidFill>
              </a:rPr>
              <a:t>випадають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зуби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  <a:r>
              <a:rPr lang="ru-RU" sz="2000" b="1" dirty="0" err="1">
                <a:solidFill>
                  <a:srgbClr val="CC3399"/>
                </a:solidFill>
              </a:rPr>
              <a:t>слабкість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  <a:r>
              <a:rPr lang="ru-RU" sz="2000" b="1" dirty="0" err="1" smtClean="0">
                <a:solidFill>
                  <a:srgbClr val="CC3399"/>
                </a:solidFill>
              </a:rPr>
              <a:t>млявість</a:t>
            </a:r>
            <a:r>
              <a:rPr lang="ru-RU" sz="2000" b="1" dirty="0">
                <a:solidFill>
                  <a:srgbClr val="CC3399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швидка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втома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  <a:r>
              <a:rPr lang="ru-RU" sz="2000" b="1" dirty="0" err="1">
                <a:solidFill>
                  <a:srgbClr val="CC3399"/>
                </a:solidFill>
              </a:rPr>
              <a:t>головокружіння</a:t>
            </a:r>
            <a:r>
              <a:rPr lang="ru-RU" sz="2000" b="1" dirty="0">
                <a:solidFill>
                  <a:srgbClr val="CC3399"/>
                </a:solidFill>
              </a:rPr>
              <a:t>).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2124075" y="4149725"/>
            <a:ext cx="2808288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u="sng">
                <a:solidFill>
                  <a:srgbClr val="6600CC"/>
                </a:solidFill>
              </a:rPr>
              <a:t>Мітиться</a:t>
            </a:r>
            <a:r>
              <a:rPr lang="ru-RU" sz="2000" b="1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в цитрусових, 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солодкому перці,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ягодах,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моркві</a:t>
            </a:r>
          </a:p>
        </p:txBody>
      </p:sp>
      <p:pic>
        <p:nvPicPr>
          <p:cNvPr id="13326" name="Picture 14" descr="LIM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060575"/>
            <a:ext cx="1655762" cy="145415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3327" name="Picture 15" descr="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149725"/>
            <a:ext cx="2590800" cy="2220913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7418" name="Picture 16" descr="vitamin 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44450"/>
            <a:ext cx="10668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7" descr="Po4375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149725"/>
            <a:ext cx="1771650" cy="1971675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7" grpId="0" animBg="1"/>
      <p:bldP spid="13320" grpId="0" animBg="1"/>
      <p:bldP spid="133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D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7451725" y="1916113"/>
            <a:ext cx="1619250" cy="4681537"/>
          </a:xfrm>
          <a:prstGeom prst="upArrow">
            <a:avLst>
              <a:gd name="adj1" fmla="val 50000"/>
              <a:gd name="adj2" fmla="val 72279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 rot="5400000">
            <a:off x="6337301" y="4186237"/>
            <a:ext cx="3816350" cy="5746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2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Arial"/>
                <a:cs typeface="Arial"/>
              </a:rPr>
              <a:t>КАЛЬЦИФЕРОЛ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1403350" y="1484313"/>
            <a:ext cx="4321175" cy="1944687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Відповідає</a:t>
            </a:r>
            <a:r>
              <a:rPr lang="ru-RU" sz="2000" b="1" dirty="0">
                <a:solidFill>
                  <a:srgbClr val="CC3399"/>
                </a:solidFill>
              </a:rPr>
              <a:t> за </a:t>
            </a:r>
            <a:r>
              <a:rPr lang="ru-RU" sz="2000" b="1" dirty="0" err="1">
                <a:solidFill>
                  <a:srgbClr val="CC3399"/>
                </a:solidFill>
              </a:rPr>
              <a:t>обмін</a:t>
            </a:r>
            <a:r>
              <a:rPr lang="ru-RU" sz="2000" b="1" dirty="0">
                <a:solidFill>
                  <a:srgbClr val="CC3399"/>
                </a:solidFill>
              </a:rPr>
              <a:t> фосфору </a:t>
            </a:r>
            <a:r>
              <a:rPr lang="ru-RU" sz="2000" b="1" dirty="0" err="1">
                <a:solidFill>
                  <a:srgbClr val="CC3399"/>
                </a:solidFill>
              </a:rPr>
              <a:t>і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 err="1" smtClean="0">
                <a:solidFill>
                  <a:srgbClr val="CC3399"/>
                </a:solidFill>
              </a:rPr>
              <a:t>кальцію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  <a:r>
              <a:rPr lang="ru-RU" sz="2000" b="1" dirty="0" err="1">
                <a:solidFill>
                  <a:srgbClr val="CC3399"/>
                </a:solidFill>
              </a:rPr>
              <a:t>правильний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ріст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кісток</a:t>
            </a:r>
            <a:r>
              <a:rPr lang="ru-RU" sz="2000" b="1" dirty="0">
                <a:solidFill>
                  <a:srgbClr val="CC3399"/>
                </a:solidFill>
              </a:rPr>
              <a:t>. При </a:t>
            </a:r>
            <a:r>
              <a:rPr lang="ru-RU" sz="2000" b="1" dirty="0" err="1" smtClean="0">
                <a:solidFill>
                  <a:srgbClr val="CC3399"/>
                </a:solidFill>
              </a:rPr>
              <a:t>нестачі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>
                <a:solidFill>
                  <a:srgbClr val="CC3399"/>
                </a:solidFill>
              </a:rPr>
              <a:t>- </a:t>
            </a:r>
            <a:r>
              <a:rPr lang="ru-RU" sz="2000" b="1" dirty="0" err="1">
                <a:solidFill>
                  <a:srgbClr val="CC3399"/>
                </a:solidFill>
              </a:rPr>
              <a:t>рахіт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(</a:t>
            </a:r>
            <a:r>
              <a:rPr lang="ru-RU" sz="2000" b="1" dirty="0" err="1">
                <a:solidFill>
                  <a:srgbClr val="CC3399"/>
                </a:solidFill>
              </a:rPr>
              <a:t>деформація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кісток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  <a:r>
              <a:rPr lang="ru-RU" sz="2000" b="1" dirty="0" err="1">
                <a:solidFill>
                  <a:srgbClr val="CC3399"/>
                </a:solidFill>
              </a:rPr>
              <a:t>порушення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нервової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системи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  <a:r>
              <a:rPr lang="ru-RU" sz="2000" b="1" dirty="0" err="1">
                <a:solidFill>
                  <a:srgbClr val="CC3399"/>
                </a:solidFill>
              </a:rPr>
              <a:t>слабкість</a:t>
            </a:r>
            <a:r>
              <a:rPr lang="ru-RU" sz="2000" b="1" dirty="0">
                <a:solidFill>
                  <a:srgbClr val="CC3399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роздратованість</a:t>
            </a:r>
            <a:r>
              <a:rPr lang="ru-RU" sz="2000" b="1" dirty="0">
                <a:solidFill>
                  <a:srgbClr val="CC3399"/>
                </a:solidFill>
              </a:rPr>
              <a:t>)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2627313" y="3500438"/>
            <a:ext cx="2881312" cy="2735262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6600CC"/>
                </a:solidFill>
              </a:rPr>
              <a:t>Виробляється</a:t>
            </a:r>
          </a:p>
          <a:p>
            <a:pPr algn="ctr"/>
            <a:r>
              <a:rPr lang="ru-RU" b="1">
                <a:solidFill>
                  <a:srgbClr val="6600CC"/>
                </a:solidFill>
              </a:rPr>
              <a:t>в шкірі </a:t>
            </a:r>
          </a:p>
          <a:p>
            <a:pPr algn="ctr"/>
            <a:r>
              <a:rPr lang="ru-RU" b="1">
                <a:solidFill>
                  <a:srgbClr val="6600CC"/>
                </a:solidFill>
              </a:rPr>
              <a:t>під дією УФВ,</a:t>
            </a:r>
          </a:p>
          <a:p>
            <a:pPr algn="ctr"/>
            <a:r>
              <a:rPr lang="ru-RU" b="1">
                <a:solidFill>
                  <a:srgbClr val="6600CC"/>
                </a:solidFill>
              </a:rPr>
              <a:t>ним </a:t>
            </a:r>
            <a:r>
              <a:rPr lang="ru-RU" b="1" u="sng">
                <a:solidFill>
                  <a:srgbClr val="6600CC"/>
                </a:solidFill>
              </a:rPr>
              <a:t>багаті</a:t>
            </a:r>
            <a:r>
              <a:rPr lang="ru-RU" b="1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b="1">
                <a:solidFill>
                  <a:srgbClr val="6600CC"/>
                </a:solidFill>
              </a:rPr>
              <a:t>яєчний жовток,</a:t>
            </a:r>
          </a:p>
          <a:p>
            <a:pPr algn="ctr"/>
            <a:r>
              <a:rPr lang="ru-RU" b="1">
                <a:solidFill>
                  <a:srgbClr val="6600CC"/>
                </a:solidFill>
              </a:rPr>
              <a:t>масло,</a:t>
            </a:r>
          </a:p>
          <a:p>
            <a:pPr algn="ctr"/>
            <a:r>
              <a:rPr lang="ru-RU" b="1">
                <a:solidFill>
                  <a:srgbClr val="6600CC"/>
                </a:solidFill>
              </a:rPr>
              <a:t>риб</a:t>
            </a:r>
            <a:r>
              <a:rPr lang="en-US" b="1">
                <a:solidFill>
                  <a:srgbClr val="6600CC"/>
                </a:solidFill>
              </a:rPr>
              <a:t>’</a:t>
            </a:r>
            <a:r>
              <a:rPr lang="uk-UA" b="1">
                <a:solidFill>
                  <a:srgbClr val="6600CC"/>
                </a:solidFill>
              </a:rPr>
              <a:t>ячи</a:t>
            </a:r>
            <a:r>
              <a:rPr lang="ru-RU" b="1">
                <a:solidFill>
                  <a:srgbClr val="6600CC"/>
                </a:solidFill>
              </a:rPr>
              <a:t>й жир, ікра</a:t>
            </a:r>
          </a:p>
        </p:txBody>
      </p:sp>
      <p:pic>
        <p:nvPicPr>
          <p:cNvPr id="10252" name="Picture 12" descr="vitaminD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4292600"/>
            <a:ext cx="1773237" cy="230505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0254" name="Picture 14" descr="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205038"/>
            <a:ext cx="1514475" cy="1489075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8442" name="Picture 15" descr="vitamin 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5888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 descr="2936306B"/>
          <p:cNvPicPr>
            <a:picLocks noChangeAspect="1" noChangeArrowheads="1"/>
          </p:cNvPicPr>
          <p:nvPr/>
        </p:nvPicPr>
        <p:blipFill>
          <a:blip r:embed="rId5">
            <a:lum bright="-6000" contrast="30000"/>
          </a:blip>
          <a:srcRect/>
          <a:stretch>
            <a:fillRect/>
          </a:stretch>
        </p:blipFill>
        <p:spPr bwMode="auto">
          <a:xfrm>
            <a:off x="0" y="5849938"/>
            <a:ext cx="3959225" cy="1008062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5" grpId="0" animBg="1"/>
      <p:bldP spid="10248" grpId="0" animBg="1"/>
      <p:bldP spid="102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E</a:t>
            </a:r>
            <a:endParaRPr lang="ru-RU" sz="60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 rot="5400000">
            <a:off x="6451600" y="4141788"/>
            <a:ext cx="3743325" cy="590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40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Arial"/>
                <a:cs typeface="Arial"/>
              </a:rPr>
              <a:t>ТОКОФЕРОЛ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900113" y="1844675"/>
            <a:ext cx="4464050" cy="1655763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Допомагає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організму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стимулювати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оновлення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клітин</a:t>
            </a:r>
            <a:r>
              <a:rPr lang="ru-RU" sz="2000" b="1" dirty="0" smtClean="0">
                <a:solidFill>
                  <a:srgbClr val="CC3399"/>
                </a:solidFill>
              </a:rPr>
              <a:t>, 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підтримує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нервову</a:t>
            </a:r>
            <a:r>
              <a:rPr lang="ru-RU" sz="2000" b="1" dirty="0">
                <a:solidFill>
                  <a:srgbClr val="CC3399"/>
                </a:solidFill>
              </a:rPr>
              <a:t> систему, </a:t>
            </a:r>
          </a:p>
          <a:p>
            <a:pPr algn="ctr"/>
            <a:r>
              <a:rPr lang="uk-UA" sz="2000" b="1" dirty="0">
                <a:solidFill>
                  <a:srgbClr val="CC3399"/>
                </a:solidFill>
              </a:rPr>
              <a:t>відповідає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 за </a:t>
            </a:r>
            <a:r>
              <a:rPr lang="ru-RU" sz="2000" b="1" dirty="0" err="1">
                <a:solidFill>
                  <a:srgbClr val="CC3399"/>
                </a:solidFill>
              </a:rPr>
              <a:t>репродуктивне</a:t>
            </a:r>
            <a:r>
              <a:rPr lang="ru-RU" sz="2000" b="1" dirty="0">
                <a:solidFill>
                  <a:srgbClr val="CC3399"/>
                </a:solidFill>
              </a:rPr>
              <a:t> здоров</a:t>
            </a:r>
            <a:r>
              <a:rPr lang="en-US" sz="2000" b="1" dirty="0">
                <a:solidFill>
                  <a:srgbClr val="CC3399"/>
                </a:solidFill>
              </a:rPr>
              <a:t>’</a:t>
            </a:r>
            <a:r>
              <a:rPr lang="uk-UA" sz="2000" b="1" dirty="0">
                <a:solidFill>
                  <a:srgbClr val="CC3399"/>
                </a:solidFill>
              </a:rPr>
              <a:t>я</a:t>
            </a:r>
            <a:endParaRPr lang="ru-RU" sz="2000" b="1" dirty="0">
              <a:solidFill>
                <a:srgbClr val="CC3399"/>
              </a:solidFill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1476375" y="3644900"/>
            <a:ext cx="2808288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dirty="0">
              <a:solidFill>
                <a:srgbClr val="6600CC"/>
              </a:solidFill>
            </a:endParaRPr>
          </a:p>
          <a:p>
            <a:pPr algn="ctr"/>
            <a:r>
              <a:rPr lang="ru-RU" sz="2000" b="1" u="sng" dirty="0" err="1">
                <a:solidFill>
                  <a:srgbClr val="6600CC"/>
                </a:solidFill>
              </a:rPr>
              <a:t>Мітиться</a:t>
            </a:r>
            <a:r>
              <a:rPr lang="ru-RU" sz="2000" b="1" dirty="0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в </a:t>
            </a:r>
            <a:r>
              <a:rPr lang="ru-RU" sz="2000" b="1" dirty="0" err="1" smtClean="0">
                <a:solidFill>
                  <a:srgbClr val="6600CC"/>
                </a:solidFill>
              </a:rPr>
              <a:t>молоці</a:t>
            </a:r>
            <a:r>
              <a:rPr lang="ru-RU" sz="2000" b="1" dirty="0" smtClean="0">
                <a:solidFill>
                  <a:srgbClr val="6600CC"/>
                </a:solidFill>
              </a:rPr>
              <a:t>,</a:t>
            </a:r>
            <a:endParaRPr lang="ru-RU" sz="2000" b="1" dirty="0">
              <a:solidFill>
                <a:srgbClr val="6600CC"/>
              </a:solidFill>
            </a:endParaRP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зародках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пшениці</a:t>
            </a:r>
            <a:r>
              <a:rPr lang="ru-RU" sz="2000" b="1" dirty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соняшниковій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оліі</a:t>
            </a:r>
            <a:r>
              <a:rPr lang="ru-RU" sz="2000" b="1" dirty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листях</a:t>
            </a:r>
            <a:r>
              <a:rPr lang="ru-RU" sz="2000" b="1" dirty="0">
                <a:solidFill>
                  <a:srgbClr val="6600CC"/>
                </a:solidFill>
              </a:rPr>
              <a:t> салату,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 м</a:t>
            </a:r>
            <a:r>
              <a:rPr lang="en-US" sz="2000" b="1" dirty="0">
                <a:solidFill>
                  <a:srgbClr val="6600CC"/>
                </a:solidFill>
              </a:rPr>
              <a:t>’</a:t>
            </a:r>
            <a:r>
              <a:rPr lang="ru-RU" sz="2000" b="1" dirty="0" err="1" smtClean="0">
                <a:solidFill>
                  <a:srgbClr val="6600CC"/>
                </a:solidFill>
              </a:rPr>
              <a:t>ясі</a:t>
            </a:r>
            <a:r>
              <a:rPr lang="ru-RU" sz="2000" b="1" dirty="0" smtClean="0">
                <a:solidFill>
                  <a:srgbClr val="6600CC"/>
                </a:solidFill>
              </a:rPr>
              <a:t>, </a:t>
            </a:r>
            <a:r>
              <a:rPr lang="ru-RU" sz="2000" b="1" dirty="0" err="1">
                <a:solidFill>
                  <a:srgbClr val="6600CC"/>
                </a:solidFill>
              </a:rPr>
              <a:t>печінці</a:t>
            </a:r>
            <a:r>
              <a:rPr lang="ru-RU" sz="2000" b="1" dirty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маслі</a:t>
            </a:r>
            <a:endParaRPr lang="ru-RU" sz="2000" b="1" dirty="0">
              <a:solidFill>
                <a:srgbClr val="6600CC"/>
              </a:solidFill>
            </a:endParaRP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 </a:t>
            </a:r>
          </a:p>
        </p:txBody>
      </p:sp>
      <p:pic>
        <p:nvPicPr>
          <p:cNvPr id="12301" name="Picture 13" descr="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844675"/>
            <a:ext cx="1838325" cy="2089150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9465" name="Picture 15" descr="vitamin 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1047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6" descr="vit 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573463"/>
            <a:ext cx="1633537" cy="194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305" name="Picture 17" descr="scheme_05s0911i"/>
          <p:cNvPicPr>
            <a:picLocks noChangeAspect="1" noChangeArrowheads="1"/>
          </p:cNvPicPr>
          <p:nvPr/>
        </p:nvPicPr>
        <p:blipFill>
          <a:blip r:embed="rId5">
            <a:lum bright="-12000" contrast="18000"/>
          </a:blip>
          <a:srcRect l="-2098" b="-211"/>
          <a:stretch>
            <a:fillRect/>
          </a:stretch>
        </p:blipFill>
        <p:spPr bwMode="auto">
          <a:xfrm>
            <a:off x="3924300" y="4930775"/>
            <a:ext cx="3959225" cy="1882775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3" grpId="0" animBg="1"/>
      <p:bldP spid="12296" grpId="0" animBg="1"/>
      <p:bldP spid="122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H</a:t>
            </a:r>
            <a:endParaRPr lang="ru-RU" sz="60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392612"/>
          </a:xfrm>
          <a:prstGeom prst="upArrow">
            <a:avLst>
              <a:gd name="adj1" fmla="val 50000"/>
              <a:gd name="adj2" fmla="val 67819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 rot="5400000">
            <a:off x="6849269" y="4266407"/>
            <a:ext cx="3024187" cy="628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44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Arial"/>
                <a:cs typeface="Arial"/>
              </a:rPr>
              <a:t>біотин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395288" y="2276475"/>
            <a:ext cx="4248150" cy="1584325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Впливає</a:t>
            </a:r>
            <a:r>
              <a:rPr lang="ru-RU" sz="2000" b="1" dirty="0">
                <a:solidFill>
                  <a:srgbClr val="CC3399"/>
                </a:solidFill>
              </a:rPr>
              <a:t> на</a:t>
            </a: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 сон </a:t>
            </a:r>
            <a:r>
              <a:rPr lang="ru-RU" sz="2000" b="1" dirty="0" err="1" smtClean="0">
                <a:solidFill>
                  <a:srgbClr val="CC3399"/>
                </a:solidFill>
              </a:rPr>
              <a:t>і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апетит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с</a:t>
            </a:r>
            <a:r>
              <a:rPr lang="ru-RU" sz="2000" b="1" dirty="0" smtClean="0">
                <a:solidFill>
                  <a:srgbClr val="CC3399"/>
                </a:solidFill>
              </a:rPr>
              <a:t>тан </a:t>
            </a:r>
            <a:r>
              <a:rPr lang="ru-RU" sz="2000" b="1" dirty="0" err="1">
                <a:solidFill>
                  <a:srgbClr val="CC3399"/>
                </a:solidFill>
              </a:rPr>
              <a:t>шкіри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і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волосся</a:t>
            </a:r>
            <a:r>
              <a:rPr lang="ru-RU" sz="2000" b="1" dirty="0">
                <a:solidFill>
                  <a:srgbClr val="CC3399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рівень</a:t>
            </a:r>
            <a:r>
              <a:rPr lang="ru-RU" sz="2000" b="1" dirty="0">
                <a:solidFill>
                  <a:srgbClr val="CC3399"/>
                </a:solidFill>
              </a:rPr>
              <a:t> холестерину в </a:t>
            </a:r>
            <a:r>
              <a:rPr lang="ru-RU" sz="2000" b="1" dirty="0" err="1">
                <a:solidFill>
                  <a:srgbClr val="CC3399"/>
                </a:solidFill>
              </a:rPr>
              <a:t>крові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2124075" y="4149725"/>
            <a:ext cx="2808288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u="sng">
                <a:solidFill>
                  <a:srgbClr val="6600CC"/>
                </a:solidFill>
              </a:rPr>
              <a:t>Міститься: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в капусті, 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грибах, бобових, 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суниці, 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кукурудзі, 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м</a:t>
            </a:r>
            <a:r>
              <a:rPr lang="en-US" sz="2000" b="1">
                <a:solidFill>
                  <a:srgbClr val="6600CC"/>
                </a:solidFill>
              </a:rPr>
              <a:t>’</a:t>
            </a:r>
            <a:r>
              <a:rPr lang="ru-RU" sz="2000" b="1">
                <a:solidFill>
                  <a:srgbClr val="6600CC"/>
                </a:solidFill>
              </a:rPr>
              <a:t>ясі</a:t>
            </a:r>
          </a:p>
        </p:txBody>
      </p:sp>
      <p:pic>
        <p:nvPicPr>
          <p:cNvPr id="20488" name="Picture 8" descr="vitamin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9375"/>
            <a:ext cx="112395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i?id=5698516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581525"/>
            <a:ext cx="1800225" cy="1511300"/>
          </a:xfrm>
          <a:prstGeom prst="rect">
            <a:avLst/>
          </a:prstGeom>
          <a:noFill/>
          <a:ln w="1270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27663" name="Picture 15" descr="i?id=1243157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1992313"/>
            <a:ext cx="2665413" cy="179705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7666" name="Picture 18" descr="Pb4378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9700" y="4292600"/>
            <a:ext cx="2592388" cy="1935163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3" grpId="0" animBg="1"/>
      <p:bldP spid="27654" grpId="0" animBg="1"/>
      <p:bldP spid="276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K</a:t>
            </a:r>
            <a:endParaRPr lang="ru-RU" sz="60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107950" y="2636838"/>
            <a:ext cx="3887788" cy="1296987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CC3399"/>
                </a:solidFill>
              </a:rPr>
              <a:t>Забезпечує 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згортання крові,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попереджує остеопороз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2555875" y="4221163"/>
            <a:ext cx="2952750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u="sng" dirty="0" err="1">
                <a:solidFill>
                  <a:srgbClr val="6600CC"/>
                </a:solidFill>
              </a:rPr>
              <a:t>Міститься</a:t>
            </a:r>
            <a:r>
              <a:rPr lang="ru-RU" sz="2000" b="1" dirty="0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в </a:t>
            </a:r>
            <a:r>
              <a:rPr lang="ru-RU" sz="2000" b="1" dirty="0" err="1">
                <a:solidFill>
                  <a:srgbClr val="6600CC"/>
                </a:solidFill>
              </a:rPr>
              <a:t>зелені</a:t>
            </a:r>
            <a:r>
              <a:rPr lang="ru-RU" sz="2000" b="1" dirty="0">
                <a:solidFill>
                  <a:srgbClr val="6600CC"/>
                </a:solidFill>
              </a:rPr>
              <a:t>, </a:t>
            </a: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зелених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помідорах</a:t>
            </a:r>
            <a:r>
              <a:rPr lang="ru-RU" sz="2000" b="1" dirty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хлібі</a:t>
            </a:r>
            <a:r>
              <a:rPr lang="ru-RU" sz="2000" b="1" dirty="0">
                <a:solidFill>
                  <a:srgbClr val="6600CC"/>
                </a:solidFill>
              </a:rPr>
              <a:t> грубого помолу,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капусті</a:t>
            </a:r>
            <a:r>
              <a:rPr lang="ru-RU" sz="2000" b="1" dirty="0">
                <a:solidFill>
                  <a:srgbClr val="6600CC"/>
                </a:solidFill>
              </a:rPr>
              <a:t>, </a:t>
            </a:r>
          </a:p>
          <a:p>
            <a:pPr algn="ctr"/>
            <a:r>
              <a:rPr lang="ru-RU" sz="2000" b="1" dirty="0" err="1" smtClean="0">
                <a:solidFill>
                  <a:srgbClr val="6600CC"/>
                </a:solidFill>
              </a:rPr>
              <a:t>шпинаті</a:t>
            </a:r>
            <a:r>
              <a:rPr lang="ru-RU" sz="2000" b="1" dirty="0">
                <a:solidFill>
                  <a:srgbClr val="6600CC"/>
                </a:solidFill>
              </a:rPr>
              <a:t>.</a:t>
            </a:r>
            <a:r>
              <a:rPr lang="ru-RU" sz="2000" b="1" dirty="0" smtClean="0">
                <a:solidFill>
                  <a:srgbClr val="6600CC"/>
                </a:solidFill>
              </a:rPr>
              <a:t> </a:t>
            </a:r>
            <a:endParaRPr lang="ru-RU" sz="2000" b="1" dirty="0">
              <a:solidFill>
                <a:srgbClr val="6600CC"/>
              </a:solidFill>
            </a:endParaRPr>
          </a:p>
        </p:txBody>
      </p:sp>
      <p:pic>
        <p:nvPicPr>
          <p:cNvPr id="11275" name="Picture 11" descr="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365625"/>
            <a:ext cx="1954213" cy="2159000"/>
          </a:xfrm>
          <a:prstGeom prst="rect">
            <a:avLst/>
          </a:prstGeom>
          <a:noFill/>
          <a:ln w="12700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11276" name="Picture 12" descr="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292600"/>
            <a:ext cx="2016125" cy="2160588"/>
          </a:xfrm>
          <a:prstGeom prst="rect">
            <a:avLst/>
          </a:prstGeom>
          <a:noFill/>
          <a:ln w="12700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11278" name="WordArt 14"/>
          <p:cNvSpPr>
            <a:spLocks noChangeArrowheads="1" noChangeShapeType="1" noTextEdit="1"/>
          </p:cNvSpPr>
          <p:nvPr/>
        </p:nvSpPr>
        <p:spPr bwMode="auto">
          <a:xfrm rot="5400000">
            <a:off x="6459538" y="4133850"/>
            <a:ext cx="3816350" cy="533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фітоменадіон</a:t>
            </a:r>
          </a:p>
        </p:txBody>
      </p:sp>
      <p:pic>
        <p:nvPicPr>
          <p:cNvPr id="21514" name="Picture 15" descr="vitamin 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79375"/>
            <a:ext cx="12763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 descr="scheme_05s0993i"/>
          <p:cNvPicPr>
            <a:picLocks noChangeAspect="1" noChangeArrowheads="1"/>
          </p:cNvPicPr>
          <p:nvPr/>
        </p:nvPicPr>
        <p:blipFill>
          <a:blip r:embed="rId5">
            <a:lum bright="-24000" contrast="42000"/>
          </a:blip>
          <a:srcRect/>
          <a:stretch>
            <a:fillRect/>
          </a:stretch>
        </p:blipFill>
        <p:spPr bwMode="auto">
          <a:xfrm>
            <a:off x="4067175" y="1844675"/>
            <a:ext cx="3529013" cy="1633538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72" grpId="0" animBg="1"/>
      <p:bldP spid="11273" grpId="0" animBg="1"/>
      <p:bldP spid="112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PP</a:t>
            </a:r>
            <a:endParaRPr lang="ru-RU" sz="60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679950"/>
          </a:xfrm>
          <a:prstGeom prst="upArrow">
            <a:avLst>
              <a:gd name="adj1" fmla="val 50000"/>
              <a:gd name="adj2" fmla="val 72255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 rot="5400000">
            <a:off x="6383338" y="4283075"/>
            <a:ext cx="3959225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Arial"/>
                <a:cs typeface="Arial"/>
              </a:rPr>
              <a:t>нікотинова к-та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1042988" y="1916113"/>
            <a:ext cx="4681537" cy="2016125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Бере участь у </a:t>
            </a:r>
            <a:r>
              <a:rPr lang="ru-RU" sz="2000" b="1" dirty="0" err="1">
                <a:solidFill>
                  <a:srgbClr val="CC3399"/>
                </a:solidFill>
              </a:rPr>
              <a:t>синтезі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нуклеїнових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кислот, </a:t>
            </a:r>
            <a:r>
              <a:rPr lang="ru-RU" sz="2000" b="1" dirty="0" err="1">
                <a:solidFill>
                  <a:srgbClr val="CC3399"/>
                </a:solidFill>
              </a:rPr>
              <a:t>амінокислот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  <a:r>
              <a:rPr lang="ru-RU" sz="2000" b="1" dirty="0" err="1">
                <a:solidFill>
                  <a:srgbClr val="CC3399"/>
                </a:solidFill>
              </a:rPr>
              <a:t>регулює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роботу </a:t>
            </a:r>
            <a:r>
              <a:rPr lang="ru-RU" sz="2000" b="1" dirty="0" err="1">
                <a:solidFill>
                  <a:srgbClr val="CC3399"/>
                </a:solidFill>
              </a:rPr>
              <a:t>органів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кровотворення</a:t>
            </a:r>
            <a:r>
              <a:rPr lang="ru-RU" sz="2000" b="1" dirty="0">
                <a:solidFill>
                  <a:srgbClr val="CC3399"/>
                </a:solidFill>
              </a:rPr>
              <a:t>.</a:t>
            </a: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При </a:t>
            </a:r>
            <a:r>
              <a:rPr lang="ru-RU" sz="2000" b="1" dirty="0" err="1">
                <a:solidFill>
                  <a:srgbClr val="CC3399"/>
                </a:solidFill>
              </a:rPr>
              <a:t>недостачі</a:t>
            </a:r>
            <a:r>
              <a:rPr lang="ru-RU" sz="2000" b="1" dirty="0">
                <a:solidFill>
                  <a:srgbClr val="CC3399"/>
                </a:solidFill>
              </a:rPr>
              <a:t> - </a:t>
            </a:r>
            <a:r>
              <a:rPr lang="ru-RU" sz="2000" b="1" dirty="0" err="1" smtClean="0">
                <a:solidFill>
                  <a:srgbClr val="CC3399"/>
                </a:solidFill>
              </a:rPr>
              <a:t>ураження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шкіри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  <a:endParaRPr lang="ru-RU" sz="2000" b="1" dirty="0" smtClean="0">
              <a:solidFill>
                <a:srgbClr val="CC3399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C3399"/>
                </a:solidFill>
              </a:rPr>
              <a:t>дерматит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  <a:r>
              <a:rPr lang="ru-RU" sz="2000" b="1" dirty="0" err="1" smtClean="0">
                <a:solidFill>
                  <a:srgbClr val="CC3399"/>
                </a:solidFill>
              </a:rPr>
              <a:t>діарея,безсоння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  <a:r>
              <a:rPr lang="ru-RU" sz="2000" b="1" dirty="0" err="1">
                <a:solidFill>
                  <a:srgbClr val="CC3399"/>
                </a:solidFill>
              </a:rPr>
              <a:t>депресія</a:t>
            </a:r>
            <a:r>
              <a:rPr lang="ru-RU" sz="2000" b="1" dirty="0">
                <a:solidFill>
                  <a:srgbClr val="CC3399"/>
                </a:solidFill>
              </a:rPr>
              <a:t>)</a:t>
            </a: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2627313" y="4221163"/>
            <a:ext cx="2808287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>
              <a:solidFill>
                <a:srgbClr val="6600CC"/>
              </a:solidFill>
            </a:endParaRPr>
          </a:p>
          <a:p>
            <a:pPr algn="ctr"/>
            <a:r>
              <a:rPr lang="ru-RU" sz="2000" b="1" u="sng">
                <a:solidFill>
                  <a:srgbClr val="6600CC"/>
                </a:solidFill>
              </a:rPr>
              <a:t>Міститься</a:t>
            </a:r>
            <a:r>
              <a:rPr lang="ru-RU" sz="2000" b="1">
                <a:solidFill>
                  <a:srgbClr val="6600CC"/>
                </a:solidFill>
              </a:rPr>
              <a:t> </a:t>
            </a:r>
          </a:p>
          <a:p>
            <a:pPr algn="ctr"/>
            <a:r>
              <a:rPr lang="uk-UA" sz="2000" b="1">
                <a:solidFill>
                  <a:srgbClr val="6600CC"/>
                </a:solidFill>
              </a:rPr>
              <a:t>у</a:t>
            </a:r>
            <a:r>
              <a:rPr lang="ru-RU" sz="2000" b="1">
                <a:solidFill>
                  <a:srgbClr val="6600CC"/>
                </a:solidFill>
              </a:rPr>
              <a:t> свинині, рибі,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арахісі, помідорах, 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петрушці,</a:t>
            </a:r>
          </a:p>
          <a:p>
            <a:pPr algn="ctr"/>
            <a:r>
              <a:rPr lang="uk-UA" sz="2000" b="1">
                <a:solidFill>
                  <a:srgbClr val="6600CC"/>
                </a:solidFill>
              </a:rPr>
              <a:t>шипшині.</a:t>
            </a:r>
          </a:p>
          <a:p>
            <a:pPr algn="ctr"/>
            <a:endParaRPr lang="ru-RU" sz="2000" b="1">
              <a:solidFill>
                <a:srgbClr val="6600CC"/>
              </a:solidFill>
            </a:endParaRPr>
          </a:p>
        </p:txBody>
      </p:sp>
      <p:pic>
        <p:nvPicPr>
          <p:cNvPr id="22536" name="Picture 8" descr="vitamin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2395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4" descr="i?id=5934547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652963"/>
            <a:ext cx="1871662" cy="146050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8688" name="Picture 16" descr="arachis_hypogae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3716338"/>
            <a:ext cx="1892300" cy="2808287"/>
          </a:xfrm>
          <a:prstGeom prst="rect">
            <a:avLst/>
          </a:prstGeom>
          <a:noFill/>
          <a:ln w="1270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28689" name="Picture 17" descr="Pn4367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1851025"/>
            <a:ext cx="1728787" cy="1290638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7" grpId="0" animBg="1"/>
      <p:bldP spid="28678" grpId="0" animBg="1"/>
      <p:bldP spid="286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250825" y="44450"/>
            <a:ext cx="8893175" cy="1800225"/>
          </a:xfrm>
          <a:prstGeom prst="rightArrow">
            <a:avLst>
              <a:gd name="adj1" fmla="val 50000"/>
              <a:gd name="adj2" fmla="val 123501"/>
            </a:avLst>
          </a:prstGeom>
          <a:solidFill>
            <a:srgbClr val="FFBDBD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600" b="1">
                <a:solidFill>
                  <a:srgbClr val="0000FF"/>
                </a:solidFill>
                <a:latin typeface="Bookman Old Style" pitchFamily="18" charset="0"/>
              </a:rPr>
              <a:t>    ПРОМИСЛОВИЙ   ВИПУСК  ВІТАМІНІВ</a:t>
            </a:r>
          </a:p>
        </p:txBody>
      </p:sp>
      <p:pic>
        <p:nvPicPr>
          <p:cNvPr id="30725" name="Picture 5" descr="vit 24"/>
          <p:cNvPicPr>
            <a:picLocks noChangeAspect="1" noChangeArrowheads="1"/>
          </p:cNvPicPr>
          <p:nvPr/>
        </p:nvPicPr>
        <p:blipFill>
          <a:blip r:embed="rId2"/>
          <a:srcRect t="10078" b="10078"/>
          <a:stretch>
            <a:fillRect/>
          </a:stretch>
        </p:blipFill>
        <p:spPr bwMode="auto">
          <a:xfrm>
            <a:off x="2051050" y="3141663"/>
            <a:ext cx="2089150" cy="98425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728" name="Picture 8" descr="vitamine_01"/>
          <p:cNvPicPr>
            <a:picLocks noChangeAspect="1" noChangeArrowheads="1"/>
          </p:cNvPicPr>
          <p:nvPr/>
        </p:nvPicPr>
        <p:blipFill>
          <a:blip r:embed="rId3"/>
          <a:srcRect r="-319"/>
          <a:stretch>
            <a:fillRect/>
          </a:stretch>
        </p:blipFill>
        <p:spPr bwMode="auto">
          <a:xfrm>
            <a:off x="6300788" y="2276475"/>
            <a:ext cx="1036637" cy="1524000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30729" name="Picture 9" descr="vit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4437063"/>
            <a:ext cx="1341438" cy="2189162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30733" name="Picture 13" descr="i?id=25132816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1484313"/>
            <a:ext cx="600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5" descr="i?id=16346845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1557338"/>
            <a:ext cx="666750" cy="952500"/>
          </a:xfrm>
          <a:prstGeom prst="rect">
            <a:avLst/>
          </a:prstGeom>
          <a:noFill/>
          <a:ln w="1270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30737" name="Picture 17" descr="i?id=30408046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3800" y="3068638"/>
            <a:ext cx="703263" cy="1800225"/>
          </a:xfrm>
          <a:prstGeom prst="rect">
            <a:avLst/>
          </a:prstGeom>
          <a:noFill/>
          <a:ln w="12700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30739" name="Picture 19" descr="image_alvityl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68988" y="4005263"/>
            <a:ext cx="3024187" cy="2663825"/>
          </a:xfrm>
          <a:prstGeom prst="rect">
            <a:avLst/>
          </a:prstGeom>
          <a:noFill/>
          <a:ln w="12700">
            <a:solidFill>
              <a:srgbClr val="FF99CC"/>
            </a:solidFill>
            <a:miter lim="800000"/>
            <a:headEnd/>
            <a:tailEnd/>
          </a:ln>
        </p:spPr>
      </p:pic>
      <p:pic>
        <p:nvPicPr>
          <p:cNvPr id="30740" name="Picture 20" descr="vit_bi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0825" y="1989138"/>
            <a:ext cx="1419225" cy="171450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30741" name="Picture 21" descr="multi_vitamin_uvlogh_lich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32138" y="1700213"/>
            <a:ext cx="1990725" cy="1223962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30743" name="Picture 23" descr="vit 10"/>
          <p:cNvPicPr>
            <a:picLocks noChangeAspect="1" noChangeArrowheads="1"/>
          </p:cNvPicPr>
          <p:nvPr/>
        </p:nvPicPr>
        <p:blipFill>
          <a:blip r:embed="rId14"/>
          <a:srcRect r="-3" b="3"/>
          <a:stretch>
            <a:fillRect/>
          </a:stretch>
        </p:blipFill>
        <p:spPr bwMode="auto">
          <a:xfrm>
            <a:off x="469900" y="4722813"/>
            <a:ext cx="2085975" cy="1800225"/>
          </a:xfrm>
          <a:prstGeom prst="rect">
            <a:avLst/>
          </a:prstGeom>
          <a:noFill/>
          <a:ln w="12700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30745" name="Picture 25" descr="i?id=33618965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451725" y="1844675"/>
            <a:ext cx="1562100" cy="1655763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07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07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307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4"/>
          <p:cNvSpPr>
            <a:spLocks noGrp="1" noChangeArrowheads="1"/>
          </p:cNvSpPr>
          <p:nvPr>
            <p:ph type="title" sz="quarter"/>
          </p:nvPr>
        </p:nvSpPr>
        <p:spPr>
          <a:noFill/>
          <a:ln>
            <a:solidFill>
              <a:schemeClr val="accent2"/>
            </a:solidFill>
          </a:ln>
        </p:spPr>
        <p:txBody>
          <a:bodyPr anchor="b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Вітаміни і </a:t>
            </a:r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вітаміноподібні </a:t>
            </a:r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речовини.</a:t>
            </a:r>
            <a:endParaRPr lang="ru-RU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pv_238495[1]">
            <a:hlinkClick r:id="rId3" action="ppaction://hlinksldjump" tooltip="Водорастворимые витамины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034" y="4857760"/>
            <a:ext cx="2016125" cy="1512888"/>
          </a:xfrm>
          <a:noFill/>
          <a:ln/>
        </p:spPr>
      </p:pic>
      <p:pic>
        <p:nvPicPr>
          <p:cNvPr id="3081" name="Picture 9" descr="увеличить кеды CONVERSE * HI ">
            <a:hlinkClick r:id="rId5" action="ppaction://hlinksldjump" tooltip="Жирорастворимые витамины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r:link="rId7" cstate="print"/>
          <a:srcRect/>
          <a:stretch>
            <a:fillRect/>
          </a:stretch>
        </p:blipFill>
        <p:spPr>
          <a:xfrm>
            <a:off x="3571868" y="3929066"/>
            <a:ext cx="1857375" cy="1809750"/>
          </a:xfrm>
          <a:noFill/>
          <a:ln/>
        </p:spPr>
      </p:pic>
      <p:pic>
        <p:nvPicPr>
          <p:cNvPr id="3083" name="Picture 11" descr="red_ikra_banka">
            <a:hlinkClick r:id="" action="ppaction://noaction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6643702" y="4714884"/>
            <a:ext cx="1714500" cy="1685925"/>
          </a:xfrm>
          <a:noFill/>
          <a:ln/>
        </p:spPr>
      </p:pic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285750" y="1643062"/>
            <a:ext cx="8569325" cy="2143127"/>
            <a:chOff x="180" y="1035"/>
            <a:chExt cx="5398" cy="836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0" y="1035"/>
              <a:ext cx="5398" cy="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2877" y="1253"/>
              <a:ext cx="1" cy="91"/>
            </a:xfrm>
            <a:prstGeom prst="line">
              <a:avLst/>
            </a:prstGeom>
            <a:noFill/>
            <a:ln w="8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1969" y="1344"/>
              <a:ext cx="908" cy="1"/>
            </a:xfrm>
            <a:prstGeom prst="line">
              <a:avLst/>
            </a:prstGeom>
            <a:noFill/>
            <a:ln w="8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2877" y="1344"/>
              <a:ext cx="1821" cy="1"/>
            </a:xfrm>
            <a:prstGeom prst="line">
              <a:avLst/>
            </a:prstGeom>
            <a:noFill/>
            <a:ln w="8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1969" y="1344"/>
              <a:ext cx="1" cy="87"/>
            </a:xfrm>
            <a:prstGeom prst="line">
              <a:avLst/>
            </a:prstGeom>
            <a:noFill/>
            <a:ln w="8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1056" y="1431"/>
              <a:ext cx="1" cy="91"/>
            </a:xfrm>
            <a:prstGeom prst="line">
              <a:avLst/>
            </a:prstGeom>
            <a:noFill/>
            <a:ln w="8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2877" y="1431"/>
              <a:ext cx="1" cy="91"/>
            </a:xfrm>
            <a:prstGeom prst="line">
              <a:avLst/>
            </a:prstGeom>
            <a:noFill/>
            <a:ln w="8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1056" y="1431"/>
              <a:ext cx="913" cy="1"/>
            </a:xfrm>
            <a:prstGeom prst="line">
              <a:avLst/>
            </a:prstGeom>
            <a:noFill/>
            <a:ln w="8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1969" y="1431"/>
              <a:ext cx="908" cy="1"/>
            </a:xfrm>
            <a:prstGeom prst="line">
              <a:avLst/>
            </a:prstGeom>
            <a:noFill/>
            <a:ln w="8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196" y="1522"/>
              <a:ext cx="1725" cy="333"/>
            </a:xfrm>
            <a:prstGeom prst="rect">
              <a:avLst/>
            </a:prstGeom>
            <a:solidFill>
              <a:srgbClr val="00E4A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522" y="1554"/>
              <a:ext cx="110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uk-UA" sz="1200" b="1" dirty="0" smtClean="0">
                  <a:solidFill>
                    <a:srgbClr val="0070C0"/>
                  </a:solidFill>
                </a:rPr>
                <a:t>Водорозчинні вітаміни</a:t>
              </a: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232" y="1685"/>
              <a:ext cx="1733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pitchFamily="34" charset="0"/>
                </a:rPr>
                <a:t>(В1,В2, В3, В5, В6,В12, С, Н, Р 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96" y="1522"/>
              <a:ext cx="1725" cy="333"/>
            </a:xfrm>
            <a:prstGeom prst="rect">
              <a:avLst/>
            </a:prstGeom>
            <a:noFill/>
            <a:ln w="8">
              <a:solidFill>
                <a:srgbClr val="1C1C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017" y="1522"/>
              <a:ext cx="1724" cy="333"/>
            </a:xfrm>
            <a:prstGeom prst="rect">
              <a:avLst/>
            </a:prstGeom>
            <a:solidFill>
              <a:srgbClr val="00E4A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2245" y="1554"/>
              <a:ext cx="130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uk-UA" sz="1400" b="1" dirty="0" smtClean="0">
                  <a:solidFill>
                    <a:srgbClr val="0070C0"/>
                  </a:solidFill>
                </a:rPr>
                <a:t>Жиророзчинні вітаміни</a:t>
              </a: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2602" y="1685"/>
              <a:ext cx="602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Arial" pitchFamily="34" charset="0"/>
                </a:rPr>
                <a:t>(К, Е, Д, А)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017" y="1522"/>
              <a:ext cx="1724" cy="333"/>
            </a:xfrm>
            <a:prstGeom prst="rect">
              <a:avLst/>
            </a:prstGeom>
            <a:noFill/>
            <a:ln w="8">
              <a:solidFill>
                <a:srgbClr val="1C1C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>
              <a:off x="4698" y="1344"/>
              <a:ext cx="1" cy="178"/>
            </a:xfrm>
            <a:prstGeom prst="line">
              <a:avLst/>
            </a:prstGeom>
            <a:noFill/>
            <a:ln w="8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3837" y="1522"/>
              <a:ext cx="1725" cy="333"/>
            </a:xfrm>
            <a:prstGeom prst="rect">
              <a:avLst/>
            </a:prstGeom>
            <a:solidFill>
              <a:srgbClr val="00E4A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3939" y="1620"/>
              <a:ext cx="146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uk-UA" sz="1400" b="1" dirty="0" smtClean="0">
                  <a:solidFill>
                    <a:srgbClr val="0070C0"/>
                  </a:solidFill>
                </a:rPr>
                <a:t>Вітаміноподібні речовини</a:t>
              </a: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3837" y="1522"/>
              <a:ext cx="1725" cy="333"/>
            </a:xfrm>
            <a:prstGeom prst="rect">
              <a:avLst/>
            </a:prstGeom>
            <a:noFill/>
            <a:ln w="8">
              <a:solidFill>
                <a:srgbClr val="1C1C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1742" y="1051"/>
              <a:ext cx="2274" cy="202"/>
            </a:xfrm>
            <a:prstGeom prst="rect">
              <a:avLst/>
            </a:prstGeom>
            <a:solidFill>
              <a:srgbClr val="00E4A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>
              <a:off x="1871" y="1083"/>
              <a:ext cx="203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uk-UA" sz="1400" b="1" dirty="0" smtClean="0">
                  <a:solidFill>
                    <a:srgbClr val="0070C0"/>
                  </a:solidFill>
                </a:rPr>
                <a:t>Вітаміни і вітаміноподібні речовини</a:t>
              </a: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1742" y="1051"/>
              <a:ext cx="2274" cy="202"/>
            </a:xfrm>
            <a:prstGeom prst="rect">
              <a:avLst/>
            </a:prstGeom>
            <a:noFill/>
            <a:ln w="8">
              <a:solidFill>
                <a:srgbClr val="1C1C1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 descr="Что тако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16" y="214289"/>
            <a:ext cx="1909763" cy="21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28596" y="285728"/>
            <a:ext cx="6192837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Вітаміни - низькомолекулярні органічні речовини, що потрапляють в організм з продуктами харчування. Вітаміни зазвичай входять до складу ферментів і впливають на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багаточисельні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змінні процеси: </a:t>
            </a:r>
          </a:p>
          <a:p>
            <a:endParaRPr lang="ru-RU" dirty="0"/>
          </a:p>
        </p:txBody>
      </p:sp>
      <p:pic>
        <p:nvPicPr>
          <p:cNvPr id="11284" name="Picture 20" descr="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143380"/>
            <a:ext cx="1900271" cy="2374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PH02754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5072074"/>
            <a:ext cx="1244600" cy="161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042988" y="2565400"/>
            <a:ext cx="7921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Потреба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вітамінах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залежить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віку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стану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здоров'я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способу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характеру 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пори року,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вмісту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їжі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компонентів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живлення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714480" y="3571876"/>
            <a:ext cx="64801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endParaRPr lang="ru-RU" sz="2000" b="1" i="1" dirty="0"/>
          </a:p>
          <a:p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Дефіцит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вітамінів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веде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появи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специфічних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порушень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обміну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характерними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клінічними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проявами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гіповітамінозам</a:t>
            </a:r>
            <a:r>
              <a:rPr lang="uk-U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Надлишок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витамінів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гіпервітаміноз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зустрічається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набагато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рідше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 в основному для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вітаміну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А).</a:t>
            </a:r>
          </a:p>
          <a:p>
            <a:pPr algn="l"/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/>
      <p:bldP spid="11283" grpId="0"/>
      <p:bldP spid="112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4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Роль </a:t>
            </a:r>
            <a:r>
              <a:rPr lang="ru-RU" sz="4000" b="1" spc="50" dirty="0" err="1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вітамінів</a:t>
            </a:r>
            <a:r>
              <a:rPr lang="ru-RU" sz="4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 в </a:t>
            </a:r>
            <a:r>
              <a:rPr lang="ru-RU" sz="4000" b="1" spc="50" dirty="0" err="1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житті</a:t>
            </a:r>
            <a:r>
              <a:rPr lang="ru-RU" sz="4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ru-RU" sz="4000" b="1" spc="50" dirty="0" err="1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людини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sz="2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43306" y="1643050"/>
            <a:ext cx="5500694" cy="481171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Сучасна медицина вважає, що на </a:t>
            </a:r>
            <a:r>
              <a:rPr lang="uk-UA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85%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 нашого здоров'я залежить від живлення. Але способи здобуття, обробки, зберігання і приготування їжі, що існують на сьогоднішній день, зводять нанівець її живильну і біологічну цінність. Мало того, що ця їжа не забезпечує всі зростаючі потреби людини у вітамінах, </a:t>
            </a:r>
            <a:r>
              <a:rPr 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мікро-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макроелементах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амінокислотах і інших живильних речовинах, вона ще і сприяє їх посиленому виділенню, що наводить до подальшого погіршення стану здоров'я. 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/>
              <a:t/>
            </a:r>
            <a:br>
              <a:rPr lang="uk-UA" sz="1600" dirty="0" smtClean="0"/>
            </a:br>
            <a:endParaRPr lang="uk-UA" sz="1600" dirty="0" smtClean="0"/>
          </a:p>
          <a:p>
            <a:pPr>
              <a:lnSpc>
                <a:spcPct val="80000"/>
              </a:lnSpc>
              <a:buNone/>
            </a:pPr>
            <a:endParaRPr lang="ru-RU" sz="2000" dirty="0"/>
          </a:p>
        </p:txBody>
      </p:sp>
      <p:pic>
        <p:nvPicPr>
          <p:cNvPr id="22532" name="Picture 4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1857364"/>
            <a:ext cx="370308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 descr="Pepp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58" y="357166"/>
            <a:ext cx="2286016" cy="342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j03154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500826" y="3214686"/>
            <a:ext cx="2370141" cy="3321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                              </a:t>
            </a:r>
            <a:r>
              <a:rPr lang="uk-UA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Домашнє завдання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pPr algn="ctr"/>
            <a:r>
              <a:rPr lang="uk-UA" sz="3200" b="1" dirty="0" smtClean="0"/>
              <a:t>Історія відкриття вітамінів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2071678"/>
            <a:ext cx="8501122" cy="40719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XIX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вважалося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харчова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цінність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вмістом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них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жирів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вуглеводів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мінеральних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солей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води.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людство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накопило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чималий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тривалих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морських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коли при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достатніх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запасах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продовольства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люди гинули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цинги.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На це питання не було відповіді до тих пір, поки в 1880 році російський вчений Микола Лунін, що вивчав роль мінеральних речовин в живленні, не відмітив, що миші, що поглинали штучну їжу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складену зі всіх відомих частин молока (казеїну, жиру, цукру і солей), чахнули і гинули. А мишки, що отримували натуральне молоко, були веселі і здорові. "З цього виходить, що в молоці... містяться ще інші речовини, незамінні для живлення", - зробив вивід учений.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 Ще через 16 років знайшли причину хвороби "бері-бері", поширеної серед жителів Японії і Індонезії, що харчувалися в основному очищеним рисом. Лікареві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Ейкману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що працював в тюремному госпіталі на острові Ява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допомогли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... кури,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бродили по двору.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годували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очищеним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зерном,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птиці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страждали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нагадувало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бері-бері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відмітити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рис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неочищений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хвороба проходила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Першим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виділив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вітамін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кристалічному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польський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вчений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Казимир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1911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потому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же придумав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латинського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vita</a:t>
            </a:r>
            <a: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 - "життя".</a:t>
            </a:r>
          </a:p>
        </p:txBody>
      </p:sp>
      <p:pic>
        <p:nvPicPr>
          <p:cNvPr id="17413" name="Picture 5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29520" y="0"/>
            <a:ext cx="1357322" cy="2120137"/>
          </a:xfrm>
          <a:noFill/>
          <a:ln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AutoShape 18" descr="Сферы"/>
          <p:cNvSpPr>
            <a:spLocks noChangeArrowheads="1"/>
          </p:cNvSpPr>
          <p:nvPr/>
        </p:nvSpPr>
        <p:spPr bwMode="auto">
          <a:xfrm>
            <a:off x="250825" y="2205038"/>
            <a:ext cx="4176713" cy="2592387"/>
          </a:xfrm>
          <a:prstGeom prst="flowChartAlternateProcess">
            <a:avLst/>
          </a:prstGeom>
          <a:pattFill prst="sphere">
            <a:fgClr>
              <a:srgbClr val="FFBDBD"/>
            </a:fgClr>
            <a:bgClr>
              <a:srgbClr val="FFFFFF"/>
            </a:bgClr>
          </a:patt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 dirty="0">
                <a:solidFill>
                  <a:srgbClr val="6600CC"/>
                </a:solidFill>
                <a:latin typeface="Bookman Old Style" pitchFamily="18" charset="0"/>
              </a:rPr>
              <a:t>ВОДОРОЗЧИННІ</a:t>
            </a:r>
            <a:endParaRPr lang="ru-RU" sz="2800" b="1" dirty="0">
              <a:solidFill>
                <a:srgbClr val="6600CC"/>
              </a:solidFill>
              <a:latin typeface="Bookman Old Style" pitchFamily="18" charset="0"/>
            </a:endParaRPr>
          </a:p>
          <a:p>
            <a:pPr algn="ctr"/>
            <a:endParaRPr lang="ru-RU" sz="2800" b="1" dirty="0">
              <a:latin typeface="Bookman Old Style" pitchFamily="18" charset="0"/>
            </a:endParaRPr>
          </a:p>
          <a:p>
            <a:pPr algn="ctr"/>
            <a:r>
              <a:rPr lang="ru-RU" sz="3200" b="1" dirty="0">
                <a:solidFill>
                  <a:srgbClr val="993366"/>
                </a:solidFill>
                <a:latin typeface="Bookman Old Style" pitchFamily="18" charset="0"/>
              </a:rPr>
              <a:t>(В</a:t>
            </a:r>
            <a:r>
              <a:rPr lang="ru-RU" sz="3200" b="1" baseline="-25000" dirty="0">
                <a:solidFill>
                  <a:srgbClr val="993366"/>
                </a:solidFill>
                <a:latin typeface="Bookman Old Style" pitchFamily="18" charset="0"/>
              </a:rPr>
              <a:t>1</a:t>
            </a:r>
            <a:r>
              <a:rPr lang="ru-RU" sz="3200" b="1" dirty="0">
                <a:solidFill>
                  <a:srgbClr val="993366"/>
                </a:solidFill>
                <a:latin typeface="Bookman Old Style" pitchFamily="18" charset="0"/>
              </a:rPr>
              <a:t>, В</a:t>
            </a:r>
            <a:r>
              <a:rPr lang="ru-RU" sz="3200" b="1" baseline="-25000" dirty="0">
                <a:solidFill>
                  <a:srgbClr val="993366"/>
                </a:solidFill>
                <a:latin typeface="Bookman Old Style" pitchFamily="18" charset="0"/>
              </a:rPr>
              <a:t>2</a:t>
            </a:r>
            <a:r>
              <a:rPr lang="ru-RU" sz="3200" b="1" dirty="0">
                <a:solidFill>
                  <a:srgbClr val="993366"/>
                </a:solidFill>
                <a:latin typeface="Bookman Old Style" pitchFamily="18" charset="0"/>
              </a:rPr>
              <a:t>, В</a:t>
            </a:r>
            <a:r>
              <a:rPr lang="ru-RU" sz="3200" b="1" baseline="-25000" dirty="0">
                <a:solidFill>
                  <a:srgbClr val="993366"/>
                </a:solidFill>
                <a:latin typeface="Bookman Old Style" pitchFamily="18" charset="0"/>
              </a:rPr>
              <a:t>6</a:t>
            </a:r>
            <a:r>
              <a:rPr lang="ru-RU" sz="3200" b="1" dirty="0">
                <a:solidFill>
                  <a:srgbClr val="993366"/>
                </a:solidFill>
                <a:latin typeface="Bookman Old Style" pitchFamily="18" charset="0"/>
              </a:rPr>
              <a:t>, РР, С,</a:t>
            </a:r>
          </a:p>
          <a:p>
            <a:pPr algn="ctr"/>
            <a:r>
              <a:rPr lang="ru-RU" sz="3200" b="1" dirty="0">
                <a:solidFill>
                  <a:srgbClr val="993366"/>
                </a:solidFill>
                <a:latin typeface="Bookman Old Style" pitchFamily="18" charset="0"/>
              </a:rPr>
              <a:t> В</a:t>
            </a:r>
            <a:r>
              <a:rPr lang="ru-RU" sz="3200" b="1" baseline="-25000" dirty="0">
                <a:solidFill>
                  <a:srgbClr val="993366"/>
                </a:solidFill>
                <a:latin typeface="Bookman Old Style" pitchFamily="18" charset="0"/>
              </a:rPr>
              <a:t>5</a:t>
            </a:r>
            <a:r>
              <a:rPr lang="ru-RU" sz="3200" b="1" dirty="0">
                <a:solidFill>
                  <a:srgbClr val="993366"/>
                </a:solidFill>
                <a:latin typeface="Bookman Old Style" pitchFamily="18" charset="0"/>
              </a:rPr>
              <a:t>, В</a:t>
            </a:r>
            <a:r>
              <a:rPr lang="ru-RU" sz="3200" b="1" baseline="-25000" dirty="0">
                <a:solidFill>
                  <a:srgbClr val="993366"/>
                </a:solidFill>
                <a:latin typeface="Bookman Old Style" pitchFamily="18" charset="0"/>
              </a:rPr>
              <a:t>9</a:t>
            </a:r>
            <a:r>
              <a:rPr lang="ru-RU" sz="3200" b="1" dirty="0">
                <a:solidFill>
                  <a:srgbClr val="993366"/>
                </a:solidFill>
                <a:latin typeface="Bookman Old Style" pitchFamily="18" charset="0"/>
              </a:rPr>
              <a:t>, В</a:t>
            </a:r>
            <a:r>
              <a:rPr lang="ru-RU" sz="3200" b="1" baseline="-25000" dirty="0">
                <a:solidFill>
                  <a:srgbClr val="993366"/>
                </a:solidFill>
                <a:latin typeface="Bookman Old Style" pitchFamily="18" charset="0"/>
              </a:rPr>
              <a:t>12</a:t>
            </a:r>
            <a:r>
              <a:rPr lang="ru-RU" sz="3200" b="1" dirty="0">
                <a:solidFill>
                  <a:srgbClr val="993366"/>
                </a:solidFill>
                <a:latin typeface="Bookman Old Style" pitchFamily="18" charset="0"/>
              </a:rPr>
              <a:t>)</a:t>
            </a:r>
          </a:p>
        </p:txBody>
      </p:sp>
      <p:sp>
        <p:nvSpPr>
          <p:cNvPr id="4116" name="AutoShape 20" descr="Сферы"/>
          <p:cNvSpPr>
            <a:spLocks noChangeArrowheads="1"/>
          </p:cNvSpPr>
          <p:nvPr/>
        </p:nvSpPr>
        <p:spPr bwMode="auto">
          <a:xfrm>
            <a:off x="4500563" y="2133600"/>
            <a:ext cx="4392612" cy="2663825"/>
          </a:xfrm>
          <a:prstGeom prst="flowChartAlternateProcess">
            <a:avLst/>
          </a:prstGeom>
          <a:pattFill prst="sphere">
            <a:fgClr>
              <a:srgbClr val="FFBDBD"/>
            </a:fgClr>
            <a:bgClr>
              <a:srgbClr val="FFFFFF"/>
            </a:bgClr>
          </a:patt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 dirty="0">
              <a:latin typeface="Bookman Old Style" pitchFamily="18" charset="0"/>
            </a:endParaRPr>
          </a:p>
          <a:p>
            <a:pPr algn="ctr"/>
            <a:r>
              <a:rPr lang="uk-UA" sz="2800" b="1" dirty="0">
                <a:solidFill>
                  <a:srgbClr val="6600CC"/>
                </a:solidFill>
                <a:latin typeface="Bookman Old Style" pitchFamily="18" charset="0"/>
              </a:rPr>
              <a:t>ЖИРОРОЗЧИННІ</a:t>
            </a:r>
            <a:endParaRPr lang="ru-RU" sz="2800" b="1" dirty="0">
              <a:solidFill>
                <a:srgbClr val="6600CC"/>
              </a:solidFill>
              <a:latin typeface="Bookman Old Style" pitchFamily="18" charset="0"/>
            </a:endParaRPr>
          </a:p>
          <a:p>
            <a:pPr algn="ctr"/>
            <a:endParaRPr lang="ru-RU" sz="2800" b="1" dirty="0">
              <a:latin typeface="Bookman Old Style" pitchFamily="18" charset="0"/>
            </a:endParaRPr>
          </a:p>
          <a:p>
            <a:pPr algn="ctr"/>
            <a:r>
              <a:rPr lang="ru-RU" sz="3200" b="1" dirty="0">
                <a:solidFill>
                  <a:srgbClr val="993366"/>
                </a:solidFill>
                <a:latin typeface="Bookman Old Style" pitchFamily="18" charset="0"/>
              </a:rPr>
              <a:t>( А, Д, Е, К )</a:t>
            </a:r>
            <a:r>
              <a:rPr lang="ru-RU" sz="3200" b="1" dirty="0">
                <a:latin typeface="Bookman Old Style" pitchFamily="18" charset="0"/>
              </a:rPr>
              <a:t> </a:t>
            </a:r>
          </a:p>
          <a:p>
            <a:pPr algn="ctr"/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4117" name="AutoShape 21" descr="Шпалера"/>
          <p:cNvSpPr>
            <a:spLocks noChangeArrowheads="1"/>
          </p:cNvSpPr>
          <p:nvPr/>
        </p:nvSpPr>
        <p:spPr bwMode="auto">
          <a:xfrm>
            <a:off x="1835150" y="260350"/>
            <a:ext cx="5580063" cy="1419225"/>
          </a:xfrm>
          <a:prstGeom prst="roundRect">
            <a:avLst>
              <a:gd name="adj" fmla="val 16667"/>
            </a:avLst>
          </a:prstGeom>
          <a:pattFill prst="trellis">
            <a:fgClr>
              <a:srgbClr val="FFBDBD"/>
            </a:fgClr>
            <a:bgClr>
              <a:schemeClr val="bg1"/>
            </a:bgClr>
          </a:pattFill>
          <a:ln w="127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rgbClr val="0000FF"/>
                </a:solidFill>
                <a:latin typeface="Bookman Old Style" pitchFamily="18" charset="0"/>
              </a:rPr>
              <a:t>КЛАСИФІКАЦІЯ</a:t>
            </a:r>
            <a:endParaRPr lang="ru-RU" sz="4000" b="1">
              <a:solidFill>
                <a:srgbClr val="0000FF"/>
              </a:solidFill>
              <a:latin typeface="Bookman Old Style" pitchFamily="18" charset="0"/>
            </a:endParaRPr>
          </a:p>
        </p:txBody>
      </p:sp>
      <p:cxnSp>
        <p:nvCxnSpPr>
          <p:cNvPr id="4118" name="AutoShape 22"/>
          <p:cNvCxnSpPr>
            <a:cxnSpLocks noChangeShapeType="1"/>
            <a:stCxn id="4117" idx="2"/>
            <a:endCxn id="4114" idx="0"/>
          </p:cNvCxnSpPr>
          <p:nvPr/>
        </p:nvCxnSpPr>
        <p:spPr bwMode="auto">
          <a:xfrm flipH="1">
            <a:off x="2339975" y="1679575"/>
            <a:ext cx="2286000" cy="525463"/>
          </a:xfrm>
          <a:prstGeom prst="straightConnector1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</p:cxnSp>
      <p:cxnSp>
        <p:nvCxnSpPr>
          <p:cNvPr id="4119" name="AutoShape 23"/>
          <p:cNvCxnSpPr>
            <a:cxnSpLocks noChangeShapeType="1"/>
          </p:cNvCxnSpPr>
          <p:nvPr/>
        </p:nvCxnSpPr>
        <p:spPr bwMode="auto">
          <a:xfrm>
            <a:off x="4643438" y="1700213"/>
            <a:ext cx="2071687" cy="454025"/>
          </a:xfrm>
          <a:prstGeom prst="straightConnector1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</p:cxnSp>
      <p:pic>
        <p:nvPicPr>
          <p:cNvPr id="4120" name="Picture 24" descr="vit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4941888"/>
            <a:ext cx="3816350" cy="1655762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 animBg="1"/>
      <p:bldP spid="4116" grpId="0" animBg="1"/>
      <p:bldP spid="41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A</a:t>
            </a:r>
            <a:endParaRPr lang="ru-RU" sz="60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7451725" y="1916113"/>
            <a:ext cx="1619250" cy="4681537"/>
          </a:xfrm>
          <a:prstGeom prst="upArrow">
            <a:avLst>
              <a:gd name="adj1" fmla="val 50000"/>
              <a:gd name="adj2" fmla="val 72279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 rot="5400000">
            <a:off x="6559550" y="4178300"/>
            <a:ext cx="3384550" cy="590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40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Arial"/>
                <a:cs typeface="Arial"/>
              </a:rPr>
              <a:t>РЕТИНОЛ</a:t>
            </a:r>
          </a:p>
        </p:txBody>
      </p:sp>
      <p:pic>
        <p:nvPicPr>
          <p:cNvPr id="7176" name="Picture 8" descr="vit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76700"/>
            <a:ext cx="1662113" cy="230505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1187450" y="1557338"/>
            <a:ext cx="4537075" cy="2232025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err="1" smtClean="0">
                <a:solidFill>
                  <a:srgbClr val="CC3399"/>
                </a:solidFill>
              </a:rPr>
              <a:t>Необхідний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>
                <a:solidFill>
                  <a:srgbClr val="CC3399"/>
                </a:solidFill>
              </a:rPr>
              <a:t>для </a:t>
            </a: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нормального росту </a:t>
            </a:r>
            <a:r>
              <a:rPr lang="ru-RU" sz="2000" b="1" dirty="0" err="1">
                <a:solidFill>
                  <a:srgbClr val="CC3399"/>
                </a:solidFill>
              </a:rPr>
              <a:t>і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розвитку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епітеліальної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тканини</a:t>
            </a:r>
            <a:r>
              <a:rPr lang="ru-RU" sz="2000" b="1" dirty="0">
                <a:solidFill>
                  <a:srgbClr val="CC3399"/>
                </a:solidFill>
              </a:rPr>
              <a:t>.</a:t>
            </a: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Входить в </a:t>
            </a:r>
            <a:r>
              <a:rPr lang="ru-RU" sz="2000" b="1" dirty="0" err="1">
                <a:solidFill>
                  <a:srgbClr val="CC3399"/>
                </a:solidFill>
              </a:rPr>
              <a:t>зоровий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пігмент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родопсин. При </a:t>
            </a:r>
            <a:r>
              <a:rPr lang="ru-RU" sz="2000" b="1" dirty="0" err="1">
                <a:solidFill>
                  <a:srgbClr val="CC3399"/>
                </a:solidFill>
              </a:rPr>
              <a:t>недостачі</a:t>
            </a:r>
            <a:r>
              <a:rPr lang="ru-RU" sz="2000" b="1" dirty="0">
                <a:solidFill>
                  <a:srgbClr val="CC3399"/>
                </a:solidFill>
              </a:rPr>
              <a:t> –</a:t>
            </a: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захворювання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Куряча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сліпота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(</a:t>
            </a:r>
            <a:r>
              <a:rPr lang="ru-RU" sz="2000" b="1" dirty="0" err="1">
                <a:solidFill>
                  <a:srgbClr val="CC3399"/>
                </a:solidFill>
              </a:rPr>
              <a:t>порушення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сутінкового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зору</a:t>
            </a:r>
            <a:r>
              <a:rPr lang="ru-RU" sz="2000" b="1" dirty="0">
                <a:solidFill>
                  <a:srgbClr val="CC3399"/>
                </a:solidFill>
              </a:rPr>
              <a:t>).</a:t>
            </a: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2124075" y="3933825"/>
            <a:ext cx="2808288" cy="25908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u="sng">
                <a:solidFill>
                  <a:srgbClr val="6600CC"/>
                </a:solidFill>
              </a:rPr>
              <a:t>Міститься: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в молоці,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 рибі, яйцах,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маслі, моркві,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петрушці,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абрикосах.</a:t>
            </a:r>
          </a:p>
        </p:txBody>
      </p:sp>
      <p:pic>
        <p:nvPicPr>
          <p:cNvPr id="7182" name="Picture 14" descr="vitamine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933825"/>
            <a:ext cx="2054225" cy="2087563"/>
          </a:xfrm>
          <a:prstGeom prst="rect">
            <a:avLst/>
          </a:prstGeom>
          <a:noFill/>
          <a:ln w="12700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9226" name="Picture 18" descr="vitamin 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15888"/>
            <a:ext cx="1181100" cy="2232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187" name="Picture 19" descr="K4359i"/>
          <p:cNvPicPr>
            <a:picLocks noChangeAspect="1" noChangeArrowheads="1"/>
          </p:cNvPicPr>
          <p:nvPr/>
        </p:nvPicPr>
        <p:blipFill>
          <a:blip r:embed="rId5">
            <a:lum bright="-6000" contrast="24000"/>
          </a:blip>
          <a:srcRect/>
          <a:stretch>
            <a:fillRect/>
          </a:stretch>
        </p:blipFill>
        <p:spPr bwMode="auto">
          <a:xfrm>
            <a:off x="5795963" y="1916113"/>
            <a:ext cx="1771650" cy="1706562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5" grpId="0" animBg="1"/>
      <p:bldP spid="7180" grpId="0" animBg="1"/>
      <p:bldP spid="71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6000" b="1" baseline="-2500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6000" b="1" baseline="-25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392612"/>
          </a:xfrm>
          <a:prstGeom prst="upArrow">
            <a:avLst>
              <a:gd name="adj1" fmla="val 50000"/>
              <a:gd name="adj2" fmla="val 67819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1258888" y="1484313"/>
            <a:ext cx="4681537" cy="2665412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Бере участь в </a:t>
            </a:r>
            <a:r>
              <a:rPr lang="ru-RU" sz="2000" b="1" dirty="0" err="1">
                <a:solidFill>
                  <a:srgbClr val="CC3399"/>
                </a:solidFill>
              </a:rPr>
              <a:t>обміні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речовин</a:t>
            </a:r>
            <a:r>
              <a:rPr lang="ru-RU" sz="2000" b="1" dirty="0">
                <a:solidFill>
                  <a:srgbClr val="CC3399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регулює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циркуляцію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крові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і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кровотворення</a:t>
            </a:r>
            <a:r>
              <a:rPr lang="ru-RU" sz="2000" b="1" dirty="0">
                <a:solidFill>
                  <a:srgbClr val="CC3399"/>
                </a:solidFill>
              </a:rPr>
              <a:t>, роботу </a:t>
            </a:r>
            <a:r>
              <a:rPr lang="ru-RU" sz="2000" b="1" dirty="0" err="1">
                <a:solidFill>
                  <a:srgbClr val="CC3399"/>
                </a:solidFill>
              </a:rPr>
              <a:t>гладкої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мускулатури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  <a:r>
              <a:rPr lang="ru-RU" sz="2000" b="1" dirty="0" err="1" smtClean="0">
                <a:solidFill>
                  <a:srgbClr val="CC3399"/>
                </a:solidFill>
              </a:rPr>
              <a:t>активізує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>
                <a:solidFill>
                  <a:srgbClr val="CC3399"/>
                </a:solidFill>
              </a:rPr>
              <a:t>роботу</a:t>
            </a: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мозку</a:t>
            </a:r>
            <a:r>
              <a:rPr lang="ru-RU" sz="2000" b="1" dirty="0">
                <a:solidFill>
                  <a:srgbClr val="CC3399"/>
                </a:solidFill>
              </a:rPr>
              <a:t>. При </a:t>
            </a:r>
            <a:r>
              <a:rPr lang="ru-RU" sz="2000" b="1" dirty="0" err="1">
                <a:solidFill>
                  <a:srgbClr val="CC3399"/>
                </a:solidFill>
              </a:rPr>
              <a:t>недостачі-захворювання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Бері-бері</a:t>
            </a:r>
            <a:r>
              <a:rPr lang="ru-RU" sz="2000" b="1" dirty="0">
                <a:solidFill>
                  <a:srgbClr val="CC3399"/>
                </a:solidFill>
              </a:rPr>
              <a:t> (</a:t>
            </a:r>
            <a:r>
              <a:rPr lang="ru-RU" sz="2000" b="1" dirty="0" err="1">
                <a:solidFill>
                  <a:srgbClr val="CC3399"/>
                </a:solidFill>
              </a:rPr>
              <a:t>ураження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нервової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системи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  <a:r>
              <a:rPr lang="ru-RU" sz="2000" b="1" dirty="0" err="1">
                <a:solidFill>
                  <a:srgbClr val="CC3399"/>
                </a:solidFill>
              </a:rPr>
              <a:t>відставання</a:t>
            </a:r>
            <a:r>
              <a:rPr lang="ru-RU" sz="2000" b="1" dirty="0">
                <a:solidFill>
                  <a:srgbClr val="CC3399"/>
                </a:solidFill>
              </a:rPr>
              <a:t> в </a:t>
            </a:r>
            <a:r>
              <a:rPr lang="ru-RU" sz="2000" b="1" dirty="0" err="1">
                <a:solidFill>
                  <a:srgbClr val="CC3399"/>
                </a:solidFill>
              </a:rPr>
              <a:t>рості</a:t>
            </a:r>
            <a:r>
              <a:rPr lang="ru-RU" sz="2000" b="1" dirty="0">
                <a:solidFill>
                  <a:srgbClr val="CC3399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слабкість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і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параліч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кінцівок</a:t>
            </a:r>
            <a:r>
              <a:rPr lang="ru-RU" sz="2000" b="1" dirty="0">
                <a:solidFill>
                  <a:srgbClr val="CC3399"/>
                </a:solidFill>
              </a:rPr>
              <a:t>).</a:t>
            </a: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2413000" y="4221163"/>
            <a:ext cx="2663825" cy="2303462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>
              <a:solidFill>
                <a:srgbClr val="6600CC"/>
              </a:solidFill>
            </a:endParaRPr>
          </a:p>
          <a:p>
            <a:pPr algn="ctr"/>
            <a:endParaRPr lang="ru-RU" sz="2000" b="1">
              <a:solidFill>
                <a:srgbClr val="6600CC"/>
              </a:solidFill>
            </a:endParaRP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Міститься: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в горіхах, 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апельсинах,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 хлібі 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грубого помолу,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мясі птиці, 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зелені.</a:t>
            </a:r>
          </a:p>
          <a:p>
            <a:pPr algn="ctr"/>
            <a:endParaRPr lang="ru-RU" sz="2000" b="1">
              <a:solidFill>
                <a:srgbClr val="6600CC"/>
              </a:solidFill>
            </a:endParaRPr>
          </a:p>
          <a:p>
            <a:pPr algn="ctr"/>
            <a:endParaRPr lang="ru-RU" sz="2000" b="1">
              <a:solidFill>
                <a:srgbClr val="6600CC"/>
              </a:solidFill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 rot="5400000">
            <a:off x="6765132" y="4331494"/>
            <a:ext cx="3097212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4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тіамин</a:t>
            </a:r>
          </a:p>
        </p:txBody>
      </p:sp>
      <p:pic>
        <p:nvPicPr>
          <p:cNvPr id="14350" name="Picture 14" descr="b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4292600"/>
            <a:ext cx="2376488" cy="2016125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0249" name="Picture 17" descr="vitamin 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79375"/>
            <a:ext cx="112395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19" descr="i?id=1698973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2276475"/>
            <a:ext cx="1368425" cy="130175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4356" name="Picture 20" descr="В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4581525"/>
            <a:ext cx="2066925" cy="1543050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4" grpId="0" animBg="1"/>
      <p:bldP spid="14345" grpId="0" animBg="1"/>
      <p:bldP spid="143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6000" b="1" baseline="-2500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6000" b="1" baseline="-25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 rot="5400000">
            <a:off x="6380163" y="4286250"/>
            <a:ext cx="3886200" cy="590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40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Arial"/>
                <a:cs typeface="Arial"/>
              </a:rPr>
              <a:t>рибофлавін</a:t>
            </a: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1258888" y="1557338"/>
            <a:ext cx="4249737" cy="2376487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err="1">
                <a:solidFill>
                  <a:srgbClr val="CC3399"/>
                </a:solidFill>
              </a:rPr>
              <a:t>Регулює</a:t>
            </a:r>
            <a:r>
              <a:rPr lang="ru-RU" b="1" dirty="0">
                <a:solidFill>
                  <a:srgbClr val="CC3399"/>
                </a:solidFill>
              </a:rPr>
              <a:t> </a:t>
            </a:r>
            <a:r>
              <a:rPr lang="ru-RU" b="1" dirty="0" err="1">
                <a:solidFill>
                  <a:srgbClr val="CC3399"/>
                </a:solidFill>
              </a:rPr>
              <a:t>обмін</a:t>
            </a:r>
            <a:r>
              <a:rPr lang="ru-RU" b="1" dirty="0">
                <a:solidFill>
                  <a:srgbClr val="CC3399"/>
                </a:solidFill>
              </a:rPr>
              <a:t> </a:t>
            </a:r>
            <a:r>
              <a:rPr lang="ru-RU" b="1" dirty="0" err="1">
                <a:solidFill>
                  <a:srgbClr val="CC3399"/>
                </a:solidFill>
              </a:rPr>
              <a:t>речовин</a:t>
            </a:r>
            <a:r>
              <a:rPr lang="ru-RU" b="1" dirty="0">
                <a:solidFill>
                  <a:srgbClr val="CC3399"/>
                </a:solidFill>
              </a:rPr>
              <a:t>,</a:t>
            </a:r>
          </a:p>
          <a:p>
            <a:pPr algn="ctr"/>
            <a:r>
              <a:rPr lang="ru-RU" b="1" dirty="0" err="1">
                <a:solidFill>
                  <a:srgbClr val="CC3399"/>
                </a:solidFill>
              </a:rPr>
              <a:t>бере</a:t>
            </a:r>
            <a:r>
              <a:rPr lang="ru-RU" b="1" dirty="0">
                <a:solidFill>
                  <a:srgbClr val="CC3399"/>
                </a:solidFill>
              </a:rPr>
              <a:t> участь в </a:t>
            </a:r>
            <a:r>
              <a:rPr lang="ru-RU" b="1" dirty="0" err="1">
                <a:solidFill>
                  <a:srgbClr val="CC3399"/>
                </a:solidFill>
              </a:rPr>
              <a:t>кровотворенні</a:t>
            </a:r>
            <a:r>
              <a:rPr lang="ru-RU" b="1" dirty="0">
                <a:solidFill>
                  <a:srgbClr val="CC3399"/>
                </a:solidFill>
              </a:rPr>
              <a:t>,</a:t>
            </a:r>
          </a:p>
          <a:p>
            <a:pPr algn="ctr"/>
            <a:r>
              <a:rPr lang="ru-RU" b="1" dirty="0" err="1">
                <a:solidFill>
                  <a:srgbClr val="CC3399"/>
                </a:solidFill>
              </a:rPr>
              <a:t>понижує</a:t>
            </a:r>
            <a:r>
              <a:rPr lang="ru-RU" b="1" dirty="0">
                <a:solidFill>
                  <a:srgbClr val="CC3399"/>
                </a:solidFill>
              </a:rPr>
              <a:t> </a:t>
            </a:r>
            <a:r>
              <a:rPr lang="ru-RU" b="1" dirty="0" err="1">
                <a:solidFill>
                  <a:srgbClr val="CC3399"/>
                </a:solidFill>
              </a:rPr>
              <a:t>втому</a:t>
            </a:r>
            <a:r>
              <a:rPr lang="ru-RU" b="1" dirty="0">
                <a:solidFill>
                  <a:srgbClr val="CC3399"/>
                </a:solidFill>
              </a:rPr>
              <a:t> очей, </a:t>
            </a:r>
            <a:r>
              <a:rPr lang="ru-RU" b="1" dirty="0" err="1">
                <a:solidFill>
                  <a:srgbClr val="CC3399"/>
                </a:solidFill>
              </a:rPr>
              <a:t>полегшує</a:t>
            </a:r>
            <a:endParaRPr lang="ru-RU" b="1" dirty="0">
              <a:solidFill>
                <a:srgbClr val="CC3399"/>
              </a:solidFill>
            </a:endParaRPr>
          </a:p>
          <a:p>
            <a:pPr algn="ctr"/>
            <a:r>
              <a:rPr lang="ru-RU" b="1" dirty="0" err="1">
                <a:solidFill>
                  <a:srgbClr val="CC3399"/>
                </a:solidFill>
              </a:rPr>
              <a:t>поглинання</a:t>
            </a:r>
            <a:r>
              <a:rPr lang="ru-RU" b="1" dirty="0">
                <a:solidFill>
                  <a:srgbClr val="CC3399"/>
                </a:solidFill>
              </a:rPr>
              <a:t> </a:t>
            </a:r>
            <a:r>
              <a:rPr lang="ru-RU" b="1" dirty="0" err="1">
                <a:solidFill>
                  <a:srgbClr val="CC3399"/>
                </a:solidFill>
              </a:rPr>
              <a:t>кисню</a:t>
            </a:r>
            <a:r>
              <a:rPr lang="ru-RU" b="1" dirty="0">
                <a:solidFill>
                  <a:srgbClr val="CC3399"/>
                </a:solidFill>
              </a:rPr>
              <a:t> </a:t>
            </a:r>
            <a:r>
              <a:rPr lang="ru-RU" b="1" dirty="0" err="1">
                <a:solidFill>
                  <a:srgbClr val="CC3399"/>
                </a:solidFill>
              </a:rPr>
              <a:t>клітинами</a:t>
            </a:r>
            <a:r>
              <a:rPr lang="ru-RU" b="1" dirty="0">
                <a:solidFill>
                  <a:srgbClr val="CC3399"/>
                </a:solidFill>
              </a:rPr>
              <a:t>.</a:t>
            </a:r>
          </a:p>
          <a:p>
            <a:pPr algn="ctr"/>
            <a:r>
              <a:rPr lang="ru-RU" b="1" dirty="0">
                <a:solidFill>
                  <a:srgbClr val="CC3399"/>
                </a:solidFill>
              </a:rPr>
              <a:t>П</a:t>
            </a:r>
            <a:r>
              <a:rPr lang="ru-RU" b="1" dirty="0" smtClean="0">
                <a:solidFill>
                  <a:srgbClr val="CC3399"/>
                </a:solidFill>
              </a:rPr>
              <a:t>ри </a:t>
            </a:r>
            <a:r>
              <a:rPr lang="ru-RU" b="1" dirty="0" err="1">
                <a:solidFill>
                  <a:srgbClr val="CC3399"/>
                </a:solidFill>
              </a:rPr>
              <a:t>недостачі</a:t>
            </a:r>
            <a:r>
              <a:rPr lang="ru-RU" b="1" dirty="0">
                <a:solidFill>
                  <a:srgbClr val="CC3399"/>
                </a:solidFill>
              </a:rPr>
              <a:t> - </a:t>
            </a:r>
            <a:r>
              <a:rPr lang="ru-RU" b="1" dirty="0" err="1">
                <a:solidFill>
                  <a:srgbClr val="CC3399"/>
                </a:solidFill>
              </a:rPr>
              <a:t>слабкість</a:t>
            </a:r>
            <a:r>
              <a:rPr lang="ru-RU" b="1" dirty="0">
                <a:solidFill>
                  <a:srgbClr val="CC3399"/>
                </a:solidFill>
              </a:rPr>
              <a:t>,</a:t>
            </a:r>
          </a:p>
          <a:p>
            <a:pPr algn="ctr"/>
            <a:r>
              <a:rPr lang="ru-RU" b="1" dirty="0" err="1">
                <a:solidFill>
                  <a:srgbClr val="CC3399"/>
                </a:solidFill>
              </a:rPr>
              <a:t>зниження</a:t>
            </a:r>
            <a:r>
              <a:rPr lang="ru-RU" b="1" dirty="0">
                <a:solidFill>
                  <a:srgbClr val="CC3399"/>
                </a:solidFill>
              </a:rPr>
              <a:t> </a:t>
            </a:r>
            <a:r>
              <a:rPr lang="ru-RU" b="1" dirty="0" err="1">
                <a:solidFill>
                  <a:srgbClr val="CC3399"/>
                </a:solidFill>
              </a:rPr>
              <a:t>апетиту</a:t>
            </a:r>
            <a:r>
              <a:rPr lang="ru-RU" b="1" dirty="0">
                <a:solidFill>
                  <a:srgbClr val="CC3399"/>
                </a:solidFill>
              </a:rPr>
              <a:t>, </a:t>
            </a:r>
          </a:p>
          <a:p>
            <a:pPr algn="ctr"/>
            <a:r>
              <a:rPr lang="ru-RU" b="1" dirty="0" err="1">
                <a:solidFill>
                  <a:srgbClr val="CC3399"/>
                </a:solidFill>
              </a:rPr>
              <a:t>запалення</a:t>
            </a:r>
            <a:r>
              <a:rPr lang="ru-RU" b="1" dirty="0">
                <a:solidFill>
                  <a:srgbClr val="CC3399"/>
                </a:solidFill>
              </a:rPr>
              <a:t> </a:t>
            </a:r>
            <a:r>
              <a:rPr lang="ru-RU" b="1" dirty="0" err="1">
                <a:solidFill>
                  <a:srgbClr val="CC3399"/>
                </a:solidFill>
              </a:rPr>
              <a:t>слизових</a:t>
            </a:r>
            <a:r>
              <a:rPr lang="ru-RU" b="1" dirty="0">
                <a:solidFill>
                  <a:srgbClr val="CC3399"/>
                </a:solidFill>
              </a:rPr>
              <a:t> </a:t>
            </a:r>
          </a:p>
          <a:p>
            <a:pPr algn="ctr"/>
            <a:r>
              <a:rPr lang="ru-RU" b="1" dirty="0" err="1">
                <a:solidFill>
                  <a:srgbClr val="CC3399"/>
                </a:solidFill>
              </a:rPr>
              <a:t>оболонок</a:t>
            </a:r>
            <a:r>
              <a:rPr lang="ru-RU" b="1" dirty="0">
                <a:solidFill>
                  <a:srgbClr val="CC3399"/>
                </a:solidFill>
              </a:rPr>
              <a:t>, </a:t>
            </a:r>
            <a:r>
              <a:rPr lang="ru-RU" b="1" dirty="0" err="1" smtClean="0">
                <a:solidFill>
                  <a:srgbClr val="CC3399"/>
                </a:solidFill>
              </a:rPr>
              <a:t>порушення</a:t>
            </a:r>
            <a:r>
              <a:rPr lang="ru-RU" b="1" dirty="0" smtClean="0">
                <a:solidFill>
                  <a:srgbClr val="CC3399"/>
                </a:solidFill>
              </a:rPr>
              <a:t> </a:t>
            </a:r>
            <a:r>
              <a:rPr lang="ru-RU" b="1" dirty="0" err="1">
                <a:solidFill>
                  <a:srgbClr val="CC3399"/>
                </a:solidFill>
              </a:rPr>
              <a:t>функцій</a:t>
            </a:r>
            <a:r>
              <a:rPr lang="ru-RU" b="1" dirty="0">
                <a:solidFill>
                  <a:srgbClr val="CC3399"/>
                </a:solidFill>
              </a:rPr>
              <a:t> </a:t>
            </a:r>
            <a:r>
              <a:rPr lang="ru-RU" b="1" dirty="0" err="1">
                <a:solidFill>
                  <a:srgbClr val="CC3399"/>
                </a:solidFill>
              </a:rPr>
              <a:t>зору</a:t>
            </a:r>
            <a:endParaRPr lang="ru-RU" b="1" dirty="0">
              <a:solidFill>
                <a:srgbClr val="CC3399"/>
              </a:solidFill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2916238" y="4149725"/>
            <a:ext cx="2808287" cy="2374900"/>
          </a:xfrm>
          <a:prstGeom prst="octagon">
            <a:avLst>
              <a:gd name="adj" fmla="val 26870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u="sng" dirty="0" err="1">
                <a:solidFill>
                  <a:srgbClr val="6600CC"/>
                </a:solidFill>
              </a:rPr>
              <a:t>Міститься</a:t>
            </a:r>
            <a:r>
              <a:rPr lang="ru-RU" sz="2000" b="1" dirty="0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в </a:t>
            </a:r>
            <a:r>
              <a:rPr lang="ru-RU" sz="2000" b="1" dirty="0" err="1">
                <a:solidFill>
                  <a:srgbClr val="6600CC"/>
                </a:solidFill>
              </a:rPr>
              <a:t>мясі</a:t>
            </a:r>
            <a:r>
              <a:rPr lang="ru-RU" sz="2000" b="1" dirty="0">
                <a:solidFill>
                  <a:srgbClr val="6600CC"/>
                </a:solidFill>
              </a:rPr>
              <a:t>, </a:t>
            </a: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молочних</a:t>
            </a:r>
            <a:r>
              <a:rPr lang="ru-RU" sz="2000" b="1" dirty="0">
                <a:solidFill>
                  <a:srgbClr val="6600CC"/>
                </a:solidFill>
              </a:rPr>
              <a:t> продуктах,</a:t>
            </a: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зелених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овочах</a:t>
            </a:r>
            <a:r>
              <a:rPr lang="ru-RU" sz="2000" b="1" dirty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зернових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 smtClean="0">
                <a:solidFill>
                  <a:srgbClr val="6600CC"/>
                </a:solidFill>
              </a:rPr>
              <a:t>і</a:t>
            </a:r>
            <a:r>
              <a:rPr lang="ru-RU" sz="2000" b="1" dirty="0" smtClean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бобових</a:t>
            </a:r>
            <a:endParaRPr lang="ru-RU" sz="2000" b="1" dirty="0">
              <a:solidFill>
                <a:srgbClr val="6600CC"/>
              </a:solidFill>
            </a:endParaRP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культурах. </a:t>
            </a:r>
          </a:p>
        </p:txBody>
      </p:sp>
      <p:pic>
        <p:nvPicPr>
          <p:cNvPr id="11272" name="Picture 11" descr="vitamin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9375"/>
            <a:ext cx="10858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b2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076700"/>
            <a:ext cx="1692275" cy="230346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5373" name="Picture 13" descr="b2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989138"/>
            <a:ext cx="1871662" cy="1522412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5375" name="Picture 15" descr="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005263"/>
            <a:ext cx="2200275" cy="244792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5" grpId="0" animBg="1"/>
      <p:bldP spid="15368" grpId="0" animBg="1"/>
      <p:bldP spid="153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6000" b="1" baseline="-2500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6000" b="1" baseline="-25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 rot="5400000">
            <a:off x="6304757" y="4210844"/>
            <a:ext cx="4103687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Arial"/>
                <a:cs typeface="Arial"/>
              </a:rPr>
              <a:t>пантотенова к-та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1401763" y="2133600"/>
            <a:ext cx="3457575" cy="1871663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CC3399"/>
                </a:solidFill>
              </a:rPr>
              <a:t>Регулює 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роботу наднирковиків,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засвоєння вітамінів,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 синтез антитіл,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жировий обмін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2628900" y="4149725"/>
            <a:ext cx="2663825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u="sng" dirty="0" err="1">
                <a:solidFill>
                  <a:srgbClr val="6600CC"/>
                </a:solidFill>
              </a:rPr>
              <a:t>Міститься</a:t>
            </a:r>
            <a:r>
              <a:rPr lang="ru-RU" sz="2000" b="1" u="sng" dirty="0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в </a:t>
            </a:r>
            <a:r>
              <a:rPr lang="ru-RU" sz="2000" b="1" dirty="0" err="1">
                <a:solidFill>
                  <a:srgbClr val="6600CC"/>
                </a:solidFill>
              </a:rPr>
              <a:t>горосі</a:t>
            </a:r>
            <a:r>
              <a:rPr lang="ru-RU" sz="2000" b="1" dirty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 smtClean="0">
                <a:solidFill>
                  <a:srgbClr val="6600CC"/>
                </a:solidFill>
              </a:rPr>
              <a:t>дріжджах</a:t>
            </a:r>
            <a:r>
              <a:rPr lang="ru-RU" sz="2000" b="1" dirty="0">
                <a:solidFill>
                  <a:srgbClr val="6600CC"/>
                </a:solidFill>
              </a:rPr>
              <a:t>, </a:t>
            </a:r>
            <a:r>
              <a:rPr lang="ru-RU" sz="2000" b="1" dirty="0" err="1">
                <a:solidFill>
                  <a:srgbClr val="6600CC"/>
                </a:solidFill>
              </a:rPr>
              <a:t>фундуці</a:t>
            </a:r>
            <a:r>
              <a:rPr lang="ru-RU" sz="2000" b="1" dirty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листових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овочах</a:t>
            </a:r>
            <a:r>
              <a:rPr lang="ru-RU" sz="2000" b="1" dirty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курчатах, крупах,</a:t>
            </a: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ікрі</a:t>
            </a:r>
            <a:endParaRPr lang="ru-RU" sz="2000" b="1" dirty="0">
              <a:solidFill>
                <a:srgbClr val="6600CC"/>
              </a:solidFill>
            </a:endParaRPr>
          </a:p>
        </p:txBody>
      </p:sp>
      <p:pic>
        <p:nvPicPr>
          <p:cNvPr id="12296" name="Picture 11" descr="vitamin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9375"/>
            <a:ext cx="11620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b5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989138"/>
            <a:ext cx="2051050" cy="2303462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6398" name="Picture 14" descr="dross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4652963"/>
            <a:ext cx="2592388" cy="187007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6399" name="Picture 15" descr="p4365i"/>
          <p:cNvPicPr>
            <a:picLocks noChangeAspect="1" noChangeArrowheads="1"/>
          </p:cNvPicPr>
          <p:nvPr/>
        </p:nvPicPr>
        <p:blipFill>
          <a:blip r:embed="rId5">
            <a:lum bright="-6000" contrast="12000"/>
          </a:blip>
          <a:srcRect/>
          <a:stretch>
            <a:fillRect/>
          </a:stretch>
        </p:blipFill>
        <p:spPr bwMode="auto">
          <a:xfrm>
            <a:off x="0" y="4337050"/>
            <a:ext cx="2736850" cy="2044700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9" grpId="0" animBg="1"/>
      <p:bldP spid="16392" grpId="0" animBg="1"/>
      <p:bldP spid="163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6000" b="1" baseline="-2500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6000" b="1" baseline="-25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 rot="5400000">
            <a:off x="6451600" y="4214813"/>
            <a:ext cx="3743325" cy="590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40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Arial"/>
                <a:cs typeface="Arial"/>
              </a:rPr>
              <a:t>піридоксин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1331913" y="1557338"/>
            <a:ext cx="4319587" cy="2447925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>
                <a:solidFill>
                  <a:srgbClr val="CC3399"/>
                </a:solidFill>
              </a:rPr>
              <a:t>Бере </a:t>
            </a:r>
            <a:r>
              <a:rPr lang="ru-RU" sz="2000" b="1">
                <a:solidFill>
                  <a:srgbClr val="CC3399"/>
                </a:solidFill>
              </a:rPr>
              <a:t>участь в обміні амінокислот,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жирів, роботі нервової системи,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понижує рівень холестерину.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При недостачі - анемія,</a:t>
            </a:r>
          </a:p>
          <a:p>
            <a:pPr algn="ctr"/>
            <a:r>
              <a:rPr lang="ru-RU" sz="2000" b="1">
                <a:solidFill>
                  <a:srgbClr val="CC3399"/>
                </a:solidFill>
              </a:rPr>
              <a:t>дерматит, судоми,</a:t>
            </a:r>
          </a:p>
          <a:p>
            <a:pPr algn="ctr"/>
            <a:r>
              <a:rPr lang="uk-UA" sz="2000" b="1">
                <a:solidFill>
                  <a:srgbClr val="CC3399"/>
                </a:solidFill>
              </a:rPr>
              <a:t>розлади травлення.</a:t>
            </a:r>
            <a:endParaRPr lang="ru-RU" sz="2000" b="1">
              <a:solidFill>
                <a:srgbClr val="CC3399"/>
              </a:solidFill>
            </a:endParaRP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124075" y="4149725"/>
            <a:ext cx="2808288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u="sng">
                <a:solidFill>
                  <a:srgbClr val="6600CC"/>
                </a:solidFill>
              </a:rPr>
              <a:t>Міститься</a:t>
            </a:r>
            <a:r>
              <a:rPr lang="ru-RU" sz="2000" b="1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сої, бананах,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в морепродуктах, 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картоплі,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 моркві,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бобових</a:t>
            </a:r>
          </a:p>
        </p:txBody>
      </p:sp>
      <p:pic>
        <p:nvPicPr>
          <p:cNvPr id="13320" name="Picture 11" descr="vitamin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9375"/>
            <a:ext cx="11620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3" descr="b6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437063"/>
            <a:ext cx="1636713" cy="2232025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7423" name="Picture 15" descr="ovoh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989138"/>
            <a:ext cx="1584325" cy="2160587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7424" name="Picture 16" descr="Pp4371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437063"/>
            <a:ext cx="2447925" cy="1827212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3" grpId="0" animBg="1"/>
      <p:bldP spid="17416" grpId="0" animBg="1"/>
      <p:bldP spid="174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" val="http://"/>
  <p:tag name="GENSWF_MOVIE_PRESENTATION_END_URL" val="http://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780</TotalTime>
  <Words>1058</Words>
  <Application>Microsoft Office PowerPoint</Application>
  <PresentationFormat>Экран (4:3)</PresentationFormat>
  <Paragraphs>235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Історія відкриття вітамінів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Вітаміни і вітаміноподібні речовини.</vt:lpstr>
      <vt:lpstr>Роль вітамінів в житті людини 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Вітаміни і їх роль в житті людини</dc:title>
  <dc:creator>Тимченко Р.В.</dc:creator>
  <cp:lastModifiedBy>DNZ</cp:lastModifiedBy>
  <cp:revision>45</cp:revision>
  <dcterms:created xsi:type="dcterms:W3CDTF">2006-02-04T14:33:12Z</dcterms:created>
  <dcterms:modified xsi:type="dcterms:W3CDTF">2019-12-01T22:08:37Z</dcterms:modified>
  <cp:category>презентація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450725</vt:lpwstr>
  </property>
  <property fmtid="{D5CDD505-2E9C-101B-9397-08002B2CF9AE}" pid="3" name="NXPowerLiteVersion">
    <vt:lpwstr>D3.6.2</vt:lpwstr>
  </property>
  <property fmtid="{D5CDD505-2E9C-101B-9397-08002B2CF9AE}" pid="4" name="NXTAG2">
    <vt:lpwstr>000800600b000000000001023620</vt:lpwstr>
  </property>
</Properties>
</file>