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Біоорганічні речовини: вуглеводи, ліпіди</a:t>
            </a:r>
            <a:endParaRPr lang="uk-UA" b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0191"/>
            <a:ext cx="4248472" cy="25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0191"/>
            <a:ext cx="3888432" cy="317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192"/>
            <a:ext cx="455523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8715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000" b="1" u="sng" dirty="0" smtClean="0"/>
              <a:t>ВУГЛЕВОДИ</a:t>
            </a:r>
            <a:r>
              <a:rPr lang="ru-RU" sz="2000" dirty="0" smtClean="0"/>
              <a:t> </a:t>
            </a:r>
            <a:r>
              <a:rPr lang="ru-RU" sz="2000" dirty="0"/>
              <a:t>— </a:t>
            </a:r>
            <a:r>
              <a:rPr lang="ru-RU" sz="2000" i="1" dirty="0" err="1"/>
              <a:t>органічні</a:t>
            </a:r>
            <a:r>
              <a:rPr lang="ru-RU" sz="2000" i="1" dirty="0"/>
              <a:t> </a:t>
            </a:r>
            <a:r>
              <a:rPr lang="ru-RU" sz="2000" i="1" dirty="0" err="1"/>
              <a:t>сполуки</a:t>
            </a:r>
            <a:r>
              <a:rPr lang="ru-RU" sz="2000" i="1" dirty="0"/>
              <a:t>, до складу </a:t>
            </a:r>
            <a:r>
              <a:rPr lang="ru-RU" sz="2000" i="1" dirty="0" err="1"/>
              <a:t>яких</a:t>
            </a:r>
            <a:r>
              <a:rPr lang="ru-RU" sz="2000" i="1" dirty="0"/>
              <a:t> </a:t>
            </a:r>
            <a:r>
              <a:rPr lang="ru-RU" sz="2000" i="1" dirty="0" err="1"/>
              <a:t>входять</a:t>
            </a:r>
            <a:r>
              <a:rPr lang="ru-RU" sz="2000" i="1" dirty="0"/>
              <a:t> Карбон, </a:t>
            </a:r>
            <a:r>
              <a:rPr lang="ru-RU" sz="2000" i="1" dirty="0" err="1"/>
              <a:t>Гідроген</a:t>
            </a:r>
            <a:r>
              <a:rPr lang="ru-RU" sz="2000" i="1" dirty="0"/>
              <a:t> та Оксиген</a:t>
            </a:r>
            <a:r>
              <a:rPr lang="ru-RU" sz="2000" i="1" dirty="0" smtClean="0"/>
              <a:t>.</a:t>
            </a:r>
          </a:p>
          <a:p>
            <a:pPr marL="64008" indent="0" algn="ctr">
              <a:buNone/>
            </a:pPr>
            <a:r>
              <a:rPr lang="ru-RU" sz="2000" b="1" dirty="0" err="1" smtClean="0"/>
              <a:t>Основні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ознаки</a:t>
            </a:r>
            <a:endParaRPr lang="ru-RU" sz="2000" b="1" dirty="0"/>
          </a:p>
          <a:p>
            <a:pPr marL="64008" indent="0" algn="just">
              <a:buNone/>
            </a:pPr>
            <a:r>
              <a:rPr lang="uk-UA" sz="2000" dirty="0" smtClean="0"/>
              <a:t>1. </a:t>
            </a:r>
            <a:r>
              <a:rPr lang="uk-UA" sz="2000" u="sng" dirty="0" smtClean="0"/>
              <a:t>Хімічний склад: </a:t>
            </a:r>
            <a:r>
              <a:rPr lang="uk-UA" sz="2000" dirty="0"/>
              <a:t>С</a:t>
            </a:r>
            <a:r>
              <a:rPr lang="en-US" sz="2000" dirty="0"/>
              <a:t>n(</a:t>
            </a:r>
            <a:r>
              <a:rPr lang="uk-UA" sz="2000" dirty="0"/>
              <a:t>Н</a:t>
            </a:r>
            <a:r>
              <a:rPr lang="uk-UA" sz="2000" baseline="-25000" dirty="0"/>
              <a:t>2</a:t>
            </a:r>
            <a:r>
              <a:rPr lang="en-US" sz="2000" baseline="-25000" dirty="0"/>
              <a:t>n</a:t>
            </a:r>
            <a:r>
              <a:rPr lang="uk-UA" sz="2000" dirty="0"/>
              <a:t>О)</a:t>
            </a:r>
            <a:r>
              <a:rPr lang="en-US" sz="2000" dirty="0" smtClean="0"/>
              <a:t>n</a:t>
            </a:r>
            <a:r>
              <a:rPr lang="uk-UA" sz="2000" dirty="0" smtClean="0"/>
              <a:t>.</a:t>
            </a:r>
          </a:p>
          <a:p>
            <a:pPr marL="64008" indent="0" algn="just">
              <a:buNone/>
            </a:pPr>
            <a:r>
              <a:rPr lang="uk-UA" sz="2000" dirty="0" smtClean="0"/>
              <a:t>2. </a:t>
            </a:r>
            <a:r>
              <a:rPr lang="uk-UA" sz="2000" u="sng" dirty="0" smtClean="0"/>
              <a:t>Властивості:</a:t>
            </a:r>
            <a:r>
              <a:rPr lang="uk-UA" sz="2000" dirty="0" smtClean="0"/>
              <a:t> кристалізація, солодкі на смак, розчинні уводі.</a:t>
            </a:r>
          </a:p>
          <a:p>
            <a:pPr marL="64008" indent="0" algn="just">
              <a:buNone/>
            </a:pPr>
            <a:r>
              <a:rPr lang="uk-UA" sz="2000" dirty="0" smtClean="0"/>
              <a:t>3. </a:t>
            </a:r>
            <a:r>
              <a:rPr lang="uk-UA" sz="2000" u="sng" dirty="0" smtClean="0"/>
              <a:t>Синтез:</a:t>
            </a:r>
            <a:r>
              <a:rPr lang="uk-UA" sz="2000" dirty="0" smtClean="0"/>
              <a:t> утворюються під час фотосинтезу з неорганічних речовин.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98" y="2507673"/>
            <a:ext cx="511256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7044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uk-UA" sz="2000" dirty="0" smtClean="0"/>
              <a:t>4. </a:t>
            </a:r>
            <a:r>
              <a:rPr lang="uk-UA" sz="2000" u="sng" dirty="0" smtClean="0"/>
              <a:t>Розпад:</a:t>
            </a:r>
            <a:r>
              <a:rPr lang="uk-UA" sz="2000" dirty="0" smtClean="0"/>
              <a:t> розкладаються до моносахаридів під час гідролізу.</a:t>
            </a:r>
          </a:p>
          <a:p>
            <a:pPr marL="64008" indent="0" algn="just">
              <a:buNone/>
            </a:pPr>
            <a:endParaRPr lang="uk-UA" sz="2000" dirty="0"/>
          </a:p>
          <a:p>
            <a:pPr marL="64008" indent="0" algn="just">
              <a:buNone/>
            </a:pPr>
            <a:endParaRPr lang="uk-UA" sz="2000" dirty="0" smtClean="0"/>
          </a:p>
          <a:p>
            <a:pPr marL="64008" indent="0" algn="just">
              <a:buNone/>
            </a:pPr>
            <a:endParaRPr lang="uk-UA" sz="2000" dirty="0"/>
          </a:p>
          <a:p>
            <a:pPr marL="64008" indent="0" algn="just">
              <a:buNone/>
            </a:pPr>
            <a:endParaRPr lang="uk-UA" sz="2000" dirty="0" smtClean="0"/>
          </a:p>
          <a:p>
            <a:pPr marL="64008" indent="0" algn="just">
              <a:buNone/>
            </a:pPr>
            <a:r>
              <a:rPr lang="uk-UA" sz="2000" dirty="0" smtClean="0"/>
              <a:t>5. </a:t>
            </a:r>
            <a:r>
              <a:rPr lang="uk-UA" sz="2000" u="sng" dirty="0" smtClean="0"/>
              <a:t>Функції:</a:t>
            </a:r>
            <a:r>
              <a:rPr lang="uk-UA" sz="2000" dirty="0" smtClean="0"/>
              <a:t> енергетична (17,6 кДж), структурна, резервна, захисна.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97547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919334"/>
              </p:ext>
            </p:extLst>
          </p:nvPr>
        </p:nvGraphicFramePr>
        <p:xfrm>
          <a:off x="323528" y="4653136"/>
          <a:ext cx="7776864" cy="185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504056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Основні групи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Моносахариди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Дисахариди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Полісахариди</a:t>
                      </a:r>
                      <a:endParaRPr lang="uk-UA" b="1" dirty="0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Глюкоза, фруктоза, рибоза, дезоксирибоза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Сахароза, мальтоза, лактоза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Целюлоза, хітин, глікоген, пектини, </a:t>
                      </a:r>
                      <a:r>
                        <a:rPr lang="uk-UA" dirty="0" err="1" smtClean="0"/>
                        <a:t>муреїн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595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40" y="2605954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71" y="2539279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0542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uk-UA" sz="2000" b="1" u="sng" dirty="0" smtClean="0"/>
              <a:t>ЛІПІДИ</a:t>
            </a:r>
            <a:r>
              <a:rPr lang="uk-UA" sz="2000" dirty="0" smtClean="0"/>
              <a:t> </a:t>
            </a:r>
            <a:r>
              <a:rPr lang="uk-UA" sz="2000" dirty="0"/>
              <a:t>— </a:t>
            </a:r>
            <a:r>
              <a:rPr lang="uk-UA" sz="2000" i="1" dirty="0"/>
              <a:t>це різноманітні за хімічним складом біоорганічні сполуки живого, спільною ознакою яких є їхня </a:t>
            </a:r>
            <a:r>
              <a:rPr lang="uk-UA" sz="2000" i="1" dirty="0" err="1"/>
              <a:t>неполярність</a:t>
            </a:r>
            <a:r>
              <a:rPr lang="uk-UA" sz="2000" i="1" dirty="0"/>
              <a:t>, через що вони розчиняються лише в неполярних розчинниках</a:t>
            </a:r>
            <a:r>
              <a:rPr lang="uk-UA" sz="2000" i="1" dirty="0" smtClean="0"/>
              <a:t>.</a:t>
            </a:r>
          </a:p>
          <a:p>
            <a:pPr marL="64008" indent="0" algn="ctr">
              <a:buNone/>
            </a:pPr>
            <a:r>
              <a:rPr lang="uk-UA" sz="2000" dirty="0" smtClean="0"/>
              <a:t>Основні ознаки</a:t>
            </a:r>
            <a:endParaRPr lang="uk-UA" sz="2000" dirty="0"/>
          </a:p>
          <a:p>
            <a:pPr marL="521208" indent="-457200" algn="just">
              <a:buAutoNum type="arabicPeriod"/>
            </a:pPr>
            <a:r>
              <a:rPr lang="uk-UA" sz="2000" u="sng" dirty="0" smtClean="0"/>
              <a:t>Хімічний склад:</a:t>
            </a:r>
            <a:r>
              <a:rPr lang="uk-UA" sz="2000" dirty="0" smtClean="0"/>
              <a:t> гліцерин, жирні кислоти.</a:t>
            </a:r>
          </a:p>
          <a:p>
            <a:pPr marL="521208" indent="-457200" algn="just">
              <a:buAutoNum type="arabicPeriod"/>
            </a:pPr>
            <a:r>
              <a:rPr lang="uk-UA" sz="2000" u="sng" dirty="0" smtClean="0"/>
              <a:t>Властивості:</a:t>
            </a:r>
            <a:r>
              <a:rPr lang="uk-UA" sz="2000" dirty="0" smtClean="0"/>
              <a:t> гідрофобні, </a:t>
            </a:r>
            <a:r>
              <a:rPr lang="uk-UA" sz="2000" dirty="0" err="1" smtClean="0"/>
              <a:t>неполімерні</a:t>
            </a:r>
            <a:r>
              <a:rPr lang="uk-UA" sz="2000" dirty="0" smtClean="0"/>
              <a:t>, </a:t>
            </a:r>
            <a:r>
              <a:rPr lang="uk-UA" sz="2000" dirty="0" err="1" smtClean="0"/>
              <a:t>амфіфільні</a:t>
            </a:r>
            <a:r>
              <a:rPr lang="uk-UA" sz="2000" dirty="0" smtClean="0"/>
              <a:t>, неполярні.</a:t>
            </a:r>
          </a:p>
          <a:p>
            <a:pPr marL="521208" indent="-457200" algn="just">
              <a:buAutoNum type="arabicPeriod"/>
            </a:pPr>
            <a:r>
              <a:rPr lang="uk-UA" sz="2000" u="sng" dirty="0" smtClean="0"/>
              <a:t>Синтез:</a:t>
            </a:r>
            <a:r>
              <a:rPr lang="uk-UA" sz="2000" dirty="0" smtClean="0"/>
              <a:t> з інших органічних сполук (в основному з вуглеводів).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8884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36353"/>
            <a:ext cx="4608512" cy="254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9921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uk-UA" sz="2000" dirty="0" smtClean="0"/>
              <a:t>4. </a:t>
            </a:r>
            <a:r>
              <a:rPr lang="uk-UA" sz="2000" u="sng" dirty="0" smtClean="0"/>
              <a:t>Розпад:</a:t>
            </a:r>
            <a:r>
              <a:rPr lang="uk-UA" sz="2000" dirty="0" smtClean="0"/>
              <a:t> під час гідролізу розпадаються на залишки спиртів, жирні кислоти, вуглеводи, білки.</a:t>
            </a:r>
          </a:p>
          <a:p>
            <a:pPr marL="64008" indent="0" algn="just">
              <a:buNone/>
            </a:pPr>
            <a:endParaRPr lang="uk-UA" sz="2000" dirty="0"/>
          </a:p>
          <a:p>
            <a:pPr marL="64008" indent="0" algn="just">
              <a:buNone/>
            </a:pPr>
            <a:endParaRPr lang="uk-UA" sz="2000" dirty="0" smtClean="0"/>
          </a:p>
          <a:p>
            <a:pPr marL="64008" indent="0" algn="just">
              <a:buNone/>
            </a:pPr>
            <a:endParaRPr lang="uk-UA" sz="2000" dirty="0"/>
          </a:p>
          <a:p>
            <a:pPr marL="64008" indent="0" algn="just">
              <a:buNone/>
            </a:pPr>
            <a:endParaRPr lang="uk-UA" sz="2000" dirty="0" smtClean="0"/>
          </a:p>
          <a:p>
            <a:pPr marL="64008" indent="0" algn="just">
              <a:buNone/>
            </a:pPr>
            <a:r>
              <a:rPr lang="uk-UA" sz="2000" dirty="0" smtClean="0"/>
              <a:t>5. </a:t>
            </a:r>
            <a:r>
              <a:rPr lang="uk-UA" sz="2000" u="sng" dirty="0" smtClean="0"/>
              <a:t>Функції:</a:t>
            </a:r>
            <a:r>
              <a:rPr lang="uk-UA" sz="2000" dirty="0" smtClean="0"/>
              <a:t> будівельна, енергетична (37,7 кДж), резервна, </a:t>
            </a:r>
            <a:r>
              <a:rPr lang="uk-UA" sz="2000" dirty="0" err="1" smtClean="0"/>
              <a:t>водоутворювальна</a:t>
            </a:r>
            <a:r>
              <a:rPr lang="uk-UA" sz="2000" dirty="0" smtClean="0"/>
              <a:t>, структурна, регуляторна.</a:t>
            </a:r>
          </a:p>
          <a:p>
            <a:pPr marL="64008" indent="0" algn="just">
              <a:buNone/>
            </a:pPr>
            <a:endParaRPr lang="uk-UA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967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07181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143248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3246534"/>
              </p:ext>
            </p:extLst>
          </p:nvPr>
        </p:nvGraphicFramePr>
        <p:xfrm>
          <a:off x="107503" y="5013176"/>
          <a:ext cx="885698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Основні групи ліпідів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Прості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Складні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Ліпоїди</a:t>
                      </a:r>
                      <a:endParaRPr lang="uk-UA" b="1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pPr algn="just"/>
                      <a:r>
                        <a:rPr lang="uk-UA" dirty="0" err="1" smtClean="0"/>
                        <a:t>Воски</a:t>
                      </a:r>
                      <a:r>
                        <a:rPr lang="uk-UA" dirty="0" smtClean="0"/>
                        <a:t>, жири (рослинні, тваринні)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Фосфоліпіди, </a:t>
                      </a:r>
                      <a:r>
                        <a:rPr lang="uk-UA" dirty="0" err="1" smtClean="0"/>
                        <a:t>ліпопротеїни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 err="1" smtClean="0"/>
                        <a:t>гліколіпіди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Стероїди, </a:t>
                      </a:r>
                      <a:r>
                        <a:rPr lang="uk-UA" dirty="0" err="1" smtClean="0"/>
                        <a:t>кальциферол</a:t>
                      </a:r>
                      <a:r>
                        <a:rPr lang="uk-UA" dirty="0" smtClean="0"/>
                        <a:t>, ретинол, токоферол, філохінон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6301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000" b="1" u="sng" dirty="0" err="1"/>
              <a:t>Ієрархія</a:t>
            </a:r>
            <a:r>
              <a:rPr lang="ru-RU" sz="2000" b="1" u="sng" dirty="0"/>
              <a:t> молекулярного </a:t>
            </a:r>
            <a:r>
              <a:rPr lang="ru-RU" sz="2000" b="1" u="sng" dirty="0" err="1"/>
              <a:t>рівня</a:t>
            </a:r>
            <a:r>
              <a:rPr lang="ru-RU" sz="2000" b="1" u="sng" dirty="0"/>
              <a:t> </a:t>
            </a:r>
            <a:r>
              <a:rPr lang="ru-RU" sz="2000" b="1" u="sng" dirty="0" err="1"/>
              <a:t>організації</a:t>
            </a:r>
            <a:r>
              <a:rPr lang="ru-RU" sz="2000" b="1" u="sng" dirty="0"/>
              <a:t> </a:t>
            </a:r>
            <a:r>
              <a:rPr lang="ru-RU" sz="2000" b="1" u="sng" dirty="0" err="1"/>
              <a:t>життя</a:t>
            </a:r>
            <a:r>
              <a:rPr lang="ru-RU" sz="2000" dirty="0"/>
              <a:t> </a:t>
            </a:r>
            <a:r>
              <a:rPr lang="ru-RU" sz="2000" i="1" dirty="0"/>
              <a:t>—</a:t>
            </a:r>
            <a:r>
              <a:rPr lang="ru-RU" sz="2000" dirty="0"/>
              <a:t> </a:t>
            </a:r>
            <a:r>
              <a:rPr lang="ru-RU" sz="2000" i="1" dirty="0"/>
              <a:t>порядок </a:t>
            </a:r>
            <a:r>
              <a:rPr lang="ru-RU" sz="2000" i="1" dirty="0" err="1"/>
              <a:t>підпорядкованості</a:t>
            </a:r>
            <a:r>
              <a:rPr lang="ru-RU" sz="2000" i="1" dirty="0"/>
              <a:t> </a:t>
            </a:r>
            <a:r>
              <a:rPr lang="ru-RU" sz="2000" i="1" dirty="0" err="1"/>
              <a:t>простих</a:t>
            </a:r>
            <a:r>
              <a:rPr lang="ru-RU" sz="2000" i="1" dirty="0"/>
              <a:t> </a:t>
            </a:r>
            <a:r>
              <a:rPr lang="ru-RU" sz="2000" i="1" dirty="0" err="1"/>
              <a:t>хімічних</a:t>
            </a:r>
            <a:r>
              <a:rPr lang="ru-RU" sz="2000" i="1" dirty="0"/>
              <a:t> </a:t>
            </a:r>
            <a:r>
              <a:rPr lang="ru-RU" sz="2000" i="1" dirty="0" err="1"/>
              <a:t>структурних</a:t>
            </a:r>
            <a:r>
              <a:rPr lang="ru-RU" sz="2000" i="1" dirty="0"/>
              <a:t> </a:t>
            </a:r>
            <a:r>
              <a:rPr lang="ru-RU" sz="2000" i="1" dirty="0" err="1"/>
              <a:t>елементів</a:t>
            </a:r>
            <a:r>
              <a:rPr lang="ru-RU" sz="2000" i="1" dirty="0"/>
              <a:t> й молекул </a:t>
            </a:r>
            <a:r>
              <a:rPr lang="ru-RU" sz="2000" i="1" dirty="0" err="1"/>
              <a:t>складнішим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 marL="64008" indent="0" algn="ctr">
              <a:buNone/>
            </a:pPr>
            <a:r>
              <a:rPr lang="ru-RU" sz="2000" dirty="0" err="1" smtClean="0"/>
              <a:t>Молекулярні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endParaRPr lang="ru-RU" sz="2000" dirty="0"/>
          </a:p>
          <a:p>
            <a:pPr marL="64008" indent="0" algn="just">
              <a:buNone/>
            </a:pPr>
            <a:endParaRPr lang="uk-UA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026504"/>
            <a:ext cx="25922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Хімічні </a:t>
            </a:r>
            <a:r>
              <a:rPr lang="uk-UA" b="1" dirty="0"/>
              <a:t>елементи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011403"/>
            <a:ext cx="23762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b="1" dirty="0" err="1" smtClean="0"/>
              <a:t>Прості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/>
              <a:t>складні</a:t>
            </a:r>
            <a:r>
              <a:rPr lang="ru-RU" b="1" dirty="0"/>
              <a:t> </a:t>
            </a:r>
            <a:r>
              <a:rPr lang="ru-RU" b="1" dirty="0" err="1"/>
              <a:t>неорганічні</a:t>
            </a:r>
            <a:r>
              <a:rPr lang="ru-RU" b="1" dirty="0"/>
              <a:t> </a:t>
            </a:r>
            <a:r>
              <a:rPr lang="ru-RU" b="1" dirty="0" err="1"/>
              <a:t>сполуки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2011403"/>
            <a:ext cx="2088232" cy="993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Проміжні </a:t>
            </a:r>
            <a:r>
              <a:rPr lang="uk-UA" b="1" dirty="0"/>
              <a:t>сполуки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585147"/>
            <a:ext cx="21602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Малі </a:t>
            </a:r>
            <a:r>
              <a:rPr lang="uk-UA" b="1" dirty="0" err="1"/>
              <a:t>біомолекули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585147"/>
            <a:ext cx="19442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Великі </a:t>
            </a:r>
            <a:r>
              <a:rPr lang="uk-UA" b="1" dirty="0" err="1"/>
              <a:t>біомолекули</a:t>
            </a:r>
            <a:endParaRPr lang="uk-UA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585147"/>
            <a:ext cx="23042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Надмолекулярні </a:t>
            </a:r>
            <a:r>
              <a:rPr lang="uk-UA" b="1" dirty="0"/>
              <a:t>комплекси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229200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Органели</a:t>
            </a:r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88" y="4979555"/>
            <a:ext cx="27717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2747538" y="2301572"/>
            <a:ext cx="888357" cy="48895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>
            <a:off x="5868145" y="2270981"/>
            <a:ext cx="648072" cy="48895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8495928" y="2286082"/>
            <a:ext cx="648072" cy="48895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0" y="3880729"/>
            <a:ext cx="755576" cy="48895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>
            <a:off x="2747537" y="3888514"/>
            <a:ext cx="888357" cy="48895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>
            <a:off x="5372473" y="3880728"/>
            <a:ext cx="819708" cy="48895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8280412" y="3932959"/>
            <a:ext cx="863588" cy="48895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>
            <a:off x="23486" y="5273645"/>
            <a:ext cx="1308154" cy="48895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право 19"/>
          <p:cNvSpPr/>
          <p:nvPr/>
        </p:nvSpPr>
        <p:spPr>
          <a:xfrm>
            <a:off x="3203848" y="5398650"/>
            <a:ext cx="1751740" cy="48895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22889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</TotalTime>
  <Words>274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Біоорганічні речовини: вуглеводи, ліпіди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Біоорганічні речовини: вуглеводи, ліпіди</dc:title>
  <dc:creator>Павло Пантелеєнко</dc:creator>
  <cp:lastModifiedBy>DNZ</cp:lastModifiedBy>
  <cp:revision>11</cp:revision>
  <dcterms:created xsi:type="dcterms:W3CDTF">2019-08-04T17:14:16Z</dcterms:created>
  <dcterms:modified xsi:type="dcterms:W3CDTF">2020-02-09T16:51:23Z</dcterms:modified>
</cp:coreProperties>
</file>