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uk-UA" sz="4800" dirty="0" err="1" smtClean="0">
                <a:solidFill>
                  <a:srgbClr val="FFC000"/>
                </a:solidFill>
              </a:rPr>
              <a:t>Біоелементи</a:t>
            </a:r>
            <a:r>
              <a:rPr lang="uk-UA" sz="4800" dirty="0" smtClean="0">
                <a:solidFill>
                  <a:srgbClr val="FFC000"/>
                </a:solidFill>
              </a:rPr>
              <a:t>. </a:t>
            </a:r>
            <a:r>
              <a:rPr lang="uk-UA" sz="4800" dirty="0" err="1" smtClean="0">
                <a:solidFill>
                  <a:srgbClr val="FFC000"/>
                </a:solidFill>
              </a:rPr>
              <a:t>Біонеорганічні</a:t>
            </a:r>
            <a:r>
              <a:rPr lang="uk-UA" sz="4800" dirty="0" smtClean="0">
                <a:solidFill>
                  <a:srgbClr val="FFC000"/>
                </a:solidFill>
              </a:rPr>
              <a:t> речовини</a:t>
            </a:r>
            <a:endParaRPr lang="uk-UA" sz="48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844824"/>
            <a:ext cx="7609359" cy="428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212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332656"/>
            <a:ext cx="37444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Хімічний склад клітини</a:t>
            </a:r>
            <a:endParaRPr lang="uk-UA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Біоелементи</a:t>
            </a:r>
            <a:endParaRPr lang="uk-UA" b="1" dirty="0" smtClean="0"/>
          </a:p>
          <a:p>
            <a:pPr algn="ctr"/>
            <a:r>
              <a:rPr lang="uk-UA" dirty="0" smtClean="0"/>
              <a:t>(органогени, </a:t>
            </a:r>
            <a:r>
              <a:rPr lang="uk-UA" dirty="0" err="1" smtClean="0"/>
              <a:t>макро-</a:t>
            </a:r>
            <a:r>
              <a:rPr lang="uk-UA" dirty="0" smtClean="0"/>
              <a:t>, </a:t>
            </a:r>
            <a:r>
              <a:rPr lang="uk-UA" dirty="0" err="1" smtClean="0"/>
              <a:t>мікролементи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524" y="2132856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Біонеорганічні</a:t>
            </a:r>
            <a:r>
              <a:rPr lang="uk-UA" b="1" dirty="0" smtClean="0"/>
              <a:t> речовини</a:t>
            </a:r>
          </a:p>
          <a:p>
            <a:pPr algn="ctr"/>
            <a:r>
              <a:rPr lang="uk-UA" dirty="0" smtClean="0"/>
              <a:t>(прості, складні)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2132856"/>
            <a:ext cx="208823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Біоорганічні речовини</a:t>
            </a:r>
          </a:p>
          <a:p>
            <a:pPr algn="ctr"/>
            <a:r>
              <a:rPr lang="uk-UA" dirty="0" smtClean="0"/>
              <a:t>(білки, нуклеїнові кислоти, ліпіди, вуглеводи)</a:t>
            </a:r>
            <a:endParaRPr lang="uk-UA" dirty="0"/>
          </a:p>
        </p:txBody>
      </p:sp>
      <p:cxnSp>
        <p:nvCxnSpPr>
          <p:cNvPr id="9" name="Соединительная линия уступом 8"/>
          <p:cNvCxnSpPr>
            <a:stCxn id="4" idx="1"/>
            <a:endCxn id="5" idx="0"/>
          </p:cNvCxnSpPr>
          <p:nvPr/>
        </p:nvCxnSpPr>
        <p:spPr>
          <a:xfrm rot="10800000" flipV="1">
            <a:off x="1763688" y="800708"/>
            <a:ext cx="792088" cy="1332148"/>
          </a:xfrm>
          <a:prstGeom prst="bentConnector2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endCxn id="6" idx="0"/>
          </p:cNvCxnSpPr>
          <p:nvPr/>
        </p:nvCxnSpPr>
        <p:spPr>
          <a:xfrm rot="16200000" flipH="1">
            <a:off x="4175778" y="1520966"/>
            <a:ext cx="864096" cy="359684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6264188" y="836712"/>
            <a:ext cx="1332148" cy="126014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55" y="3429000"/>
            <a:ext cx="289386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8450" y="342900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5432" y="3529242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348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u="sng" dirty="0">
                <a:solidFill>
                  <a:srgbClr val="FFFF00"/>
                </a:solidFill>
              </a:rPr>
              <a:t>БІОГЕННІ </a:t>
            </a:r>
            <a:r>
              <a:rPr lang="uk-UA" sz="2000" b="1" u="sng" dirty="0" smtClean="0">
                <a:solidFill>
                  <a:srgbClr val="FFFF00"/>
                </a:solidFill>
              </a:rPr>
              <a:t>ЕЛЕМЕНТИ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>
                <a:solidFill>
                  <a:srgbClr val="FFFF00"/>
                </a:solidFill>
              </a:rPr>
              <a:t>— </a:t>
            </a:r>
            <a:r>
              <a:rPr lang="uk-UA" sz="2000" i="1" dirty="0">
                <a:solidFill>
                  <a:srgbClr val="FFFF00"/>
                </a:solidFill>
              </a:rPr>
              <a:t>це хімічні елементи, що входять до складу живої матерії, виявляють певні властивості та відіграють важливу роль у процесах життєдіяльності. </a:t>
            </a:r>
            <a:endParaRPr lang="uk-UA" sz="2000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FFC000"/>
                </a:solidFill>
              </a:rPr>
              <a:t>Основні групи </a:t>
            </a:r>
            <a:r>
              <a:rPr lang="uk-UA" sz="2800" b="1" dirty="0" err="1" smtClean="0">
                <a:solidFill>
                  <a:srgbClr val="FFC000"/>
                </a:solidFill>
              </a:rPr>
              <a:t>біоелементів</a:t>
            </a:r>
            <a:endParaRPr lang="uk-UA" sz="28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uk-UA" sz="2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uk-UA" sz="2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uk-UA" sz="2000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6655512"/>
              </p:ext>
            </p:extLst>
          </p:nvPr>
        </p:nvGraphicFramePr>
        <p:xfrm>
          <a:off x="179512" y="1772816"/>
          <a:ext cx="8784976" cy="193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096344"/>
                <a:gridCol w="35283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Органогени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err="1" smtClean="0"/>
                        <a:t>Макроелементи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Мікроелементи</a:t>
                      </a:r>
                      <a:endParaRPr lang="uk-UA" sz="2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H, O, C, N</a:t>
                      </a:r>
                      <a:endParaRPr lang="uk-U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K, </a:t>
                      </a:r>
                      <a:r>
                        <a:rPr lang="en-US" sz="3200" b="1" dirty="0" err="1" smtClean="0"/>
                        <a:t>Ca</a:t>
                      </a:r>
                      <a:r>
                        <a:rPr lang="en-US" sz="3200" b="1" dirty="0" smtClean="0"/>
                        <a:t>, Na, Mg, Fe, P, </a:t>
                      </a:r>
                      <a:r>
                        <a:rPr lang="en-US" sz="3200" b="1" dirty="0" err="1" smtClean="0"/>
                        <a:t>Cl</a:t>
                      </a:r>
                      <a:r>
                        <a:rPr lang="en-US" sz="3200" b="1" dirty="0" smtClean="0"/>
                        <a:t>, S</a:t>
                      </a:r>
                      <a:endParaRPr lang="uk-U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Zn, I, Cu, </a:t>
                      </a:r>
                      <a:r>
                        <a:rPr lang="en-US" sz="3200" b="1" dirty="0" err="1" smtClean="0"/>
                        <a:t>Mn</a:t>
                      </a:r>
                      <a:r>
                        <a:rPr lang="en-US" sz="3200" b="1" dirty="0" smtClean="0"/>
                        <a:t>, Mo, Co, F, Si, Se</a:t>
                      </a:r>
                      <a:endParaRPr lang="uk-UA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4342184" cy="260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891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>
                <a:solidFill>
                  <a:srgbClr val="FFC000"/>
                </a:solidFill>
              </a:rPr>
              <a:t>Основні функції </a:t>
            </a:r>
            <a:r>
              <a:rPr lang="uk-UA" sz="2000" b="1" dirty="0" err="1" smtClean="0">
                <a:solidFill>
                  <a:srgbClr val="FFC000"/>
                </a:solidFill>
              </a:rPr>
              <a:t>біоелементів</a:t>
            </a:r>
            <a:endParaRPr lang="uk-UA" sz="2000" b="1" dirty="0">
              <a:solidFill>
                <a:srgbClr val="FFC000"/>
              </a:solidFill>
            </a:endParaRPr>
          </a:p>
          <a:p>
            <a:pPr marL="457200" indent="-457200" algn="just">
              <a:buAutoNum type="arabicPeriod"/>
            </a:pPr>
            <a:r>
              <a:rPr lang="uk-UA" sz="2000" u="sng" dirty="0">
                <a:solidFill>
                  <a:schemeClr val="tx1"/>
                </a:solidFill>
              </a:rPr>
              <a:t>Структурна: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беруть</a:t>
            </a:r>
            <a:r>
              <a:rPr lang="ru-RU" sz="2000" dirty="0">
                <a:solidFill>
                  <a:schemeClr val="tx1"/>
                </a:solidFill>
              </a:rPr>
              <a:t> участь в </a:t>
            </a:r>
            <a:r>
              <a:rPr lang="ru-RU" sz="2000" dirty="0" err="1">
                <a:solidFill>
                  <a:schemeClr val="tx1"/>
                </a:solidFill>
              </a:rPr>
              <a:t>утворенні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сполук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виконують</a:t>
            </a:r>
            <a:r>
              <a:rPr lang="ru-RU" sz="2000" dirty="0">
                <a:solidFill>
                  <a:schemeClr val="tx1"/>
                </a:solidFill>
              </a:rPr>
              <a:t> роль </a:t>
            </a:r>
            <a:r>
              <a:rPr lang="ru-RU" sz="2000" dirty="0" err="1">
                <a:solidFill>
                  <a:schemeClr val="tx1"/>
                </a:solidFill>
              </a:rPr>
              <a:t>будівельного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матеріалу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клітин</a:t>
            </a:r>
            <a:r>
              <a:rPr lang="ru-RU" sz="2000" dirty="0">
                <a:solidFill>
                  <a:schemeClr val="tx1"/>
                </a:solidFill>
              </a:rPr>
              <a:t>, тканин й </a:t>
            </a:r>
            <a:r>
              <a:rPr lang="ru-RU" sz="2000" dirty="0" err="1">
                <a:solidFill>
                  <a:schemeClr val="tx1"/>
                </a:solidFill>
              </a:rPr>
              <a:t>органів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2. </a:t>
            </a:r>
            <a:r>
              <a:rPr lang="uk-UA" sz="2000" u="sng" dirty="0" smtClean="0">
                <a:solidFill>
                  <a:srgbClr val="FFC000"/>
                </a:solidFill>
              </a:rPr>
              <a:t>Регуляторна</a:t>
            </a:r>
            <a:r>
              <a:rPr lang="uk-UA" sz="2000" u="sng" dirty="0">
                <a:solidFill>
                  <a:srgbClr val="FFC000"/>
                </a:solidFill>
              </a:rPr>
              <a:t>:</a:t>
            </a:r>
            <a:r>
              <a:rPr lang="uk-UA" sz="2000" dirty="0">
                <a:solidFill>
                  <a:srgbClr val="FFC000"/>
                </a:solidFill>
              </a:rPr>
              <a:t> здійснюють ендокринну регуляцію, транспортують речовини крізь мембрани, </a:t>
            </a:r>
            <a:r>
              <a:rPr lang="ru-RU" sz="2000" dirty="0" err="1">
                <a:solidFill>
                  <a:srgbClr val="FFC000"/>
                </a:solidFill>
              </a:rPr>
              <a:t>створюють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різницю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потенціалів</a:t>
            </a:r>
            <a:r>
              <a:rPr lang="ru-RU" sz="2000" dirty="0">
                <a:solidFill>
                  <a:srgbClr val="FFC000"/>
                </a:solidFill>
              </a:rPr>
              <a:t> по </a:t>
            </a:r>
            <a:r>
              <a:rPr lang="ru-RU" sz="2000" dirty="0" err="1">
                <a:solidFill>
                  <a:srgbClr val="FFC000"/>
                </a:solidFill>
              </a:rPr>
              <a:t>різні</a:t>
            </a:r>
            <a:r>
              <a:rPr lang="ru-RU" sz="2000" dirty="0">
                <a:solidFill>
                  <a:srgbClr val="FFC000"/>
                </a:solidFill>
              </a:rPr>
              <a:t> боки мембран для синтезу АТФ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</a:p>
          <a:p>
            <a:pPr marL="0" indent="0" algn="just">
              <a:buNone/>
            </a:pPr>
            <a:endParaRPr lang="uk-UA" sz="2000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20383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71747"/>
            <a:ext cx="22669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63206"/>
            <a:ext cx="5184576" cy="240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379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3. </a:t>
            </a:r>
            <a:r>
              <a:rPr lang="uk-UA" sz="2000" u="sng" dirty="0" err="1" smtClean="0">
                <a:solidFill>
                  <a:schemeClr val="tx1"/>
                </a:solidFill>
              </a:rPr>
              <a:t>Біокаталітична</a:t>
            </a:r>
            <a:r>
              <a:rPr lang="uk-UA" sz="2000" u="sng" dirty="0">
                <a:solidFill>
                  <a:schemeClr val="tx1"/>
                </a:solidFill>
              </a:rPr>
              <a:t>:</a:t>
            </a:r>
            <a:r>
              <a:rPr lang="uk-UA" sz="2000" dirty="0">
                <a:solidFill>
                  <a:schemeClr val="tx1"/>
                </a:solidFill>
              </a:rPr>
              <a:t> забезпечують високу біологічну активність ферментів і вітамінів</a:t>
            </a:r>
            <a:r>
              <a:rPr lang="uk-UA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FFC000"/>
                </a:solidFill>
              </a:rPr>
              <a:t>4. </a:t>
            </a:r>
            <a:r>
              <a:rPr lang="uk-UA" sz="2000" u="sng" dirty="0" smtClean="0">
                <a:solidFill>
                  <a:srgbClr val="FFC000"/>
                </a:solidFill>
              </a:rPr>
              <a:t>Кровотворна</a:t>
            </a:r>
            <a:r>
              <a:rPr lang="uk-UA" sz="2000" u="sng" dirty="0">
                <a:solidFill>
                  <a:srgbClr val="FFC000"/>
                </a:solidFill>
              </a:rPr>
              <a:t>:</a:t>
            </a:r>
            <a:r>
              <a:rPr lang="uk-UA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беруть</a:t>
            </a:r>
            <a:r>
              <a:rPr lang="ru-RU" sz="2000" dirty="0">
                <a:solidFill>
                  <a:srgbClr val="FFC000"/>
                </a:solidFill>
              </a:rPr>
              <a:t> участь у </a:t>
            </a:r>
            <a:r>
              <a:rPr lang="ru-RU" sz="2000" dirty="0" err="1">
                <a:solidFill>
                  <a:srgbClr val="FFC000"/>
                </a:solidFill>
              </a:rPr>
              <a:t>процесах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гемопоезу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52" y="955268"/>
            <a:ext cx="3600400" cy="25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104456" cy="281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29" y="3897351"/>
            <a:ext cx="302433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472" y="3897351"/>
            <a:ext cx="4313237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88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u="sng" dirty="0">
                <a:solidFill>
                  <a:srgbClr val="FFC000"/>
                </a:solidFill>
              </a:rPr>
              <a:t>БІОНЕОРГАНІЧНІ РЕЧОВИНИ</a:t>
            </a:r>
            <a:r>
              <a:rPr lang="ru-RU" sz="2000" dirty="0">
                <a:solidFill>
                  <a:srgbClr val="FFC000"/>
                </a:solidFill>
              </a:rPr>
              <a:t> — </a:t>
            </a:r>
            <a:r>
              <a:rPr lang="ru-RU" sz="2000" i="1" dirty="0" err="1">
                <a:solidFill>
                  <a:srgbClr val="FFC000"/>
                </a:solidFill>
              </a:rPr>
              <a:t>це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err="1">
                <a:solidFill>
                  <a:srgbClr val="FFC000"/>
                </a:solidFill>
              </a:rPr>
              <a:t>прості</a:t>
            </a:r>
            <a:r>
              <a:rPr lang="ru-RU" sz="2000" i="1" dirty="0">
                <a:solidFill>
                  <a:srgbClr val="FFC000"/>
                </a:solidFill>
              </a:rPr>
              <a:t> й </a:t>
            </a:r>
            <a:r>
              <a:rPr lang="ru-RU" sz="2000" i="1" dirty="0" err="1">
                <a:solidFill>
                  <a:srgbClr val="FFC000"/>
                </a:solidFill>
              </a:rPr>
              <a:t>складні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err="1">
                <a:solidFill>
                  <a:srgbClr val="FFC000"/>
                </a:solidFill>
              </a:rPr>
              <a:t>неорганічні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err="1">
                <a:solidFill>
                  <a:srgbClr val="FFC000"/>
                </a:solidFill>
              </a:rPr>
              <a:t>речовини</a:t>
            </a:r>
            <a:r>
              <a:rPr lang="ru-RU" sz="2000" i="1" dirty="0">
                <a:solidFill>
                  <a:srgbClr val="FFC000"/>
                </a:solidFill>
              </a:rPr>
              <a:t>, </a:t>
            </a:r>
            <a:r>
              <a:rPr lang="ru-RU" sz="2000" i="1" dirty="0" err="1">
                <a:solidFill>
                  <a:srgbClr val="FFC000"/>
                </a:solidFill>
              </a:rPr>
              <a:t>нестача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err="1">
                <a:solidFill>
                  <a:srgbClr val="FFC000"/>
                </a:solidFill>
              </a:rPr>
              <a:t>яких</a:t>
            </a:r>
            <a:r>
              <a:rPr lang="ru-RU" sz="2000" i="1" dirty="0">
                <a:solidFill>
                  <a:srgbClr val="FFC000"/>
                </a:solidFill>
              </a:rPr>
              <a:t> у живому </a:t>
            </a:r>
            <a:r>
              <a:rPr lang="ru-RU" sz="2000" i="1" dirty="0" err="1">
                <a:solidFill>
                  <a:srgbClr val="FFC000"/>
                </a:solidFill>
              </a:rPr>
              <a:t>призводить</a:t>
            </a:r>
            <a:r>
              <a:rPr lang="ru-RU" sz="2000" i="1" dirty="0">
                <a:solidFill>
                  <a:srgbClr val="FFC000"/>
                </a:solidFill>
              </a:rPr>
              <a:t> до </a:t>
            </a:r>
            <a:r>
              <a:rPr lang="ru-RU" sz="2000" i="1" dirty="0" err="1">
                <a:solidFill>
                  <a:srgbClr val="FFC000"/>
                </a:solidFill>
              </a:rPr>
              <a:t>порушення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err="1">
                <a:solidFill>
                  <a:srgbClr val="FFC000"/>
                </a:solidFill>
              </a:rPr>
              <a:t>біологічних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err="1">
                <a:solidFill>
                  <a:srgbClr val="FFC000"/>
                </a:solidFill>
              </a:rPr>
              <a:t>функцій</a:t>
            </a:r>
            <a:r>
              <a:rPr lang="ru-RU" sz="2000" i="1" dirty="0" smtClean="0">
                <a:solidFill>
                  <a:srgbClr val="FFC00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90" y="980728"/>
            <a:ext cx="82809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192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000" b="1" u="sng" dirty="0">
                <a:solidFill>
                  <a:srgbClr val="FFC000"/>
                </a:solidFill>
              </a:rPr>
              <a:t>БІОНЕОРГАНІ́ЧНА ХІ́МІЯ</a:t>
            </a:r>
            <a:r>
              <a:rPr lang="vi-VN" sz="2000" dirty="0">
                <a:solidFill>
                  <a:srgbClr val="FFC000"/>
                </a:solidFill>
              </a:rPr>
              <a:t> – </a:t>
            </a:r>
            <a:r>
              <a:rPr lang="vi-VN" sz="2000" i="1" dirty="0">
                <a:solidFill>
                  <a:srgbClr val="FFC000"/>
                </a:solidFill>
              </a:rPr>
              <a:t>розділ неорганічної хімії, що вивчає будову та функції сполук істотних елементів (головним чином металів</a:t>
            </a:r>
            <a:r>
              <a:rPr lang="vi-VN" sz="2000" i="1" dirty="0" smtClean="0">
                <a:solidFill>
                  <a:srgbClr val="FFC000"/>
                </a:solidFill>
              </a:rPr>
              <a:t>).</a:t>
            </a:r>
            <a:endParaRPr lang="uk-UA" sz="2000" i="1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uk-UA" sz="2000" dirty="0"/>
              <a:t>Елемент називається </a:t>
            </a:r>
            <a:r>
              <a:rPr lang="uk-UA" sz="2000" u="sng" dirty="0"/>
              <a:t>істотним</a:t>
            </a:r>
            <a:r>
              <a:rPr lang="uk-UA" sz="2000" dirty="0"/>
              <a:t>, якщо нестача його в організмі призводить до порушення </a:t>
            </a:r>
            <a:r>
              <a:rPr lang="uk-UA" sz="2000" dirty="0" smtClean="0"/>
              <a:t>біологічних </a:t>
            </a:r>
            <a:r>
              <a:rPr lang="uk-UA" sz="2000" dirty="0"/>
              <a:t>функцій і якщо введення в організм саме цього елемента запобігає порушенню даної функції.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9766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878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76</TotalTime>
  <Words>239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Паркет</vt:lpstr>
      <vt:lpstr>Біоелементи. Біонеорганічні речовини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Біоелементи. Біонеорганічні речовини</dc:title>
  <dc:creator>Павло Пантелеєнко</dc:creator>
  <cp:lastModifiedBy>DNZ</cp:lastModifiedBy>
  <cp:revision>9</cp:revision>
  <dcterms:created xsi:type="dcterms:W3CDTF">2019-08-04T09:48:24Z</dcterms:created>
  <dcterms:modified xsi:type="dcterms:W3CDTF">2020-02-09T16:47:39Z</dcterms:modified>
</cp:coreProperties>
</file>