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39903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Біоорганічні речовини. Білки. Нуклеїнові кислоти</a:t>
            </a:r>
            <a:endParaRPr lang="uk-UA" b="1" dirty="0">
              <a:ln w="63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730" y="1772816"/>
            <a:ext cx="76200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06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000" b="1" u="sng" dirty="0"/>
              <a:t>БІООРГАНІЧНІ РЕЧОВИНИ</a:t>
            </a:r>
            <a:r>
              <a:rPr lang="ru-RU" sz="2000" dirty="0"/>
              <a:t> — </a:t>
            </a:r>
            <a:r>
              <a:rPr lang="ru-RU" sz="2000" i="1" dirty="0" err="1"/>
              <a:t>речовини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входять</a:t>
            </a:r>
            <a:r>
              <a:rPr lang="ru-RU" sz="2000" i="1" dirty="0"/>
              <a:t> до складу </a:t>
            </a:r>
            <a:r>
              <a:rPr lang="ru-RU" sz="2000" i="1" dirty="0" err="1"/>
              <a:t>живої</a:t>
            </a:r>
            <a:r>
              <a:rPr lang="ru-RU" sz="2000" i="1" dirty="0"/>
              <a:t> </a:t>
            </a:r>
            <a:r>
              <a:rPr lang="ru-RU" sz="2000" i="1" dirty="0" err="1"/>
              <a:t>природи</a:t>
            </a:r>
            <a:r>
              <a:rPr lang="ru-RU" sz="2000" i="1" dirty="0"/>
              <a:t> та </a:t>
            </a:r>
            <a:r>
              <a:rPr lang="ru-RU" sz="2000" i="1" dirty="0" err="1"/>
              <a:t>беруть</a:t>
            </a:r>
            <a:r>
              <a:rPr lang="ru-RU" sz="2000" i="1" dirty="0"/>
              <a:t> участь у </a:t>
            </a:r>
            <a:r>
              <a:rPr lang="ru-RU" sz="2000" i="1" dirty="0" err="1"/>
              <a:t>перетвореннях</a:t>
            </a:r>
            <a:r>
              <a:rPr lang="ru-RU" sz="2000" i="1" dirty="0"/>
              <a:t> </a:t>
            </a:r>
            <a:r>
              <a:rPr lang="ru-RU" sz="2000" i="1" dirty="0" err="1"/>
              <a:t>речовин</a:t>
            </a:r>
            <a:r>
              <a:rPr lang="ru-RU" sz="2000" i="1" dirty="0"/>
              <a:t>, </a:t>
            </a:r>
            <a:r>
              <a:rPr lang="ru-RU" sz="2000" i="1" dirty="0" err="1"/>
              <a:t>енергії</a:t>
            </a:r>
            <a:r>
              <a:rPr lang="ru-RU" sz="2000" i="1" dirty="0"/>
              <a:t> та </a:t>
            </a:r>
            <a:r>
              <a:rPr lang="ru-RU" sz="2000" i="1" dirty="0" err="1"/>
              <a:t>інформації</a:t>
            </a:r>
            <a:r>
              <a:rPr lang="ru-RU" sz="2000" i="1" dirty="0" smtClean="0"/>
              <a:t>.</a:t>
            </a:r>
          </a:p>
          <a:p>
            <a:pPr marL="64008" indent="0" algn="just">
              <a:buNone/>
            </a:pPr>
            <a:endParaRPr lang="ru-RU" sz="2000" i="1" dirty="0"/>
          </a:p>
          <a:p>
            <a:pPr marL="64008" indent="0" algn="just">
              <a:buNone/>
            </a:pPr>
            <a:endParaRPr lang="ru-RU" sz="2000" i="1" dirty="0" smtClean="0"/>
          </a:p>
          <a:p>
            <a:pPr marL="64008" indent="0" algn="just">
              <a:buNone/>
            </a:pPr>
            <a:endParaRPr lang="ru-RU" sz="2000" i="1" dirty="0"/>
          </a:p>
          <a:p>
            <a:pPr marL="64008" indent="0" algn="just">
              <a:buNone/>
            </a:pPr>
            <a:endParaRPr lang="ru-RU" sz="2000" i="1" dirty="0" smtClean="0"/>
          </a:p>
          <a:p>
            <a:pPr marL="64008" indent="0" algn="just">
              <a:buNone/>
            </a:pPr>
            <a:endParaRPr lang="ru-RU" sz="2000" i="1" dirty="0"/>
          </a:p>
          <a:p>
            <a:pPr marL="64008" indent="0" algn="just">
              <a:buNone/>
            </a:pPr>
            <a:endParaRPr lang="ru-RU" sz="2000" i="1" dirty="0" smtClean="0"/>
          </a:p>
          <a:p>
            <a:pPr marL="64008" indent="0" algn="ctr">
              <a:buNone/>
            </a:pPr>
            <a:r>
              <a:rPr lang="ru-RU" sz="2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Особливості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біоорганічних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речовин</a:t>
            </a:r>
            <a:endParaRPr lang="ru-RU" sz="20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21208" indent="-457200" algn="just">
              <a:buAutoNum type="arabicPeriod"/>
            </a:pP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Висока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енергоємність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21208" indent="-457200" algn="just">
              <a:buAutoNum type="arabicPeriod"/>
            </a:pP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Взаємодія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біонеорганічними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речовинами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21208" indent="-457200" algn="just">
              <a:buAutoNum type="arabicPeriod"/>
            </a:pP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Здатність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окиснення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21208" indent="-457200" algn="just">
              <a:buAutoNum type="arabicPeriod"/>
            </a:pP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Здатність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гідролітичного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розкладу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21208" indent="-457200" algn="just">
              <a:buAutoNum type="arabicPeriod"/>
            </a:pP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Змінна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активність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21208" indent="-457200" algn="just">
              <a:buAutoNum type="arabicPeriod"/>
            </a:pP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Складні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взаємоперетворення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64008" indent="0" algn="just">
              <a:buNone/>
            </a:pPr>
            <a:endParaRPr lang="uk-UA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6704946"/>
              </p:ext>
            </p:extLst>
          </p:nvPr>
        </p:nvGraphicFramePr>
        <p:xfrm>
          <a:off x="323528" y="1397000"/>
          <a:ext cx="8424936" cy="179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91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БІООРГАНІЧНІ МОЛЕКУЛИ</a:t>
                      </a:r>
                      <a:endParaRPr lang="uk-U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Малі </a:t>
                      </a:r>
                      <a:r>
                        <a:rPr lang="uk-UA" sz="2400" b="1" dirty="0" err="1" smtClean="0"/>
                        <a:t>біомолекули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Макромолекули</a:t>
                      </a:r>
                      <a:endParaRPr lang="uk-UA" sz="2400" b="1" dirty="0"/>
                    </a:p>
                  </a:txBody>
                  <a:tcPr/>
                </a:tc>
              </a:tr>
              <a:tr h="701336"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Моносахариди, амінокислоти, </a:t>
                      </a:r>
                      <a:r>
                        <a:rPr lang="uk-UA" dirty="0" err="1" smtClean="0"/>
                        <a:t>нуклеотиди</a:t>
                      </a:r>
                      <a:r>
                        <a:rPr lang="uk-UA" dirty="0" smtClean="0"/>
                        <a:t>, жирні кислоти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Полісахариди, нуклеїнові кислоти,</a:t>
                      </a:r>
                      <a:r>
                        <a:rPr lang="uk-UA" baseline="0" dirty="0" smtClean="0"/>
                        <a:t> білки, ліпіди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61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uk-UA" sz="2000" b="1" dirty="0" smtClean="0"/>
              <a:t>Функції </a:t>
            </a:r>
            <a:r>
              <a:rPr lang="uk-UA" sz="2000" b="1" dirty="0" err="1" smtClean="0"/>
              <a:t>біомолекул</a:t>
            </a:r>
            <a:endParaRPr lang="uk-UA" sz="2000" b="1" dirty="0" smtClean="0"/>
          </a:p>
          <a:p>
            <a:pPr marL="521208" indent="-457200" algn="just">
              <a:buAutoNum type="arabicPeriod"/>
            </a:pPr>
            <a:r>
              <a:rPr lang="ru-RU" sz="2000" b="1" u="sng" dirty="0" smtClean="0"/>
              <a:t>1. Структурна</a:t>
            </a:r>
            <a:r>
              <a:rPr lang="ru-RU" sz="2000" dirty="0" smtClean="0"/>
              <a:t> </a:t>
            </a:r>
            <a:r>
              <a:rPr lang="ru-RU" sz="2000" dirty="0"/>
              <a:t>— участь у </a:t>
            </a:r>
            <a:r>
              <a:rPr lang="ru-RU" sz="2000" dirty="0" err="1"/>
              <a:t>реакціях</a:t>
            </a:r>
            <a:r>
              <a:rPr lang="ru-RU" sz="2000" dirty="0"/>
              <a:t> синтезу з </a:t>
            </a:r>
            <a:r>
              <a:rPr lang="ru-RU" sz="2000" dirty="0" err="1"/>
              <a:t>утворенням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smtClean="0"/>
              <a:t>молекул.</a:t>
            </a:r>
          </a:p>
          <a:p>
            <a:pPr marL="521208" indent="-457200" algn="just">
              <a:buAutoNum type="arabicPeriod"/>
            </a:pPr>
            <a:r>
              <a:rPr lang="uk-UA" sz="2000" b="1" u="sng" dirty="0" smtClean="0">
                <a:solidFill>
                  <a:srgbClr val="FFFF00"/>
                </a:solidFill>
              </a:rPr>
              <a:t>2. Енергетична</a:t>
            </a:r>
            <a:r>
              <a:rPr lang="uk-UA" sz="2000" dirty="0" smtClean="0">
                <a:solidFill>
                  <a:srgbClr val="FFFF00"/>
                </a:solidFill>
              </a:rPr>
              <a:t> </a:t>
            </a:r>
            <a:r>
              <a:rPr lang="uk-UA" sz="2000" dirty="0">
                <a:solidFill>
                  <a:srgbClr val="FFFF00"/>
                </a:solidFill>
              </a:rPr>
              <a:t>— участь у реакціях розкладу та забезпеченні енергетичних потреб живого (глюкоза, фруктоза, </a:t>
            </a:r>
            <a:r>
              <a:rPr lang="uk-UA" sz="2000" dirty="0" smtClean="0">
                <a:solidFill>
                  <a:srgbClr val="FFFF00"/>
                </a:solidFill>
              </a:rPr>
              <a:t>АТФ).</a:t>
            </a:r>
          </a:p>
          <a:p>
            <a:pPr marL="521208" indent="-457200" algn="just">
              <a:buAutoNum type="arabicPeriod"/>
            </a:pPr>
            <a:r>
              <a:rPr lang="uk-UA" sz="2000" b="1" u="sng" dirty="0" smtClean="0"/>
              <a:t>3. Регуляторна</a:t>
            </a:r>
            <a:r>
              <a:rPr lang="uk-UA" sz="2000" dirty="0" smtClean="0"/>
              <a:t> </a:t>
            </a:r>
            <a:r>
              <a:rPr lang="uk-UA" sz="2000" dirty="0"/>
              <a:t>— участь у регуляції біохімічних процесів та функцій (ферменти, вітаміни, </a:t>
            </a:r>
            <a:r>
              <a:rPr lang="uk-UA" sz="2000" dirty="0" smtClean="0"/>
              <a:t>гормони).</a:t>
            </a: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40916"/>
            <a:ext cx="5760640" cy="181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46" y="2641609"/>
            <a:ext cx="3771590" cy="2371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41609"/>
            <a:ext cx="3672408" cy="2083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21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000" dirty="0" smtClean="0"/>
              <a:t>4. </a:t>
            </a:r>
            <a:r>
              <a:rPr lang="uk-UA" sz="2000" b="1" u="sng" dirty="0" smtClean="0"/>
              <a:t>Резервна</a:t>
            </a:r>
            <a:r>
              <a:rPr lang="uk-UA" sz="2000" dirty="0" smtClean="0"/>
              <a:t> </a:t>
            </a:r>
            <a:r>
              <a:rPr lang="uk-UA" sz="2000" dirty="0"/>
              <a:t>— хімічна інертність та нерозчинність у воді зумовлюють відкладання певних </a:t>
            </a:r>
            <a:r>
              <a:rPr lang="uk-UA" sz="2000" dirty="0" err="1"/>
              <a:t>біомолекул</a:t>
            </a:r>
            <a:r>
              <a:rPr lang="uk-UA" sz="2000" dirty="0"/>
              <a:t> про запас (крохмаль, глікоген, жири, </a:t>
            </a:r>
            <a:r>
              <a:rPr lang="uk-UA" sz="2000" dirty="0" smtClean="0"/>
              <a:t>олії).</a:t>
            </a:r>
          </a:p>
          <a:p>
            <a:pPr marL="64008" indent="0" algn="just">
              <a:buNone/>
            </a:pPr>
            <a:r>
              <a:rPr lang="uk-UA" sz="2000" dirty="0" smtClean="0">
                <a:solidFill>
                  <a:srgbClr val="FFFF00"/>
                </a:solidFill>
              </a:rPr>
              <a:t>5. </a:t>
            </a:r>
            <a:r>
              <a:rPr lang="uk-UA" sz="2000" b="1" u="sng" dirty="0" smtClean="0">
                <a:solidFill>
                  <a:srgbClr val="FFFF00"/>
                </a:solidFill>
              </a:rPr>
              <a:t>Захисна</a:t>
            </a:r>
            <a:r>
              <a:rPr lang="uk-UA" sz="2000" dirty="0" smtClean="0">
                <a:solidFill>
                  <a:srgbClr val="FFFF00"/>
                </a:solidFill>
              </a:rPr>
              <a:t> </a:t>
            </a:r>
            <a:r>
              <a:rPr lang="uk-UA" sz="2000" dirty="0">
                <a:solidFill>
                  <a:srgbClr val="FFFF00"/>
                </a:solidFill>
              </a:rPr>
              <a:t>— </a:t>
            </a:r>
            <a:r>
              <a:rPr lang="uk-UA" sz="2000" dirty="0" err="1">
                <a:solidFill>
                  <a:srgbClr val="FFFF00"/>
                </a:solidFill>
              </a:rPr>
              <a:t>біомолекули</a:t>
            </a:r>
            <a:r>
              <a:rPr lang="uk-UA" sz="2000" dirty="0">
                <a:solidFill>
                  <a:srgbClr val="FFFF00"/>
                </a:solidFill>
              </a:rPr>
              <a:t> знешкоджують внутрішні й зовнішні шкідливі речовини, захищають від ультрафіолетового випромінювання, хвороботворних вірусів, бактерій (</a:t>
            </a:r>
            <a:r>
              <a:rPr lang="uk-UA" sz="2000" dirty="0" smtClean="0">
                <a:solidFill>
                  <a:srgbClr val="FFFF00"/>
                </a:solidFill>
              </a:rPr>
              <a:t>лізоцим).</a:t>
            </a:r>
          </a:p>
          <a:p>
            <a:pPr marL="64008" indent="0" algn="just">
              <a:buNone/>
            </a:pPr>
            <a:r>
              <a:rPr lang="uk-UA" sz="2000" dirty="0" smtClean="0"/>
              <a:t>6. </a:t>
            </a:r>
            <a:r>
              <a:rPr lang="uk-UA" sz="2000" b="1" u="sng" dirty="0"/>
              <a:t>І</a:t>
            </a:r>
            <a:r>
              <a:rPr lang="uk-UA" sz="2000" b="1" u="sng" dirty="0" smtClean="0"/>
              <a:t>нформаційна</a:t>
            </a:r>
            <a:r>
              <a:rPr lang="uk-UA" sz="2000" dirty="0" smtClean="0"/>
              <a:t> </a:t>
            </a:r>
            <a:r>
              <a:rPr lang="uk-UA" sz="2000" dirty="0"/>
              <a:t>— участь у процесах сприймання, збереження й реалізації інформації (рецепторні білки, РНК, ДНК).</a:t>
            </a:r>
          </a:p>
          <a:p>
            <a:pPr marL="64008" indent="0" algn="just">
              <a:buNone/>
            </a:pPr>
            <a:endParaRPr lang="uk-U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404251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1375" y="3096256"/>
            <a:ext cx="3888432" cy="321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99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000" b="1" u="sng" dirty="0"/>
              <a:t>БІЛКИ</a:t>
            </a:r>
            <a:r>
              <a:rPr lang="uk-UA" sz="2000" dirty="0"/>
              <a:t> — </a:t>
            </a:r>
            <a:r>
              <a:rPr lang="uk-UA" sz="2000" i="1" dirty="0"/>
              <a:t>це високомолекулярні біополімерні органічні сполуки, мономерами яких є амінокислоти</a:t>
            </a:r>
            <a:r>
              <a:rPr lang="uk-UA" sz="2000" i="1" dirty="0" smtClean="0"/>
              <a:t>.</a:t>
            </a:r>
          </a:p>
          <a:p>
            <a:pPr marL="64008" indent="0" algn="just">
              <a:buNone/>
            </a:pPr>
            <a:r>
              <a:rPr lang="uk-UA" sz="2000" b="1" u="sng" dirty="0" smtClean="0"/>
              <a:t>Будова:</a:t>
            </a:r>
            <a:r>
              <a:rPr lang="uk-UA" sz="2000" dirty="0" smtClean="0"/>
              <a:t> 20 основних (протеїнових) амінокислот, пептидні зв'язки, різні структури.</a:t>
            </a:r>
          </a:p>
          <a:p>
            <a:pPr marL="64008" indent="0" algn="just">
              <a:buNone/>
            </a:pPr>
            <a:endParaRPr lang="uk-UA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93" y="1772816"/>
            <a:ext cx="554461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0625" y="1455415"/>
            <a:ext cx="3131840" cy="384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40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uk-UA" sz="2000" dirty="0" smtClean="0"/>
          </a:p>
          <a:p>
            <a:pPr marL="64008" indent="0" algn="ctr">
              <a:buNone/>
            </a:pPr>
            <a:endParaRPr lang="uk-UA" sz="2000" dirty="0"/>
          </a:p>
          <a:p>
            <a:pPr marL="64008" indent="0" algn="ctr">
              <a:buNone/>
            </a:pPr>
            <a:endParaRPr lang="uk-UA" sz="2000" dirty="0" smtClean="0"/>
          </a:p>
          <a:p>
            <a:pPr marL="64008" indent="0" algn="ctr">
              <a:buNone/>
            </a:pPr>
            <a:endParaRPr lang="uk-UA" sz="2000" dirty="0"/>
          </a:p>
          <a:p>
            <a:pPr marL="64008" indent="0" algn="ctr">
              <a:buNone/>
            </a:pPr>
            <a:endParaRPr lang="uk-UA" sz="2000" dirty="0" smtClean="0"/>
          </a:p>
          <a:p>
            <a:pPr marL="64008" indent="0" algn="just">
              <a:buNone/>
            </a:pPr>
            <a:r>
              <a:rPr lang="uk-UA" sz="2000" b="1" u="sng" dirty="0" smtClean="0"/>
              <a:t>Функції:</a:t>
            </a:r>
            <a:r>
              <a:rPr lang="uk-UA" sz="2000" dirty="0" smtClean="0"/>
              <a:t> транспортна, рухова, поживна, пластична, каталітична, резервна, енергетична (17, 2 кДж), регуляторна, захисна.</a:t>
            </a:r>
            <a:endParaRPr lang="uk-UA" sz="2000" dirty="0"/>
          </a:p>
          <a:p>
            <a:pPr marL="64008" indent="0" algn="ctr">
              <a:buNone/>
            </a:pPr>
            <a:r>
              <a:rPr lang="uk-UA" sz="2000" b="1" dirty="0" smtClean="0"/>
              <a:t>Властивості</a:t>
            </a:r>
            <a:endParaRPr lang="uk-UA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86409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4682501"/>
              </p:ext>
            </p:extLst>
          </p:nvPr>
        </p:nvGraphicFramePr>
        <p:xfrm>
          <a:off x="539552" y="116633"/>
          <a:ext cx="792088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60039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Групи білків</a:t>
                      </a:r>
                      <a:endParaRPr lang="uk-UA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282311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Прості (протеїни)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Складні (протеїди)</a:t>
                      </a:r>
                      <a:endParaRPr lang="uk-UA" sz="2000" b="1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just"/>
                      <a:r>
                        <a:rPr lang="uk-UA" sz="2000" dirty="0" smtClean="0"/>
                        <a:t>Кератин, колаген, актин, міозин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dirty="0" err="1" smtClean="0"/>
                        <a:t>Муцин</a:t>
                      </a:r>
                      <a:r>
                        <a:rPr lang="uk-UA" sz="2000" dirty="0" smtClean="0"/>
                        <a:t>, гемоглобін, </a:t>
                      </a:r>
                      <a:r>
                        <a:rPr lang="uk-UA" sz="2000" dirty="0" err="1" smtClean="0"/>
                        <a:t>гемоціанін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78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000" b="1" u="sng" dirty="0"/>
              <a:t>НУКЛЕЇНОВІ КИСЛОТИ</a:t>
            </a:r>
            <a:r>
              <a:rPr lang="uk-UA" sz="2000" dirty="0"/>
              <a:t> — складні високомолекулярні біополімери, побудовані з </a:t>
            </a:r>
            <a:r>
              <a:rPr lang="uk-UA" sz="2000" dirty="0" err="1"/>
              <a:t>нуклеотидів</a:t>
            </a:r>
            <a:r>
              <a:rPr lang="uk-UA" sz="2000" dirty="0" smtClean="0"/>
              <a:t>.</a:t>
            </a:r>
          </a:p>
          <a:p>
            <a:pPr marL="64008" indent="0" algn="just">
              <a:buNone/>
            </a:pPr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052736"/>
            <a:ext cx="871296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98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uk-UA" sz="2000" b="1" dirty="0" smtClean="0"/>
              <a:t>Характеристика ДНК та РНК</a:t>
            </a:r>
            <a:endParaRPr lang="uk-UA" sz="20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1186276"/>
              </p:ext>
            </p:extLst>
          </p:nvPr>
        </p:nvGraphicFramePr>
        <p:xfrm>
          <a:off x="179512" y="764704"/>
          <a:ext cx="8712968" cy="534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129"/>
                <a:gridCol w="3618096"/>
                <a:gridCol w="33227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Ознаки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ДНК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РНК</a:t>
                      </a:r>
                      <a:endParaRPr lang="uk-UA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algn="just"/>
                      <a:r>
                        <a:rPr lang="uk-UA" b="1" dirty="0" smtClean="0"/>
                        <a:t>Мономери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err="1" smtClean="0"/>
                        <a:t>Дезоксирибонуклеотиди</a:t>
                      </a:r>
                      <a:endParaRPr lang="uk-U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err="1" smtClean="0"/>
                        <a:t>Рибонуклеотиди</a:t>
                      </a:r>
                      <a:endParaRPr lang="uk-UA" i="1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algn="just"/>
                      <a:r>
                        <a:rPr lang="uk-UA" b="1" dirty="0" smtClean="0"/>
                        <a:t>Склад </a:t>
                      </a:r>
                      <a:r>
                        <a:rPr lang="uk-UA" b="1" dirty="0" err="1" smtClean="0"/>
                        <a:t>нуклеотидів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smtClean="0"/>
                        <a:t>1. </a:t>
                      </a:r>
                      <a:r>
                        <a:rPr lang="uk-UA" b="1" i="1" dirty="0" err="1" smtClean="0"/>
                        <a:t>Нітрогеновмісні</a:t>
                      </a:r>
                      <a:r>
                        <a:rPr lang="uk-UA" b="1" i="1" dirty="0" smtClean="0"/>
                        <a:t> основи: </a:t>
                      </a:r>
                      <a:r>
                        <a:rPr lang="uk-UA" i="1" dirty="0" smtClean="0"/>
                        <a:t>аденін, гуанін, тимін, </a:t>
                      </a:r>
                      <a:r>
                        <a:rPr lang="uk-UA" i="1" dirty="0" err="1" smtClean="0"/>
                        <a:t>цитозин</a:t>
                      </a:r>
                      <a:r>
                        <a:rPr lang="uk-UA" i="1" dirty="0" smtClean="0"/>
                        <a:t>.</a:t>
                      </a:r>
                    </a:p>
                    <a:p>
                      <a:pPr algn="just"/>
                      <a:r>
                        <a:rPr lang="uk-UA" i="1" dirty="0" smtClean="0"/>
                        <a:t>2. </a:t>
                      </a:r>
                      <a:r>
                        <a:rPr lang="uk-UA" b="1" i="1" dirty="0" smtClean="0"/>
                        <a:t>Вуглевод</a:t>
                      </a:r>
                      <a:r>
                        <a:rPr lang="uk-UA" b="0" i="1" dirty="0" smtClean="0"/>
                        <a:t>:</a:t>
                      </a:r>
                      <a:r>
                        <a:rPr lang="uk-UA" b="0" i="1" baseline="0" dirty="0" smtClean="0"/>
                        <a:t> </a:t>
                      </a:r>
                      <a:r>
                        <a:rPr lang="uk-UA" i="1" dirty="0" smtClean="0"/>
                        <a:t>дезоксирибоза</a:t>
                      </a:r>
                    </a:p>
                    <a:p>
                      <a:pPr algn="just"/>
                      <a:r>
                        <a:rPr lang="uk-UA" i="1" dirty="0" smtClean="0"/>
                        <a:t>3. </a:t>
                      </a:r>
                      <a:r>
                        <a:rPr lang="uk-UA" b="1" i="1" dirty="0" err="1" smtClean="0"/>
                        <a:t>Ортофосфатна</a:t>
                      </a:r>
                      <a:r>
                        <a:rPr lang="uk-UA" b="1" i="1" dirty="0" smtClean="0"/>
                        <a:t> кислота</a:t>
                      </a:r>
                      <a:endParaRPr lang="uk-UA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smtClean="0"/>
                        <a:t>1. </a:t>
                      </a:r>
                      <a:r>
                        <a:rPr lang="uk-UA" b="1" i="1" dirty="0" err="1" smtClean="0"/>
                        <a:t>Нітрогеновмісні</a:t>
                      </a:r>
                      <a:r>
                        <a:rPr lang="uk-UA" b="1" i="1" dirty="0" smtClean="0"/>
                        <a:t> основи: </a:t>
                      </a:r>
                      <a:r>
                        <a:rPr lang="uk-UA" i="1" dirty="0" smtClean="0"/>
                        <a:t>аденін, гуанін, урацил, </a:t>
                      </a:r>
                      <a:r>
                        <a:rPr lang="uk-UA" i="1" dirty="0" err="1" smtClean="0"/>
                        <a:t>цитозин</a:t>
                      </a:r>
                      <a:r>
                        <a:rPr lang="uk-UA" i="1" dirty="0" smtClean="0"/>
                        <a:t>.</a:t>
                      </a:r>
                    </a:p>
                    <a:p>
                      <a:pPr algn="just"/>
                      <a:r>
                        <a:rPr lang="uk-UA" b="1" i="1" dirty="0" smtClean="0"/>
                        <a:t>2. Вуглевод: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i="1" dirty="0" smtClean="0"/>
                        <a:t> рибоза.</a:t>
                      </a:r>
                    </a:p>
                    <a:p>
                      <a:pPr algn="just"/>
                      <a:r>
                        <a:rPr lang="uk-UA" i="1" dirty="0" smtClean="0"/>
                        <a:t>3. </a:t>
                      </a:r>
                      <a:r>
                        <a:rPr lang="uk-UA" b="1" i="1" dirty="0" err="1" smtClean="0"/>
                        <a:t>Ортофосфатна</a:t>
                      </a:r>
                      <a:r>
                        <a:rPr lang="uk-UA" b="1" i="1" dirty="0" smtClean="0"/>
                        <a:t> кислота</a:t>
                      </a:r>
                      <a:endParaRPr lang="uk-UA" b="1" i="1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algn="just"/>
                      <a:r>
                        <a:rPr lang="uk-UA" b="1" dirty="0" smtClean="0"/>
                        <a:t>Структура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smtClean="0"/>
                        <a:t>Подвійна спіраль</a:t>
                      </a:r>
                      <a:endParaRPr lang="uk-U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smtClean="0"/>
                        <a:t>Одинарний ланцюг</a:t>
                      </a:r>
                      <a:endParaRPr lang="uk-UA" i="1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algn="just"/>
                      <a:r>
                        <a:rPr lang="uk-UA" b="1" dirty="0" smtClean="0"/>
                        <a:t>Властивості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err="1" smtClean="0"/>
                        <a:t>Здатність</a:t>
                      </a:r>
                      <a:r>
                        <a:rPr lang="ru-RU" i="1" dirty="0" smtClean="0"/>
                        <a:t> до </a:t>
                      </a:r>
                      <a:r>
                        <a:rPr lang="ru-RU" i="1" dirty="0" err="1" smtClean="0"/>
                        <a:t>реплікації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денатурації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ренатурації</a:t>
                      </a:r>
                      <a:r>
                        <a:rPr lang="ru-RU" i="1" dirty="0" smtClean="0"/>
                        <a:t> й </a:t>
                      </a:r>
                      <a:r>
                        <a:rPr lang="ru-RU" i="1" dirty="0" err="1" smtClean="0"/>
                        <a:t>репарації</a:t>
                      </a:r>
                      <a:endParaRPr lang="uk-U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err="1" smtClean="0"/>
                        <a:t>Нездатні</a:t>
                      </a:r>
                      <a:r>
                        <a:rPr lang="ru-RU" i="1" dirty="0" smtClean="0"/>
                        <a:t> до </a:t>
                      </a:r>
                      <a:r>
                        <a:rPr lang="ru-RU" i="1" dirty="0" err="1" smtClean="0"/>
                        <a:t>реплікації</a:t>
                      </a:r>
                      <a:r>
                        <a:rPr lang="ru-RU" i="1" dirty="0" smtClean="0"/>
                        <a:t> й </a:t>
                      </a:r>
                      <a:r>
                        <a:rPr lang="ru-RU" i="1" dirty="0" err="1" smtClean="0"/>
                        <a:t>ренатурації</a:t>
                      </a:r>
                      <a:endParaRPr lang="uk-UA" i="1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algn="just"/>
                      <a:r>
                        <a:rPr lang="uk-UA" b="1" dirty="0" smtClean="0"/>
                        <a:t>Функції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i="1" dirty="0" smtClean="0"/>
                        <a:t>Спадкова</a:t>
                      </a:r>
                      <a:endParaRPr lang="uk-U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err="1" smtClean="0"/>
                        <a:t>Інформаційна</a:t>
                      </a:r>
                      <a:r>
                        <a:rPr lang="ru-RU" i="1" dirty="0" smtClean="0"/>
                        <a:t> (</a:t>
                      </a:r>
                      <a:r>
                        <a:rPr lang="ru-RU" i="1" dirty="0" err="1" smtClean="0"/>
                        <a:t>іРНК</a:t>
                      </a:r>
                      <a:r>
                        <a:rPr lang="ru-RU" i="1" dirty="0" smtClean="0"/>
                        <a:t>), </a:t>
                      </a:r>
                      <a:r>
                        <a:rPr lang="ru-RU" i="1" dirty="0" err="1" smtClean="0"/>
                        <a:t>транспортна</a:t>
                      </a:r>
                      <a:r>
                        <a:rPr lang="ru-RU" i="1" dirty="0" smtClean="0"/>
                        <a:t> (</a:t>
                      </a:r>
                      <a:r>
                        <a:rPr lang="ru-RU" i="1" dirty="0" err="1" smtClean="0"/>
                        <a:t>тРНК</a:t>
                      </a:r>
                      <a:r>
                        <a:rPr lang="ru-RU" i="1" dirty="0" smtClean="0"/>
                        <a:t>), структурна (</a:t>
                      </a:r>
                      <a:r>
                        <a:rPr lang="ru-RU" i="1" dirty="0" err="1" smtClean="0"/>
                        <a:t>рРНК</a:t>
                      </a:r>
                      <a:r>
                        <a:rPr lang="ru-RU" i="1" dirty="0" smtClean="0"/>
                        <a:t>)</a:t>
                      </a:r>
                      <a:endParaRPr lang="uk-UA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59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378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Біоорганічні речовини. Білки. Нуклеїнові кислоти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Біоорганічні речовини. Білки. Нуклеїнові кислоти</dc:title>
  <dc:creator>Павло Пантелеєнко</dc:creator>
  <cp:lastModifiedBy>DNZ</cp:lastModifiedBy>
  <cp:revision>11</cp:revision>
  <dcterms:created xsi:type="dcterms:W3CDTF">2019-08-04T15:25:48Z</dcterms:created>
  <dcterms:modified xsi:type="dcterms:W3CDTF">2020-02-09T16:37:39Z</dcterms:modified>
</cp:coreProperties>
</file>