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Багатоклітинні тварини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90" y="1403821"/>
            <a:ext cx="28860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679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2285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03" y="5315094"/>
            <a:ext cx="34004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63" y="3436793"/>
            <a:ext cx="2895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7486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24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48072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uk-UA" sz="2000" b="1" u="sng" dirty="0"/>
              <a:t>БАГАТОКЛІТИННІ ТВАРИНИ</a:t>
            </a:r>
            <a:r>
              <a:rPr lang="uk-UA" sz="2000" dirty="0"/>
              <a:t> — це організми, в яких тіло побудоване з великої кількості клітин, що спеціалізуються на здійсненні певних функцій і різняться будовою</a:t>
            </a:r>
            <a:r>
              <a:rPr lang="uk-UA" sz="2000" dirty="0" smtClean="0"/>
              <a:t>.</a:t>
            </a:r>
          </a:p>
          <a:p>
            <a:pPr marL="36576" indent="0" algn="ctr">
              <a:buNone/>
            </a:pPr>
            <a:r>
              <a:rPr lang="uk-UA" sz="2000" b="1" dirty="0" smtClean="0"/>
              <a:t>Ознаки</a:t>
            </a:r>
            <a:endParaRPr lang="uk-UA" sz="2000" b="1" dirty="0"/>
          </a:p>
          <a:p>
            <a:pPr marL="493776" indent="-457200" algn="just">
              <a:buAutoNum type="arabicPeriod"/>
            </a:pPr>
            <a:r>
              <a:rPr lang="uk-UA" sz="2000" dirty="0" smtClean="0"/>
              <a:t>Симетрія тіла.</a:t>
            </a:r>
          </a:p>
          <a:p>
            <a:pPr marL="493776" indent="-457200" algn="just">
              <a:buAutoNum type="arabicPeriod"/>
            </a:pPr>
            <a:r>
              <a:rPr lang="uk-UA" sz="2000" dirty="0" smtClean="0"/>
              <a:t>Тканини.</a:t>
            </a:r>
          </a:p>
          <a:p>
            <a:pPr marL="493776" indent="-457200" algn="just">
              <a:buAutoNum type="arabicPeriod"/>
            </a:pPr>
            <a:r>
              <a:rPr lang="uk-UA" sz="2000" dirty="0" smtClean="0"/>
              <a:t>Органи, системи органів.</a:t>
            </a:r>
          </a:p>
          <a:p>
            <a:pPr marL="493776" indent="-457200" algn="just">
              <a:buAutoNum type="arabicPeriod"/>
            </a:pPr>
            <a:r>
              <a:rPr lang="uk-UA" sz="2000" dirty="0" smtClean="0"/>
              <a:t>Утворення зародкових листків.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3068960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Багатоклітинні тварини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789040"/>
            <a:ext cx="223224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Первинні багатоклітинні</a:t>
            </a:r>
          </a:p>
          <a:p>
            <a:pPr marL="342900" indent="-342900" algn="ctr">
              <a:buAutoNum type="arabicPeriod"/>
            </a:pPr>
            <a:r>
              <a:rPr lang="uk-UA" dirty="0" smtClean="0"/>
              <a:t>Тип Пластинчасті</a:t>
            </a:r>
          </a:p>
          <a:p>
            <a:pPr marL="342900" indent="-342900" algn="ctr">
              <a:buAutoNum type="arabicPeriod"/>
            </a:pPr>
            <a:r>
              <a:rPr lang="uk-UA" dirty="0" smtClean="0"/>
              <a:t>Тип Губки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3573016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Справжні багатоклітинні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4509120"/>
            <a:ext cx="2232248" cy="1116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Радіальні</a:t>
            </a:r>
          </a:p>
          <a:p>
            <a:pPr algn="ctr"/>
            <a:r>
              <a:rPr lang="uk-UA" dirty="0" smtClean="0"/>
              <a:t>1. Тип Реброплави</a:t>
            </a:r>
          </a:p>
          <a:p>
            <a:pPr algn="ctr"/>
            <a:r>
              <a:rPr lang="uk-UA" dirty="0" smtClean="0"/>
              <a:t>2. Тип Жалкі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509120"/>
            <a:ext cx="2664296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Білатеральні</a:t>
            </a:r>
          </a:p>
          <a:p>
            <a:pPr algn="ctr"/>
            <a:r>
              <a:rPr lang="uk-UA" dirty="0" smtClean="0"/>
              <a:t>1. Тип Плоскі черви</a:t>
            </a:r>
          </a:p>
          <a:p>
            <a:pPr algn="ctr"/>
            <a:r>
              <a:rPr lang="uk-UA" dirty="0" smtClean="0"/>
              <a:t>2. Тип Круглі черви</a:t>
            </a:r>
          </a:p>
          <a:p>
            <a:pPr algn="ctr"/>
            <a:r>
              <a:rPr lang="uk-UA" dirty="0" smtClean="0"/>
              <a:t>3. Тип Кільчасті черви</a:t>
            </a:r>
          </a:p>
          <a:p>
            <a:pPr algn="ctr"/>
            <a:r>
              <a:rPr lang="uk-UA" dirty="0" smtClean="0"/>
              <a:t>4. Тип Членистоногі</a:t>
            </a:r>
          </a:p>
          <a:p>
            <a:pPr algn="ctr"/>
            <a:r>
              <a:rPr lang="uk-UA" dirty="0" smtClean="0"/>
              <a:t>5. Тип Молюски</a:t>
            </a:r>
          </a:p>
          <a:p>
            <a:pPr algn="ctr"/>
            <a:r>
              <a:rPr lang="uk-UA" dirty="0" smtClean="0"/>
              <a:t>6. Тип Голкошкірі</a:t>
            </a:r>
          </a:p>
          <a:p>
            <a:pPr algn="ctr"/>
            <a:r>
              <a:rPr lang="uk-UA" dirty="0" smtClean="0"/>
              <a:t>7. Тип Хордові</a:t>
            </a:r>
            <a:endParaRPr lang="uk-UA" dirty="0"/>
          </a:p>
        </p:txBody>
      </p:sp>
      <p:cxnSp>
        <p:nvCxnSpPr>
          <p:cNvPr id="10" name="Соединительная линия уступом 9"/>
          <p:cNvCxnSpPr>
            <a:stCxn id="4" idx="1"/>
            <a:endCxn id="5" idx="0"/>
          </p:cNvCxnSpPr>
          <p:nvPr/>
        </p:nvCxnSpPr>
        <p:spPr>
          <a:xfrm rot="10800000" flipV="1">
            <a:off x="1583668" y="3320988"/>
            <a:ext cx="1692188" cy="46805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4" idx="3"/>
            <a:endCxn id="6" idx="0"/>
          </p:cNvCxnSpPr>
          <p:nvPr/>
        </p:nvCxnSpPr>
        <p:spPr>
          <a:xfrm>
            <a:off x="5148064" y="3320988"/>
            <a:ext cx="1584176" cy="2520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6" idx="1"/>
            <a:endCxn id="7" idx="0"/>
          </p:cNvCxnSpPr>
          <p:nvPr/>
        </p:nvCxnSpPr>
        <p:spPr>
          <a:xfrm rot="10800000" flipV="1">
            <a:off x="4175956" y="3861048"/>
            <a:ext cx="1548172" cy="6480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6" idx="3"/>
            <a:endCxn id="8" idx="3"/>
          </p:cNvCxnSpPr>
          <p:nvPr/>
        </p:nvCxnSpPr>
        <p:spPr>
          <a:xfrm>
            <a:off x="7740352" y="3861048"/>
            <a:ext cx="504056" cy="1764196"/>
          </a:xfrm>
          <a:prstGeom prst="bentConnector3">
            <a:avLst>
              <a:gd name="adj1" fmla="val 14535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17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48072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uk-UA" sz="2000" b="1" u="sng" dirty="0"/>
              <a:t>Первинні </a:t>
            </a:r>
            <a:r>
              <a:rPr lang="uk-UA" sz="2000" b="1" u="sng" dirty="0" smtClean="0"/>
              <a:t>багатоклітинні</a:t>
            </a:r>
            <a:r>
              <a:rPr lang="en-US" sz="2000" dirty="0" smtClean="0"/>
              <a:t> </a:t>
            </a:r>
            <a:r>
              <a:rPr lang="en-US" sz="2000" dirty="0"/>
              <a:t>— </a:t>
            </a:r>
            <a:r>
              <a:rPr lang="uk-UA" sz="2000" i="1" dirty="0"/>
              <a:t>група примітивних асиметричних багатоклітинних тварин, у яких життєві функції виконують диференційовані клітини різних типів, які подібні до клітин одноклітинних твариноподібних організмів</a:t>
            </a:r>
            <a:r>
              <a:rPr lang="uk-UA" sz="2000" i="1" dirty="0" smtClean="0"/>
              <a:t>.</a:t>
            </a:r>
          </a:p>
          <a:p>
            <a:pPr marL="36576" indent="0" algn="ctr"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Тип Пластинчасті</a:t>
            </a:r>
          </a:p>
          <a:p>
            <a:pPr marL="493776" indent="-457200" algn="just">
              <a:buAutoNum type="arabicPeriod"/>
            </a:pPr>
            <a:r>
              <a:rPr lang="uk-UA" sz="2000" dirty="0" smtClean="0">
                <a:solidFill>
                  <a:srgbClr val="002060"/>
                </a:solidFill>
              </a:rPr>
              <a:t>Тіло складається </a:t>
            </a:r>
            <a:r>
              <a:rPr lang="uk-UA" sz="2000" dirty="0">
                <a:solidFill>
                  <a:srgbClr val="002060"/>
                </a:solidFill>
              </a:rPr>
              <a:t>з 5 типів клітин: епітеліальних з джгутиками, волокнистих, </a:t>
            </a:r>
            <a:r>
              <a:rPr lang="uk-UA" sz="2000" dirty="0" err="1">
                <a:solidFill>
                  <a:srgbClr val="002060"/>
                </a:solidFill>
              </a:rPr>
              <a:t>амебоїдних</a:t>
            </a:r>
            <a:r>
              <a:rPr lang="uk-UA" sz="2000" dirty="0">
                <a:solidFill>
                  <a:srgbClr val="002060"/>
                </a:solidFill>
              </a:rPr>
              <a:t> з псевдоподіями, залозистих і </a:t>
            </a:r>
            <a:r>
              <a:rPr lang="uk-UA" sz="2000" dirty="0" smtClean="0">
                <a:solidFill>
                  <a:srgbClr val="002060"/>
                </a:solidFill>
              </a:rPr>
              <a:t>слизових.</a:t>
            </a:r>
          </a:p>
          <a:p>
            <a:pPr marL="493776" indent="-457200" algn="just">
              <a:buAutoNum type="arabicPeriod"/>
            </a:pPr>
            <a:r>
              <a:rPr lang="uk-UA" sz="2000" dirty="0" smtClean="0">
                <a:solidFill>
                  <a:srgbClr val="002060"/>
                </a:solidFill>
              </a:rPr>
              <a:t>У </a:t>
            </a:r>
            <a:r>
              <a:rPr lang="uk-UA" sz="2000" dirty="0">
                <a:solidFill>
                  <a:srgbClr val="002060"/>
                </a:solidFill>
              </a:rPr>
              <a:t>пластинчастих немає зародкових листків і органи не </a:t>
            </a:r>
            <a:r>
              <a:rPr lang="uk-UA" sz="2000" dirty="0" smtClean="0">
                <a:solidFill>
                  <a:srgbClr val="002060"/>
                </a:solidFill>
              </a:rPr>
              <a:t>формуються.</a:t>
            </a:r>
          </a:p>
          <a:p>
            <a:pPr marL="493776" indent="-457200" algn="just">
              <a:buAutoNum type="arabicPeriod"/>
            </a:pPr>
            <a:r>
              <a:rPr lang="uk-UA" sz="2000" dirty="0" smtClean="0">
                <a:solidFill>
                  <a:srgbClr val="002060"/>
                </a:solidFill>
              </a:rPr>
              <a:t>У </a:t>
            </a:r>
            <a:r>
              <a:rPr lang="uk-UA" sz="2000" dirty="0">
                <a:solidFill>
                  <a:srgbClr val="002060"/>
                </a:solidFill>
              </a:rPr>
              <a:t>них немає передньої чи задньої, верхньої чи нижньої частин тіла</a:t>
            </a:r>
            <a:r>
              <a:rPr lang="uk-UA" sz="2000" dirty="0" smtClean="0">
                <a:solidFill>
                  <a:srgbClr val="002060"/>
                </a:solidFill>
              </a:rPr>
              <a:t>.</a:t>
            </a:r>
          </a:p>
          <a:p>
            <a:pPr marL="36576" indent="0" algn="ctr">
              <a:buNone/>
            </a:pPr>
            <a:r>
              <a:rPr lang="uk-UA" sz="2000" b="1" dirty="0" smtClean="0"/>
              <a:t>Представники</a:t>
            </a:r>
          </a:p>
          <a:p>
            <a:pPr marL="36576" indent="0" algn="just">
              <a:buNone/>
            </a:pPr>
            <a:r>
              <a:rPr lang="uk-UA" sz="2000" dirty="0" smtClean="0"/>
              <a:t>          </a:t>
            </a:r>
            <a:r>
              <a:rPr lang="uk-UA" sz="2000" dirty="0" err="1" smtClean="0"/>
              <a:t>Трихоплакс</a:t>
            </a:r>
            <a:r>
              <a:rPr lang="uk-UA" sz="2000" dirty="0" smtClean="0"/>
              <a:t> </a:t>
            </a:r>
            <a:r>
              <a:rPr lang="uk-UA" sz="2000" dirty="0" err="1" smtClean="0"/>
              <a:t>агеренс</a:t>
            </a:r>
            <a:r>
              <a:rPr lang="uk-UA" sz="2000" dirty="0" smtClean="0"/>
              <a:t>                            </a:t>
            </a:r>
            <a:r>
              <a:rPr lang="uk-UA" sz="2000" dirty="0" err="1" smtClean="0"/>
              <a:t>Трептоплакс</a:t>
            </a:r>
            <a:r>
              <a:rPr lang="uk-UA" sz="2000" dirty="0" smtClean="0"/>
              <a:t> мичкуватий   </a:t>
            </a: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24574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49761"/>
            <a:ext cx="2320280" cy="245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0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480720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uk-UA" sz="2000" b="1" dirty="0" smtClean="0"/>
              <a:t>Тип Губки</a:t>
            </a:r>
          </a:p>
          <a:p>
            <a:pPr marL="493776" indent="-457200" algn="just">
              <a:buAutoNum type="arabicPeriod"/>
            </a:pPr>
            <a:r>
              <a:rPr lang="ru-RU" sz="2000" dirty="0" err="1" smtClean="0"/>
              <a:t>Наявність</a:t>
            </a:r>
            <a:r>
              <a:rPr lang="ru-RU" sz="2000" dirty="0" smtClean="0"/>
              <a:t> </a:t>
            </a:r>
            <a:r>
              <a:rPr lang="ru-RU" sz="2000" dirty="0"/>
              <a:t>пор у </a:t>
            </a:r>
            <a:r>
              <a:rPr lang="ru-RU" sz="2000" dirty="0" err="1"/>
              <a:t>стінках</a:t>
            </a:r>
            <a:r>
              <a:rPr lang="ru-RU" sz="2000" dirty="0"/>
              <a:t>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.</a:t>
            </a:r>
          </a:p>
          <a:p>
            <a:pPr marL="493776" indent="-457200" algn="just">
              <a:buAutoNum type="arabicPeriod"/>
            </a:pPr>
            <a:r>
              <a:rPr lang="ru-RU" sz="2000" dirty="0" err="1"/>
              <a:t>Д</a:t>
            </a:r>
            <a:r>
              <a:rPr lang="ru-RU" sz="2000" dirty="0" err="1" smtClean="0"/>
              <a:t>вошаровість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.</a:t>
            </a:r>
          </a:p>
          <a:p>
            <a:pPr marL="493776" indent="-457200" algn="just">
              <a:buAutoNum type="arabicPeriod"/>
            </a:pPr>
            <a:r>
              <a:rPr lang="uk-UA" sz="2000" dirty="0" smtClean="0"/>
              <a:t>Тіло нагадує </a:t>
            </a:r>
            <a:r>
              <a:rPr lang="uk-UA" sz="2000" dirty="0"/>
              <a:t>мішок чи </a:t>
            </a:r>
            <a:r>
              <a:rPr lang="uk-UA" sz="2000" dirty="0" smtClean="0"/>
              <a:t>келих.</a:t>
            </a:r>
          </a:p>
          <a:p>
            <a:pPr marL="493776" indent="-457200" algn="just">
              <a:buAutoNum type="arabicPeriod"/>
            </a:pPr>
            <a:r>
              <a:rPr lang="uk-UA" sz="2000" dirty="0"/>
              <a:t>З</a:t>
            </a:r>
            <a:r>
              <a:rPr lang="uk-UA" sz="2000" dirty="0" smtClean="0"/>
              <a:t>низу </a:t>
            </a:r>
            <a:r>
              <a:rPr lang="uk-UA" sz="2000" dirty="0"/>
              <a:t>є основа для прикріплення до субстрату, а зверху — </a:t>
            </a:r>
            <a:r>
              <a:rPr lang="uk-UA" sz="2000" dirty="0" err="1"/>
              <a:t>вустя</a:t>
            </a:r>
            <a:r>
              <a:rPr lang="uk-UA" sz="2000" dirty="0"/>
              <a:t>, що веде до кишкової </a:t>
            </a:r>
            <a:r>
              <a:rPr lang="uk-UA" sz="2000" dirty="0" smtClean="0"/>
              <a:t>порожнини.</a:t>
            </a:r>
          </a:p>
          <a:p>
            <a:pPr marL="493776" indent="-457200" algn="just">
              <a:buAutoNum type="arabicPeriod"/>
            </a:pPr>
            <a:r>
              <a:rPr lang="uk-UA" sz="2000" dirty="0"/>
              <a:t>В</a:t>
            </a:r>
            <a:r>
              <a:rPr lang="uk-UA" sz="2000" dirty="0" smtClean="0"/>
              <a:t>ід </a:t>
            </a:r>
            <a:r>
              <a:rPr lang="uk-UA" sz="2000" dirty="0"/>
              <a:t>10 до 20 типів </a:t>
            </a:r>
            <a:r>
              <a:rPr lang="uk-UA" sz="2000" dirty="0" smtClean="0"/>
              <a:t>клітин (покривні </a:t>
            </a:r>
            <a:r>
              <a:rPr lang="uk-UA" sz="2000" dirty="0" err="1"/>
              <a:t>пінакоцити</a:t>
            </a:r>
            <a:r>
              <a:rPr lang="uk-UA" sz="2000" dirty="0"/>
              <a:t>, комірцеві </a:t>
            </a:r>
            <a:r>
              <a:rPr lang="uk-UA" sz="2000" dirty="0" err="1"/>
              <a:t>хоаноцити</a:t>
            </a:r>
            <a:r>
              <a:rPr lang="uk-UA" sz="2000" dirty="0"/>
              <a:t>, травні амебоцити, резервні </a:t>
            </a:r>
            <a:r>
              <a:rPr lang="uk-UA" sz="2000" dirty="0" err="1" smtClean="0"/>
              <a:t>археоцити</a:t>
            </a:r>
            <a:r>
              <a:rPr lang="uk-UA" sz="2000" dirty="0" smtClean="0"/>
              <a:t>).</a:t>
            </a:r>
          </a:p>
          <a:p>
            <a:pPr marL="36576" indent="0" algn="just">
              <a:buNone/>
            </a:pPr>
            <a:r>
              <a:rPr lang="uk-UA" sz="2000" b="1" dirty="0" smtClean="0">
                <a:solidFill>
                  <a:srgbClr val="FFC000"/>
                </a:solidFill>
              </a:rPr>
              <a:t>Представники</a:t>
            </a:r>
          </a:p>
          <a:p>
            <a:pPr marL="493776" indent="-457200" algn="just">
              <a:buAutoNum type="arabicPeriod"/>
            </a:pPr>
            <a:r>
              <a:rPr lang="uk-UA" sz="2000" dirty="0" smtClean="0">
                <a:solidFill>
                  <a:srgbClr val="FFC000"/>
                </a:solidFill>
              </a:rPr>
              <a:t>Бодяга</a:t>
            </a:r>
          </a:p>
          <a:p>
            <a:pPr marL="493776" indent="-457200" algn="just">
              <a:buAutoNum type="arabicPeriod"/>
            </a:pPr>
            <a:r>
              <a:rPr lang="uk-UA" sz="2000" dirty="0" smtClean="0">
                <a:solidFill>
                  <a:srgbClr val="FFC000"/>
                </a:solidFill>
              </a:rPr>
              <a:t>Грецька</a:t>
            </a:r>
          </a:p>
          <a:p>
            <a:pPr marL="493776" indent="-457200" algn="just">
              <a:buAutoNum type="arabicPeriod"/>
            </a:pPr>
            <a:r>
              <a:rPr lang="uk-UA" sz="2000" dirty="0" smtClean="0">
                <a:solidFill>
                  <a:srgbClr val="FFC000"/>
                </a:solidFill>
              </a:rPr>
              <a:t>Кошик Венери</a:t>
            </a:r>
          </a:p>
          <a:p>
            <a:pPr marL="493776" indent="-457200" algn="just">
              <a:buAutoNum type="arabicPeriod"/>
            </a:pPr>
            <a:r>
              <a:rPr lang="uk-UA" sz="2000" dirty="0" smtClean="0">
                <a:solidFill>
                  <a:srgbClr val="FFC000"/>
                </a:solidFill>
              </a:rPr>
              <a:t>Кінська</a:t>
            </a:r>
          </a:p>
          <a:p>
            <a:pPr marL="493776" indent="-457200" algn="just">
              <a:buAutoNum type="arabicPeriod"/>
            </a:pPr>
            <a:r>
              <a:rPr lang="uk-UA" sz="2000" dirty="0" smtClean="0">
                <a:solidFill>
                  <a:srgbClr val="FFC000"/>
                </a:solidFill>
              </a:rPr>
              <a:t>Кубок Нептуна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476" y="3011729"/>
            <a:ext cx="64807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01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48072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uk-UA" sz="2000" b="1" u="sng" dirty="0" smtClean="0"/>
              <a:t>Справжні багатоклітинні тварини</a:t>
            </a:r>
            <a:r>
              <a:rPr lang="uk-UA" sz="2000" dirty="0" smtClean="0"/>
              <a:t> – це група багатоклітинних тварин, у яких наявна симетрія тіла, життєві функції виконують органи і системи органів, а в життєвому циклі наявні зародкові листки.</a:t>
            </a:r>
          </a:p>
          <a:p>
            <a:pPr marL="36576" indent="0" algn="ctr"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Радіальні</a:t>
            </a:r>
            <a:endParaRPr lang="uk-UA" sz="2000" b="1" dirty="0">
              <a:solidFill>
                <a:srgbClr val="002060"/>
              </a:solidFill>
            </a:endParaRPr>
          </a:p>
          <a:p>
            <a:pPr marL="36576" indent="0" algn="just">
              <a:buNone/>
            </a:pPr>
            <a:r>
              <a:rPr lang="uk-UA" sz="2000" dirty="0">
                <a:solidFill>
                  <a:srgbClr val="002060"/>
                </a:solidFill>
              </a:rPr>
              <a:t>1. </a:t>
            </a:r>
            <a:r>
              <a:rPr lang="uk-UA" sz="2000" dirty="0" smtClean="0">
                <a:solidFill>
                  <a:srgbClr val="002060"/>
                </a:solidFill>
              </a:rPr>
              <a:t>Радіальна симетрія.</a:t>
            </a:r>
          </a:p>
          <a:p>
            <a:pPr marL="36576" indent="0" algn="just">
              <a:buNone/>
            </a:pPr>
            <a:r>
              <a:rPr lang="uk-UA" sz="2000" dirty="0" smtClean="0">
                <a:solidFill>
                  <a:srgbClr val="002060"/>
                </a:solidFill>
              </a:rPr>
              <a:t>2. </a:t>
            </a:r>
            <a:r>
              <a:rPr lang="uk-UA" sz="2000" dirty="0">
                <a:solidFill>
                  <a:srgbClr val="002060"/>
                </a:solidFill>
              </a:rPr>
              <a:t>Д</a:t>
            </a:r>
            <a:r>
              <a:rPr lang="uk-UA" sz="2000" dirty="0" smtClean="0">
                <a:solidFill>
                  <a:srgbClr val="002060"/>
                </a:solidFill>
              </a:rPr>
              <a:t>ва </a:t>
            </a:r>
            <a:r>
              <a:rPr lang="uk-UA" sz="2000" dirty="0">
                <a:solidFill>
                  <a:srgbClr val="002060"/>
                </a:solidFill>
              </a:rPr>
              <a:t>зародкові </a:t>
            </a:r>
            <a:r>
              <a:rPr lang="uk-UA" sz="2000" dirty="0" smtClean="0">
                <a:solidFill>
                  <a:srgbClr val="002060"/>
                </a:solidFill>
              </a:rPr>
              <a:t>листки.</a:t>
            </a:r>
          </a:p>
          <a:p>
            <a:pPr marL="36576" indent="0" algn="just">
              <a:buNone/>
            </a:pPr>
            <a:r>
              <a:rPr lang="uk-UA" sz="2000" dirty="0" smtClean="0">
                <a:solidFill>
                  <a:srgbClr val="002060"/>
                </a:solidFill>
              </a:rPr>
              <a:t>3. Хижаки.</a:t>
            </a:r>
          </a:p>
          <a:p>
            <a:pPr marL="36576" indent="0" algn="just">
              <a:buNone/>
            </a:pPr>
            <a:r>
              <a:rPr lang="uk-UA" sz="2000" dirty="0" smtClean="0">
                <a:solidFill>
                  <a:srgbClr val="002060"/>
                </a:solidFill>
              </a:rPr>
              <a:t>4. Дифузна </a:t>
            </a:r>
            <a:r>
              <a:rPr lang="uk-UA" sz="2000" dirty="0">
                <a:solidFill>
                  <a:srgbClr val="002060"/>
                </a:solidFill>
              </a:rPr>
              <a:t>нервова </a:t>
            </a:r>
            <a:r>
              <a:rPr lang="uk-UA" sz="2000" dirty="0" smtClean="0">
                <a:solidFill>
                  <a:srgbClr val="002060"/>
                </a:solidFill>
              </a:rPr>
              <a:t>система.</a:t>
            </a:r>
          </a:p>
          <a:p>
            <a:pPr marL="36576" indent="0" algn="just">
              <a:buNone/>
            </a:pPr>
            <a:r>
              <a:rPr lang="uk-UA" sz="2000" dirty="0" smtClean="0">
                <a:solidFill>
                  <a:srgbClr val="002060"/>
                </a:solidFill>
              </a:rPr>
              <a:t>5. Кишкова порожнина.</a:t>
            </a:r>
          </a:p>
          <a:p>
            <a:pPr marL="36576" indent="0" algn="just">
              <a:buNone/>
            </a:pPr>
            <a:r>
              <a:rPr lang="uk-UA" sz="2000" dirty="0" smtClean="0">
                <a:solidFill>
                  <a:srgbClr val="002060"/>
                </a:solidFill>
              </a:rPr>
              <a:t>6. </a:t>
            </a:r>
            <a:r>
              <a:rPr lang="uk-UA" sz="2000" dirty="0">
                <a:solidFill>
                  <a:srgbClr val="002060"/>
                </a:solidFill>
              </a:rPr>
              <a:t>Р</a:t>
            </a:r>
            <a:r>
              <a:rPr lang="uk-UA" sz="2000" dirty="0" smtClean="0">
                <a:solidFill>
                  <a:srgbClr val="002060"/>
                </a:solidFill>
              </a:rPr>
              <a:t>озвинута </a:t>
            </a:r>
            <a:r>
              <a:rPr lang="uk-UA" sz="2000" dirty="0">
                <a:solidFill>
                  <a:srgbClr val="002060"/>
                </a:solidFill>
              </a:rPr>
              <a:t>регенерація.</a:t>
            </a:r>
            <a:endParaRPr lang="uk-UA" sz="2000" dirty="0" smtClean="0">
              <a:solidFill>
                <a:srgbClr val="002060"/>
              </a:solidFill>
            </a:endParaRPr>
          </a:p>
          <a:p>
            <a:pPr marL="36576" indent="0" algn="just">
              <a:buNone/>
            </a:pPr>
            <a:endParaRPr lang="uk-U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672408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3360"/>
            <a:ext cx="5508104" cy="268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44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480720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uk-UA" sz="2000" b="1" dirty="0" smtClean="0">
                <a:solidFill>
                  <a:schemeClr val="tx1">
                    <a:lumMod val="85000"/>
                  </a:schemeClr>
                </a:solidFill>
              </a:rPr>
              <a:t>Білатеральні</a:t>
            </a:r>
          </a:p>
          <a:p>
            <a:pPr marL="493776" indent="-457200" algn="just">
              <a:buAutoNum type="arabicPeriod"/>
            </a:pPr>
            <a:r>
              <a:rPr lang="ru-RU" sz="2000" dirty="0" err="1" smtClean="0">
                <a:solidFill>
                  <a:schemeClr val="tx1">
                    <a:lumMod val="75000"/>
                  </a:schemeClr>
                </a:solidFill>
              </a:rPr>
              <a:t>Двобічна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75000"/>
                  </a:schemeClr>
                </a:solidFill>
              </a:rPr>
              <a:t>симетрія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493776" indent="-457200" algn="just">
              <a:buAutoNum type="arabicPeriod"/>
            </a:pP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Т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ри </a:t>
            </a:r>
            <a:r>
              <a:rPr lang="ru-RU" sz="2000" dirty="0" err="1">
                <a:solidFill>
                  <a:schemeClr val="tx1">
                    <a:lumMod val="75000"/>
                  </a:schemeClr>
                </a:solidFill>
              </a:rPr>
              <a:t>зародкові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листки.</a:t>
            </a:r>
          </a:p>
          <a:p>
            <a:pPr marL="493776" indent="-457200" algn="just">
              <a:buAutoNum type="arabicPeriod"/>
            </a:pPr>
            <a:endParaRPr lang="uk-UA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2008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926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</TotalTime>
  <Words>306</Words>
  <Application>Microsoft Office PowerPoint</Application>
  <PresentationFormat>Экран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Техническая</vt:lpstr>
      <vt:lpstr>Багатоклітинні тварини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Багатоклітинні тварини</dc:title>
  <dc:creator>Павло Пантелеєнко</dc:creator>
  <cp:lastModifiedBy>Павло Пантелеєнко</cp:lastModifiedBy>
  <cp:revision>8</cp:revision>
  <dcterms:created xsi:type="dcterms:W3CDTF">2019-08-03T13:11:44Z</dcterms:created>
  <dcterms:modified xsi:type="dcterms:W3CDTF">2019-08-03T14:12:00Z</dcterms:modified>
</cp:coreProperties>
</file>