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-9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72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310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90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365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16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9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617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38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87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166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315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37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689" y="1854925"/>
            <a:ext cx="7184573" cy="110998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</a:rPr>
              <a:t>Рослини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094" y="4314975"/>
            <a:ext cx="3760951" cy="1641687"/>
          </a:xfrm>
        </p:spPr>
        <p:txBody>
          <a:bodyPr>
            <a:no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91156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762" y="203627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Покритонасінні рослини мають особливі репродуктивні структури — квітки і плоди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055" y="1880247"/>
            <a:ext cx="5572344" cy="4727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Покритонасінні набули низку еволюційних нововведень. Це явище було відкрите українським ученим Сергієм </a:t>
            </a:r>
            <a:r>
              <a:rPr lang="uk-UA" dirty="0" err="1" smtClean="0"/>
              <a:t>Навашиним</a:t>
            </a:r>
            <a:r>
              <a:rPr lang="uk-UA" dirty="0" smtClean="0"/>
              <a:t>. По-перше, у них з’явилося подвійне запліднення, яке призводить до формування триплоїдного ендосперму. По-друге, листки із насіннєвими зачатками видозмінилися і перетворилися на замкнені структури — </a:t>
            </a:r>
            <a:r>
              <a:rPr lang="uk-UA" dirty="0" err="1" smtClean="0"/>
              <a:t>плодолистки</a:t>
            </a:r>
            <a:r>
              <a:rPr lang="uk-UA" dirty="0" smtClean="0"/>
              <a:t>, які захищають зародок зусібіч. Плодолистики разом з іншими листками перетворилися на особливий тип пагону — квітку, яка слугує для приваблювання запилювачів. І нарешті, після запилення і запліднення квітка перетворюється на нову структуру — плід, який потрібний для розповсюдження насіння.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99" y="1880248"/>
            <a:ext cx="5451104" cy="47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56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209005"/>
            <a:ext cx="1136468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Тести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uk-UA" dirty="0" smtClean="0"/>
              <a:t>Заповніть пропуски у твердженні про вищі рослини. </a:t>
            </a:r>
          </a:p>
          <a:p>
            <a:r>
              <a:rPr lang="uk-UA" dirty="0" smtClean="0"/>
              <a:t>Спорофіт вищих рослин має (1) набір хромосом, розмножується за допомогою (2) і переважає над </a:t>
            </a:r>
            <a:r>
              <a:rPr lang="uk-UA" dirty="0" err="1" smtClean="0"/>
              <a:t>гаметофітом</a:t>
            </a:r>
            <a:r>
              <a:rPr lang="uk-UA" dirty="0" smtClean="0"/>
              <a:t> у (3). </a:t>
            </a:r>
          </a:p>
          <a:p>
            <a:r>
              <a:rPr lang="uk-UA" b="1" dirty="0" smtClean="0"/>
              <a:t>А </a:t>
            </a:r>
            <a:r>
              <a:rPr lang="uk-UA" dirty="0" smtClean="0"/>
              <a:t>1 — </a:t>
            </a:r>
            <a:r>
              <a:rPr lang="uk-UA" dirty="0" err="1" smtClean="0"/>
              <a:t>гаплоїдний</a:t>
            </a:r>
            <a:r>
              <a:rPr lang="uk-UA" dirty="0" smtClean="0"/>
              <a:t>, 2 — спор, 3 — судинних рослин </a:t>
            </a:r>
          </a:p>
          <a:p>
            <a:r>
              <a:rPr lang="uk-UA" b="1" dirty="0" smtClean="0"/>
              <a:t>Б </a:t>
            </a:r>
            <a:r>
              <a:rPr lang="uk-UA" dirty="0" smtClean="0"/>
              <a:t>1 — диплоїдний, 2 — гамет, 3 — судинних рослин 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1 — </a:t>
            </a:r>
            <a:r>
              <a:rPr lang="uk-UA" dirty="0" err="1" smtClean="0"/>
              <a:t>гаплоїдний</a:t>
            </a:r>
            <a:r>
              <a:rPr lang="uk-UA" dirty="0" smtClean="0"/>
              <a:t>, 2 — спор, 3 — мохоподібних </a:t>
            </a:r>
          </a:p>
          <a:p>
            <a:r>
              <a:rPr lang="uk-UA" b="1" dirty="0" smtClean="0"/>
              <a:t>Г </a:t>
            </a:r>
            <a:r>
              <a:rPr lang="uk-UA" dirty="0" smtClean="0"/>
              <a:t>1 — диплоїдний, 2 — гамет, 3 — мохоподібних </a:t>
            </a:r>
          </a:p>
          <a:p>
            <a:r>
              <a:rPr lang="uk-UA" b="1" dirty="0" smtClean="0"/>
              <a:t>Д </a:t>
            </a:r>
            <a:r>
              <a:rPr lang="uk-UA" dirty="0" smtClean="0"/>
              <a:t>1 — </a:t>
            </a:r>
            <a:r>
              <a:rPr lang="uk-UA" dirty="0" err="1" smtClean="0"/>
              <a:t>гаплоїдний</a:t>
            </a:r>
            <a:r>
              <a:rPr lang="uk-UA" dirty="0" smtClean="0"/>
              <a:t>, 2 — гамет, 3 — мохоподібних </a:t>
            </a:r>
          </a:p>
          <a:p>
            <a:endParaRPr lang="uk-UA" dirty="0" smtClean="0"/>
          </a:p>
          <a:p>
            <a:r>
              <a:rPr lang="uk-UA" dirty="0" smtClean="0"/>
              <a:t>2. Стебло є основною </a:t>
            </a:r>
            <a:r>
              <a:rPr lang="uk-UA" dirty="0" err="1" smtClean="0"/>
              <a:t>фотосинтезувальною</a:t>
            </a:r>
            <a:r>
              <a:rPr lang="uk-UA" dirty="0" smtClean="0"/>
              <a:t> частиною організму хвощів, оскільки </a:t>
            </a:r>
          </a:p>
          <a:p>
            <a:r>
              <a:rPr lang="uk-UA" b="1" dirty="0" smtClean="0"/>
              <a:t>А </a:t>
            </a:r>
            <a:r>
              <a:rPr lang="uk-UA" dirty="0" smtClean="0"/>
              <a:t>хвощі належать до судинних рослин </a:t>
            </a:r>
          </a:p>
          <a:p>
            <a:r>
              <a:rPr lang="uk-UA" b="1" dirty="0" smtClean="0"/>
              <a:t>Б </a:t>
            </a:r>
            <a:r>
              <a:rPr lang="uk-UA" dirty="0" smtClean="0"/>
              <a:t>хвощі розмножуються спорами 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у клітинах листків хвощів нема хлоропластів </a:t>
            </a:r>
          </a:p>
          <a:p>
            <a:r>
              <a:rPr lang="uk-UA" b="1" dirty="0" smtClean="0"/>
              <a:t>Г </a:t>
            </a:r>
            <a:r>
              <a:rPr lang="uk-UA" dirty="0" smtClean="0"/>
              <a:t>у хвощів нема листків </a:t>
            </a:r>
          </a:p>
          <a:p>
            <a:r>
              <a:rPr lang="uk-UA" b="1" dirty="0" smtClean="0"/>
              <a:t>Д </a:t>
            </a:r>
            <a:r>
              <a:rPr lang="uk-UA" dirty="0" smtClean="0"/>
              <a:t>у хвощів замала площа листків </a:t>
            </a:r>
          </a:p>
          <a:p>
            <a:endParaRPr lang="uk-UA" dirty="0" smtClean="0"/>
          </a:p>
          <a:p>
            <a:r>
              <a:rPr lang="uk-UA" dirty="0" smtClean="0"/>
              <a:t>3. </a:t>
            </a:r>
            <a:r>
              <a:rPr lang="uk-UA" dirty="0" err="1" smtClean="0"/>
              <a:t>Гаметофіт</a:t>
            </a:r>
            <a:r>
              <a:rPr lang="uk-UA" dirty="0" smtClean="0"/>
              <a:t> папоротеподібних рослин формується з </a:t>
            </a:r>
          </a:p>
          <a:p>
            <a:r>
              <a:rPr lang="uk-UA" b="1" dirty="0" smtClean="0"/>
              <a:t>А </a:t>
            </a:r>
            <a:r>
              <a:rPr lang="uk-UA" dirty="0" err="1" smtClean="0"/>
              <a:t>заростка</a:t>
            </a:r>
            <a:r>
              <a:rPr lang="uk-UA" dirty="0" smtClean="0"/>
              <a:t>         </a:t>
            </a:r>
            <a:r>
              <a:rPr lang="uk-UA" b="1" dirty="0" smtClean="0"/>
              <a:t>Б </a:t>
            </a:r>
            <a:r>
              <a:rPr lang="uk-UA" dirty="0" smtClean="0"/>
              <a:t>спорангія 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спори              </a:t>
            </a:r>
            <a:r>
              <a:rPr lang="uk-UA" b="1" dirty="0" smtClean="0"/>
              <a:t>Г </a:t>
            </a:r>
            <a:r>
              <a:rPr lang="uk-UA" dirty="0" smtClean="0"/>
              <a:t>зиготи </a:t>
            </a:r>
          </a:p>
          <a:p>
            <a:r>
              <a:rPr lang="uk-UA" b="1" dirty="0" smtClean="0"/>
              <a:t>Д </a:t>
            </a:r>
            <a:r>
              <a:rPr lang="uk-UA" dirty="0" err="1" smtClean="0"/>
              <a:t>вайї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65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75" y="245506"/>
            <a:ext cx="114568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uk-UA" dirty="0" smtClean="0"/>
              <a:t>. Жіночий </a:t>
            </a:r>
            <a:r>
              <a:rPr lang="uk-UA" dirty="0" err="1" smtClean="0"/>
              <a:t>гаметофіт</a:t>
            </a:r>
            <a:r>
              <a:rPr lang="uk-UA" dirty="0" smtClean="0"/>
              <a:t> у покритонасінних рослин представлений </a:t>
            </a:r>
          </a:p>
          <a:p>
            <a:r>
              <a:rPr lang="uk-UA" b="1" dirty="0" smtClean="0"/>
              <a:t>А </a:t>
            </a:r>
            <a:r>
              <a:rPr lang="uk-UA" dirty="0" smtClean="0"/>
              <a:t>пилком </a:t>
            </a:r>
            <a:r>
              <a:rPr lang="uk-UA" b="1" dirty="0" smtClean="0"/>
              <a:t>Б </a:t>
            </a:r>
            <a:r>
              <a:rPr lang="uk-UA" dirty="0" smtClean="0"/>
              <a:t>квіткою 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маточкою </a:t>
            </a:r>
            <a:r>
              <a:rPr lang="uk-UA" b="1" dirty="0" smtClean="0"/>
              <a:t>Г </a:t>
            </a:r>
            <a:r>
              <a:rPr lang="uk-UA" dirty="0" err="1" smtClean="0"/>
              <a:t>плодолистком</a:t>
            </a:r>
            <a:r>
              <a:rPr lang="uk-UA" dirty="0" smtClean="0"/>
              <a:t> </a:t>
            </a:r>
          </a:p>
          <a:p>
            <a:r>
              <a:rPr lang="uk-UA" b="1" dirty="0" smtClean="0"/>
              <a:t>Д </a:t>
            </a:r>
            <a:r>
              <a:rPr lang="uk-UA" dirty="0" smtClean="0"/>
              <a:t>насіннєвим зачатком </a:t>
            </a:r>
          </a:p>
          <a:p>
            <a:endParaRPr lang="uk-UA" dirty="0" smtClean="0"/>
          </a:p>
          <a:p>
            <a:r>
              <a:rPr lang="uk-UA" dirty="0" smtClean="0"/>
              <a:t>5. Виберіть правильну характеристику плоду. </a:t>
            </a:r>
          </a:p>
          <a:p>
            <a:r>
              <a:rPr lang="uk-UA" b="1" dirty="0" smtClean="0"/>
              <a:t>А </a:t>
            </a:r>
            <a:r>
              <a:rPr lang="uk-UA" dirty="0" smtClean="0"/>
              <a:t>плід виконує ті ж функції, що й насінина </a:t>
            </a:r>
          </a:p>
          <a:p>
            <a:r>
              <a:rPr lang="uk-UA" b="1" dirty="0" smtClean="0"/>
              <a:t>Б </a:t>
            </a:r>
            <a:r>
              <a:rPr lang="uk-UA" dirty="0" smtClean="0"/>
              <a:t>плід є органом спорофіту насінних рослин 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усередині плоду утворюються гамети </a:t>
            </a:r>
          </a:p>
          <a:p>
            <a:r>
              <a:rPr lang="uk-UA" b="1" dirty="0" smtClean="0"/>
              <a:t>Г </a:t>
            </a:r>
            <a:r>
              <a:rPr lang="uk-UA" dirty="0" smtClean="0"/>
              <a:t>плід — це видозмінений листок </a:t>
            </a:r>
          </a:p>
          <a:p>
            <a:r>
              <a:rPr lang="uk-UA" b="1" dirty="0" smtClean="0"/>
              <a:t>Д </a:t>
            </a:r>
            <a:r>
              <a:rPr lang="uk-UA" dirty="0" smtClean="0"/>
              <a:t>вперше плоди з’явилися в голонасінних рослин </a:t>
            </a:r>
          </a:p>
          <a:p>
            <a:endParaRPr lang="uk-UA" dirty="0" smtClean="0"/>
          </a:p>
          <a:p>
            <a:r>
              <a:rPr lang="uk-UA" dirty="0" smtClean="0"/>
              <a:t>7. </a:t>
            </a:r>
            <a:r>
              <a:rPr lang="uk-UA" dirty="0" err="1" smtClean="0"/>
              <a:t>Увідповідніть</a:t>
            </a:r>
            <a:r>
              <a:rPr lang="uk-UA" dirty="0" smtClean="0"/>
              <a:t> рослину з систематичною групою, до якої вона належить. </a:t>
            </a:r>
          </a:p>
          <a:p>
            <a:r>
              <a:rPr lang="uk-UA" b="1" dirty="0" smtClean="0"/>
              <a:t>1. </a:t>
            </a:r>
            <a:r>
              <a:rPr lang="uk-UA" dirty="0" smtClean="0"/>
              <a:t>вельвічія </a:t>
            </a:r>
          </a:p>
          <a:p>
            <a:r>
              <a:rPr lang="uk-UA" b="1" dirty="0" smtClean="0"/>
              <a:t>2. </a:t>
            </a:r>
            <a:r>
              <a:rPr lang="uk-UA" dirty="0" smtClean="0"/>
              <a:t>маршанція </a:t>
            </a:r>
          </a:p>
          <a:p>
            <a:r>
              <a:rPr lang="uk-UA" b="1" dirty="0" smtClean="0"/>
              <a:t>3. </a:t>
            </a:r>
            <a:r>
              <a:rPr lang="uk-UA" dirty="0" smtClean="0"/>
              <a:t>мак </a:t>
            </a:r>
          </a:p>
          <a:p>
            <a:r>
              <a:rPr lang="uk-UA" b="1" dirty="0" smtClean="0"/>
              <a:t>4. </a:t>
            </a:r>
            <a:r>
              <a:rPr lang="uk-UA" dirty="0" smtClean="0"/>
              <a:t>хвощ польовий 	</a:t>
            </a:r>
          </a:p>
          <a:p>
            <a:r>
              <a:rPr lang="uk-UA" b="1" dirty="0" smtClean="0"/>
              <a:t>А </a:t>
            </a:r>
            <a:r>
              <a:rPr lang="uk-UA" dirty="0" smtClean="0"/>
              <a:t>голонасінні </a:t>
            </a:r>
          </a:p>
          <a:p>
            <a:r>
              <a:rPr lang="uk-UA" b="1" dirty="0" smtClean="0"/>
              <a:t>Б </a:t>
            </a:r>
            <a:r>
              <a:rPr lang="uk-UA" dirty="0" smtClean="0"/>
              <a:t>покритонасінні 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мохоподібні </a:t>
            </a:r>
          </a:p>
          <a:p>
            <a:r>
              <a:rPr lang="uk-UA" b="1" dirty="0" smtClean="0"/>
              <a:t>Г </a:t>
            </a:r>
            <a:r>
              <a:rPr lang="uk-UA" dirty="0" smtClean="0"/>
              <a:t>папоротеподібні </a:t>
            </a:r>
          </a:p>
          <a:p>
            <a:r>
              <a:rPr lang="uk-UA" b="1" dirty="0" smtClean="0"/>
              <a:t>Д </a:t>
            </a:r>
            <a:r>
              <a:rPr lang="uk-UA" dirty="0" err="1" smtClean="0"/>
              <a:t>плауноподібні</a:t>
            </a:r>
            <a:r>
              <a:rPr lang="uk-UA" dirty="0" smtClean="0"/>
              <a:t>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769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023" y="796834"/>
            <a:ext cx="104191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Домашнє завдання</a:t>
            </a:r>
          </a:p>
          <a:p>
            <a:endParaRPr lang="uk-UA" sz="2400" dirty="0"/>
          </a:p>
          <a:p>
            <a:r>
              <a:rPr lang="uk-UA" sz="2400" dirty="0" smtClean="0"/>
              <a:t>Опрацювати</a:t>
            </a:r>
            <a:r>
              <a:rPr lang="en-US" sz="2400" dirty="0" smtClean="0"/>
              <a:t> &amp; </a:t>
            </a:r>
            <a:r>
              <a:rPr lang="uk-UA" sz="2400" dirty="0" smtClean="0"/>
              <a:t>14,15</a:t>
            </a:r>
            <a:endParaRPr lang="uk-UA" sz="2400" dirty="0" smtClean="0"/>
          </a:p>
          <a:p>
            <a:r>
              <a:rPr lang="uk-UA" sz="2400" dirty="0" smtClean="0"/>
              <a:t> 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Проект для </a:t>
            </a:r>
            <a:r>
              <a:rPr lang="uk-UA" sz="2400" b="1" dirty="0" smtClean="0">
                <a:solidFill>
                  <a:srgbClr val="00B050"/>
                </a:solidFill>
              </a:rPr>
              <a:t>дружної компанії </a:t>
            </a:r>
          </a:p>
          <a:p>
            <a:r>
              <a:rPr lang="uk-UA" dirty="0" smtClean="0"/>
              <a:t>Уявіть, що ви з класом маєте бажання заснувати агропідприємство з вирощування певної культури. Які рослини вигідно вирощувати у вашому регіоні? У що вам прийдеться вкласти гроші для започаткування виробництва?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8044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7" y="91441"/>
            <a:ext cx="10937288" cy="143691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Рослини — це багатоклітинні </a:t>
            </a:r>
            <a:r>
              <a:rPr lang="uk-UA" b="1" dirty="0" err="1" smtClean="0">
                <a:solidFill>
                  <a:srgbClr val="00B050"/>
                </a:solidFill>
              </a:rPr>
              <a:t>фотосинтезувальні</a:t>
            </a:r>
            <a:r>
              <a:rPr lang="uk-UA" b="1" dirty="0" smtClean="0">
                <a:solidFill>
                  <a:srgbClr val="00B050"/>
                </a:solidFill>
              </a:rPr>
              <a:t> організми, які обжилися в наземному середовищі існування 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23" y="2029033"/>
            <a:ext cx="5924711" cy="3823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234" y="1907177"/>
            <a:ext cx="55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Рослини є однією з найуспішніших груп еукаріотів. Їхні хлоропласти, утворені в результаті первинного </a:t>
            </a:r>
            <a:r>
              <a:rPr lang="uk-UA" dirty="0" err="1" smtClean="0"/>
              <a:t>ендосимбіозу</a:t>
            </a:r>
            <a:r>
              <a:rPr lang="uk-UA" dirty="0" smtClean="0"/>
              <a:t>, мають оболонку, яка складається із двох мембран. Їхні клітини вкриті щільною клітинною стінкою, основу якої становить целюлоза. Всі рослини є багатоклітинними організмами. Перші їхні представники були родичами сучасних зелених водоростей, що освоїли наземні місця існування. Багато вищих рослин, зокрема такі як елодея і кушир </a:t>
            </a:r>
            <a:r>
              <a:rPr lang="uk-UA" i="1" dirty="0" smtClean="0"/>
              <a:t>(рис. 8.1)</a:t>
            </a:r>
            <a:r>
              <a:rPr lang="uk-UA" dirty="0" smtClean="0"/>
              <a:t>, вторинно повернулися до водного способу життя, однак їх не варто плутати з водоростями, а краще називати «водними рослинами».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1559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08" y="138313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Життєвий цикл рослин включає стадію </a:t>
            </a:r>
            <a:r>
              <a:rPr lang="uk-UA" b="1" dirty="0" err="1" smtClean="0">
                <a:solidFill>
                  <a:srgbClr val="00B050"/>
                </a:solidFill>
              </a:rPr>
              <a:t>гаплоїдного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гаметофіту</a:t>
            </a:r>
            <a:r>
              <a:rPr lang="uk-UA" b="1" dirty="0" smtClean="0">
                <a:solidFill>
                  <a:srgbClr val="00B050"/>
                </a:solidFill>
              </a:rPr>
              <a:t> і диплоїдного спорофіту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1229"/>
            <a:ext cx="4898572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Особливістю життєвого циклу рослин є послідовна зміна двох поколінь: статевого — </a:t>
            </a:r>
            <a:r>
              <a:rPr lang="uk-UA" dirty="0" err="1" smtClean="0"/>
              <a:t>гаметофіту</a:t>
            </a:r>
            <a:r>
              <a:rPr lang="uk-UA" dirty="0" smtClean="0"/>
              <a:t> і нестатевого — спорофіту </a:t>
            </a:r>
            <a:r>
              <a:rPr lang="uk-UA" i="1" dirty="0" smtClean="0"/>
              <a:t>(рис. 8.2)</a:t>
            </a:r>
            <a:r>
              <a:rPr lang="uk-UA" dirty="0" smtClean="0"/>
              <a:t>. </a:t>
            </a:r>
            <a:r>
              <a:rPr lang="uk-UA" dirty="0" err="1" smtClean="0"/>
              <a:t>Гаметофіт</a:t>
            </a:r>
            <a:r>
              <a:rPr lang="uk-UA" dirty="0" smtClean="0"/>
              <a:t> є </a:t>
            </a:r>
            <a:r>
              <a:rPr lang="uk-UA" dirty="0" err="1" smtClean="0"/>
              <a:t>гаплоїдним</a:t>
            </a:r>
            <a:r>
              <a:rPr lang="uk-UA" dirty="0" smtClean="0"/>
              <a:t> і виробляє статеві клітини — гамети — шляхом мітозу. Гамети зливаються одна з одною та формують диплоїдну зиготу, з якої </a:t>
            </a:r>
            <a:r>
              <a:rPr lang="uk-UA" dirty="0" err="1" smtClean="0"/>
              <a:t>розвинеться</a:t>
            </a:r>
            <a:r>
              <a:rPr lang="uk-UA" dirty="0" smtClean="0"/>
              <a:t> диплоїдний спорофіт. Своєю чергою, спорофіт утворює </a:t>
            </a:r>
            <a:r>
              <a:rPr lang="uk-UA" dirty="0" err="1" smtClean="0"/>
              <a:t>гаплоїдні</a:t>
            </a:r>
            <a:r>
              <a:rPr lang="uk-UA" dirty="0" smtClean="0"/>
              <a:t> спори шляхом мейозу.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94" y="1911228"/>
            <a:ext cx="6145626" cy="3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82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16" y="138313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Мохоподібні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00B050"/>
                </a:solidFill>
              </a:rPr>
              <a:t>— рослини, у яких у життєвому циклі домінує </a:t>
            </a:r>
            <a:r>
              <a:rPr lang="uk-UA" b="1" dirty="0" err="1" smtClean="0">
                <a:solidFill>
                  <a:srgbClr val="00B050"/>
                </a:solidFill>
              </a:rPr>
              <a:t>гаметофіт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767" y="2442754"/>
            <a:ext cx="5072325" cy="4153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Мохи є давньою екологічно й еволюційно успішною групою, що налічує не менше 18 000 видів 1. Мохи віддають перевагу вологим місцям проживання і часто оселяються в лісовій підстилці й на </a:t>
            </a:r>
            <a:r>
              <a:rPr lang="uk-UA" dirty="0" err="1" smtClean="0"/>
              <a:t>каменях</a:t>
            </a:r>
            <a:r>
              <a:rPr lang="uk-UA" dirty="0" smtClean="0"/>
              <a:t>, займаючи екологічні ніші, недоступні іншим рослинам </a:t>
            </a:r>
            <a:r>
              <a:rPr lang="uk-UA" i="1" dirty="0" smtClean="0"/>
              <a:t>(рис. 8.3, А, Б)</a:t>
            </a:r>
            <a:r>
              <a:rPr lang="uk-UA" dirty="0" smtClean="0"/>
              <a:t>. Особливістю мохів є те, що в їхньому життєвому циклі домінує </a:t>
            </a:r>
            <a:r>
              <a:rPr lang="uk-UA" dirty="0" err="1" smtClean="0"/>
              <a:t>гаплоїдний</a:t>
            </a:r>
            <a:r>
              <a:rPr lang="uk-UA" dirty="0" smtClean="0"/>
              <a:t> </a:t>
            </a:r>
            <a:r>
              <a:rPr lang="uk-UA" dirty="0" err="1" smtClean="0"/>
              <a:t>гаметофіт</a:t>
            </a:r>
            <a:r>
              <a:rPr lang="uk-UA" dirty="0" smtClean="0"/>
              <a:t> — він становить собою зелену рослину, водночас як спорофіт живе на </a:t>
            </a:r>
            <a:r>
              <a:rPr lang="uk-UA" dirty="0" err="1" smtClean="0"/>
              <a:t>гаметофіті</a:t>
            </a:r>
            <a:r>
              <a:rPr lang="uk-UA" dirty="0" smtClean="0"/>
              <a:t> й харчується за його рахунок, тобто веде «паразитичний» спосіб життя </a:t>
            </a:r>
            <a:r>
              <a:rPr lang="uk-UA" i="1" dirty="0" smtClean="0"/>
              <a:t>(рис. 8.3, В)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7" y="1077050"/>
            <a:ext cx="5072325" cy="136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41" y="1077050"/>
            <a:ext cx="5490293" cy="52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93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825" y="321194"/>
            <a:ext cx="9603275" cy="13639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Судинні рослини мають розвинені провідні тканини, і в їхньому життєвому циклі домінує спорофіт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2015732"/>
            <a:ext cx="11168743" cy="4084622"/>
          </a:xfrm>
        </p:spPr>
        <p:txBody>
          <a:bodyPr>
            <a:normAutofit lnSpcReduction="10000"/>
          </a:bodyPr>
          <a:lstStyle/>
          <a:p>
            <a:r>
              <a:rPr lang="uk-UA" sz="2200" dirty="0" smtClean="0"/>
              <a:t>У судинних рослин, на відміну від мохів, у життєвому циклі домінує спорофіт. Загалом, він має два обов’язкові органи: пагін і корінь. Пагін відповідає за здійснення фотосинтезу й розмноження, водночас корінь — за прикріплення до субстрату і поглинання з нього води та мінеральних речовин. </a:t>
            </a:r>
          </a:p>
          <a:p>
            <a:r>
              <a:rPr lang="uk-UA" sz="2200" dirty="0" smtClean="0"/>
              <a:t>Ще однією особливістю судинних рослин є наявність розвиненої системи провідних тканин, які забезпечують ефективний транспорт води, мінеральних солей і продуктів фотосинтезу по всьому рослинному організму. Це дозволило судинним рослинам освоїти більш посушливі місця існування, а також збільшити свій розмір. На сьогодні до судинних рослин належать три групи: </a:t>
            </a:r>
            <a:r>
              <a:rPr lang="uk-UA" sz="2200" dirty="0" err="1" smtClean="0"/>
              <a:t>Плауноподібні</a:t>
            </a:r>
            <a:r>
              <a:rPr lang="uk-UA" sz="2200" dirty="0" smtClean="0"/>
              <a:t>, Папоротеподібні та насінні рослини.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87" y="268942"/>
            <a:ext cx="9603275" cy="139004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00B050"/>
                </a:solidFill>
              </a:rPr>
              <a:t>Плауноподібні</a:t>
            </a:r>
            <a:r>
              <a:rPr lang="uk-UA" b="1" dirty="0" smtClean="0">
                <a:solidFill>
                  <a:srgbClr val="00B050"/>
                </a:solidFill>
              </a:rPr>
              <a:t> — найпримітивніша група судинних рослин, у яких відсутнє справжнє листя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7" y="1989606"/>
            <a:ext cx="4467496" cy="40976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Найдавніша і найпримітивніша група судинних рослин — </a:t>
            </a:r>
            <a:r>
              <a:rPr lang="uk-UA" dirty="0" err="1" smtClean="0"/>
              <a:t>плауноподібні</a:t>
            </a:r>
            <a:r>
              <a:rPr lang="uk-UA" dirty="0" smtClean="0"/>
              <a:t>. Вони, зазвичай, мають пагін, укритий простими листками, який стелиться або трохи підіймається над землею. Такі листки </a:t>
            </a:r>
            <a:r>
              <a:rPr lang="uk-UA" dirty="0" err="1" smtClean="0"/>
              <a:t>розвинулися</a:t>
            </a:r>
            <a:r>
              <a:rPr lang="uk-UA" dirty="0" smtClean="0"/>
              <a:t> зі складок пагону і відповідають справжнім листкам прогресивніших груп рослин. </a:t>
            </a:r>
            <a:r>
              <a:rPr lang="uk-UA" dirty="0" err="1" smtClean="0"/>
              <a:t>Гаметофіт</a:t>
            </a:r>
            <a:r>
              <a:rPr lang="uk-UA" dirty="0" smtClean="0"/>
              <a:t> є підземною багатоклітинною масою, яка живиться гетеротрофно за рахунок симбіозу з грибами. На кінчиках пагонів багатьох плаунів формуються спороносні колоски, у яких утворюються спори </a:t>
            </a:r>
            <a:r>
              <a:rPr lang="uk-UA" i="1" dirty="0" smtClean="0"/>
              <a:t>(рис. 8.4, А)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02" y="1989606"/>
            <a:ext cx="6453052" cy="44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15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699" y="21669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Папоротеподібні — надзвичайно різноманітна група спорових рослин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82" y="1265926"/>
            <a:ext cx="6059564" cy="5396131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Папоротеподібні розвинули справжнє листя, яке сформувалося зі сплощених та зрощених пагонів </a:t>
            </a:r>
            <a:r>
              <a:rPr lang="uk-UA" i="1" dirty="0" smtClean="0"/>
              <a:t>(рис. 8.5, А)</a:t>
            </a:r>
            <a:r>
              <a:rPr lang="uk-UA" dirty="0" smtClean="0"/>
              <a:t>. Таке листя набагато ефективніше здійснює фотосинтез. У більшості сучасних папоротей є великі листки — </a:t>
            </a:r>
            <a:r>
              <a:rPr lang="uk-UA" dirty="0" err="1" smtClean="0"/>
              <a:t>вайї</a:t>
            </a:r>
            <a:r>
              <a:rPr lang="uk-UA" dirty="0" smtClean="0"/>
              <a:t>, на нижньому боці яких формуються спорангії зі спорами. Спори, зазвичай, проростають у крихітний </a:t>
            </a:r>
            <a:r>
              <a:rPr lang="uk-UA" dirty="0" err="1" smtClean="0"/>
              <a:t>гаметофіт</a:t>
            </a:r>
            <a:r>
              <a:rPr lang="uk-UA" dirty="0" smtClean="0"/>
              <a:t>, здатний до фотосинтезу заросток, що має вигляд пластинки. Після запліднення на </a:t>
            </a:r>
            <a:r>
              <a:rPr lang="uk-UA" dirty="0" err="1" smtClean="0"/>
              <a:t>гаметофіті</a:t>
            </a:r>
            <a:r>
              <a:rPr lang="uk-UA" dirty="0" smtClean="0"/>
              <a:t> виростає спорофіт, який швидко починає існувати самостійно </a:t>
            </a:r>
            <a:r>
              <a:rPr lang="uk-UA" i="1" dirty="0" smtClean="0"/>
              <a:t>(рис. 8.5, В)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Окремою спеціалізованою групою папоротеподібних є хвощі 1 </a:t>
            </a:r>
            <a:r>
              <a:rPr lang="uk-UA" i="1" dirty="0" smtClean="0"/>
              <a:t>(рис. 8.5, Б)</a:t>
            </a:r>
            <a:r>
              <a:rPr lang="uk-UA" dirty="0" smtClean="0"/>
              <a:t>. Вони мають спрощене листя і почленоване стебло. Як і у випадку зі звичайними папоротями, у хвощів зі спори формується невеликий </a:t>
            </a:r>
            <a:r>
              <a:rPr lang="uk-UA" dirty="0" err="1" smtClean="0"/>
              <a:t>гаметофіт</a:t>
            </a:r>
            <a:r>
              <a:rPr lang="uk-UA" dirty="0" smtClean="0"/>
              <a:t>, який бере участь у статевому розмноженні й дає початок спорофіту.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16" y="1033227"/>
            <a:ext cx="5057092" cy="5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38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950" y="164439"/>
            <a:ext cx="9603275" cy="10492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Насінина — унікальна структура, яка розвивається із насіннєвого зачатку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885103"/>
            <a:ext cx="11599817" cy="450263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Близько 300 млн років тому найрозвиненіші папоротеподібні дали початок першим насінним рослинам. </a:t>
            </a:r>
          </a:p>
          <a:p>
            <a:r>
              <a:rPr lang="uk-UA" dirty="0" smtClean="0"/>
              <a:t>На відміну від спорових, у насінних на спорофіті утворюється спеціальна структура — </a:t>
            </a:r>
            <a:r>
              <a:rPr lang="uk-UA" b="1" i="1" u="sng" dirty="0" smtClean="0"/>
              <a:t>насіннєвий зачаток. </a:t>
            </a:r>
            <a:r>
              <a:rPr lang="uk-UA" dirty="0" smtClean="0"/>
              <a:t>Він містить у собі жіночий </a:t>
            </a:r>
            <a:r>
              <a:rPr lang="uk-UA" dirty="0" err="1" smtClean="0"/>
              <a:t>гаметофіт</a:t>
            </a:r>
            <a:r>
              <a:rPr lang="uk-UA" dirty="0" smtClean="0"/>
              <a:t>, що виробляє яйцеклітини. Чоловічий </a:t>
            </a:r>
            <a:r>
              <a:rPr lang="uk-UA" dirty="0" err="1" smtClean="0"/>
              <a:t>гаметофіт</a:t>
            </a:r>
            <a:r>
              <a:rPr lang="uk-UA" dirty="0" smtClean="0"/>
              <a:t> набув здатності переноситися вітром або за допомогою комах-запилювачів — так сформувався пилок. </a:t>
            </a:r>
          </a:p>
          <a:p>
            <a:r>
              <a:rPr lang="uk-UA" dirty="0" smtClean="0"/>
              <a:t>Після потрапляння пилку на жіночий </a:t>
            </a:r>
            <a:r>
              <a:rPr lang="uk-UA" dirty="0" err="1" smtClean="0"/>
              <a:t>гаметофіт</a:t>
            </a:r>
            <a:r>
              <a:rPr lang="uk-UA" dirty="0" smtClean="0"/>
              <a:t> відбувається </a:t>
            </a:r>
            <a:r>
              <a:rPr lang="uk-UA" b="1" i="1" u="sng" dirty="0" smtClean="0"/>
              <a:t>запліднення</a:t>
            </a:r>
            <a:r>
              <a:rPr lang="uk-UA" dirty="0" smtClean="0"/>
              <a:t>, яке призводить до формування </a:t>
            </a:r>
            <a:r>
              <a:rPr lang="uk-UA" b="1" i="1" u="sng" dirty="0" smtClean="0"/>
              <a:t>зиготи</a:t>
            </a:r>
            <a:r>
              <a:rPr lang="uk-UA" dirty="0" smtClean="0"/>
              <a:t>, а разом із нею і </a:t>
            </a:r>
            <a:r>
              <a:rPr lang="uk-UA" b="1" i="1" u="sng" dirty="0" smtClean="0"/>
              <a:t>спорофіту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Однак жіночий </a:t>
            </a:r>
            <a:r>
              <a:rPr lang="uk-UA" dirty="0" err="1" smtClean="0"/>
              <a:t>гаметофіт</a:t>
            </a:r>
            <a:r>
              <a:rPr lang="uk-UA" dirty="0" smtClean="0"/>
              <a:t> продовжив розвиватися і разом зі структурами насіннєвого зачатку перетворився на особливий орган рослини — </a:t>
            </a:r>
            <a:r>
              <a:rPr lang="uk-UA" b="1" u="sng" dirty="0" smtClean="0"/>
              <a:t>насінину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Насінина містить у собі тканини трьох різних поколінь: її оболонка формується із тканин материнського спорофіту, під нею розташовується жіночий </a:t>
            </a:r>
            <a:r>
              <a:rPr lang="uk-UA" dirty="0" err="1" smtClean="0"/>
              <a:t>гаметофіт</a:t>
            </a:r>
            <a:r>
              <a:rPr lang="uk-UA" dirty="0" smtClean="0"/>
              <a:t>, який тепер має назву ендосперм, а всередині нього — ембріональний спорофіт. Насіннєва оболонка захищає ембріон від висихання і дії несприятливих чинників довкілля, водночас ендосперм слугує запасом поживних речовин, які молодий спорофіт використовує під час проростання. </a:t>
            </a:r>
          </a:p>
          <a:p>
            <a:r>
              <a:rPr lang="uk-UA" dirty="0" smtClean="0"/>
              <a:t>Завдяки такій структурі ймовірність того, що насіння житиме і дасть життєздатний паросток, стала значно вищою, ніж у спори.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8510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07" y="177502"/>
            <a:ext cx="9603275" cy="10492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Голонасінні рослини мають насіння, захищене виключно шкіркою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1963479"/>
            <a:ext cx="4794068" cy="4019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Перші насінні рослини були голонасінними. Їхній ендосперм — запас поживних речовин для розвитку зародка — становить собою </a:t>
            </a:r>
            <a:r>
              <a:rPr lang="uk-UA" sz="2400" dirty="0" err="1" smtClean="0"/>
              <a:t>гаплоїдний</a:t>
            </a:r>
            <a:r>
              <a:rPr lang="uk-UA" sz="2400" dirty="0" smtClean="0"/>
              <a:t> </a:t>
            </a:r>
            <a:r>
              <a:rPr lang="uk-UA" sz="2400" dirty="0" err="1" smtClean="0"/>
              <a:t>гаметофіт</a:t>
            </a:r>
            <a:r>
              <a:rPr lang="uk-UA" sz="2400" dirty="0" smtClean="0"/>
              <a:t>, а єдиним покривом насіння слугує насінна шкірка. Найпоширеніші голонасінні рослини — хвойні </a:t>
            </a:r>
            <a:r>
              <a:rPr lang="uk-UA" sz="2400" i="1" dirty="0" smtClean="0"/>
              <a:t>(рис. 8.6, А)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308" y="1858977"/>
            <a:ext cx="5399679" cy="42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51697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42</TotalTime>
  <Words>1264</Words>
  <Application>Microsoft Office PowerPoint</Application>
  <PresentationFormat>Произвольный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Gallery</vt:lpstr>
      <vt:lpstr>Рослини</vt:lpstr>
      <vt:lpstr>Рослини — це багатоклітинні фотосинтезувальні організми, які обжилися в наземному середовищі існування </vt:lpstr>
      <vt:lpstr>Життєвий цикл рослин включає стадію гаплоїдного гаметофіту і диплоїдного спорофіту </vt:lpstr>
      <vt:lpstr>Мохоподібні — рослини, у яких у життєвому циклі домінує гаметофіт </vt:lpstr>
      <vt:lpstr>Судинні рослини мають розвинені провідні тканини, і в їхньому життєвому циклі домінує спорофіт </vt:lpstr>
      <vt:lpstr>Плауноподібні — найпримітивніша група судинних рослин, у яких відсутнє справжнє листя </vt:lpstr>
      <vt:lpstr>Папоротеподібні — надзвичайно різноманітна група спорових рослин </vt:lpstr>
      <vt:lpstr>Насінина — унікальна структура, яка розвивається із насіннєвого зачатку </vt:lpstr>
      <vt:lpstr>Голонасінні рослини мають насіння, захищене виключно шкіркою </vt:lpstr>
      <vt:lpstr>Покритонасінні рослини мають особливі репродуктивні структури — квітки і плоди 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</dc:title>
  <dc:creator>Пользователь Windows</dc:creator>
  <cp:lastModifiedBy>DNZ</cp:lastModifiedBy>
  <cp:revision>6</cp:revision>
  <dcterms:created xsi:type="dcterms:W3CDTF">2019-09-25T17:02:31Z</dcterms:created>
  <dcterms:modified xsi:type="dcterms:W3CDTF">2019-10-20T18:53:34Z</dcterms:modified>
</cp:coreProperties>
</file>