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20E72EA-0371-4BB2-AC98-CF4F95CD2BC8}" type="datetimeFigureOut">
              <a:rPr lang="ru-RU" smtClean="0"/>
              <a:pPr/>
              <a:t>08.08.2018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1C1242-517C-40C8-915E-5EAFD513336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96252" cy="384335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C00000"/>
                </a:solidFill>
              </a:rPr>
              <a:t>Особливості обміну речовин гетеротрофного організму. Живлення і  травлення. Різноманітність травних систем.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09120"/>
            <a:ext cx="3774207" cy="1980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« Прості способи добування їжі».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7798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114800"/>
                <a:gridCol w="4114800"/>
              </a:tblGrid>
              <a:tr h="944963"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Спосіб добування їжі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Приклади тварин.</a:t>
                      </a:r>
                      <a:endParaRPr lang="ru-RU" dirty="0"/>
                    </a:p>
                  </a:txBody>
                  <a:tcPr/>
                </a:tc>
              </a:tr>
              <a:tr h="944963"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Рослиноїдні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963"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Хижаки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44963">
                <a:tc>
                  <a:txBody>
                    <a:bodyPr/>
                    <a:lstStyle/>
                    <a:p>
                      <a:r>
                        <a:rPr kumimoji="0" lang="uk-UA" sz="1800" kern="1200" dirty="0" smtClean="0"/>
                        <a:t>Всеїдні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/>
          <a:lstStyle/>
          <a:p>
            <a:r>
              <a:rPr lang="uk-UA" b="1" dirty="0" smtClean="0"/>
              <a:t>Симбіоз</a:t>
            </a:r>
            <a:r>
              <a:rPr lang="uk-UA" dirty="0" smtClean="0"/>
              <a:t> – поширене в живій природі явище закономірного, не випадкового, співжиття живих істот ( симбіонтів), що належать до різних систематичних груп.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714620"/>
            <a:ext cx="41905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2786058"/>
            <a:ext cx="1571636" cy="153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143248"/>
            <a:ext cx="14287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5984" y="4286256"/>
            <a:ext cx="2085979" cy="2295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Мутуалізм</a:t>
            </a:r>
            <a:r>
              <a:rPr lang="uk-UA" dirty="0" smtClean="0"/>
              <a:t> – один із видів співжиття організмів, при якому кожний з них приносить іншому певну користь. Наприклад, рак-самітник і актинія, жуйні тварини і мікроорганізми їхнього рубця.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000504"/>
            <a:ext cx="1404126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3786190"/>
            <a:ext cx="2811214" cy="2771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414338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8098"/>
          </a:xfrm>
        </p:spPr>
        <p:txBody>
          <a:bodyPr/>
          <a:lstStyle/>
          <a:p>
            <a:r>
              <a:rPr lang="uk-UA" i="1" dirty="0" smtClean="0"/>
              <a:t>Коменсалізм </a:t>
            </a:r>
            <a:r>
              <a:rPr lang="uk-UA" dirty="0" smtClean="0"/>
              <a:t>– форма взаємовідносин між двома видами тварин, при якій один вид ( </a:t>
            </a:r>
            <a:r>
              <a:rPr lang="uk-UA" dirty="0" err="1" smtClean="0"/>
              <a:t>коменсал</a:t>
            </a:r>
            <a:r>
              <a:rPr lang="uk-UA" dirty="0" smtClean="0"/>
              <a:t>) живиться рештками їжі другого ( хазяїна) або мікроорганізми, що живуть у тому ж організмі хазяїна. Наприклад, багато джгутиконосців і амеб, які живуть в організмі вищих тварин і людини, живляться головним чином бактеріями, що живуть у ньому, і не спричиняють захворювання хазяїна.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5429264"/>
            <a:ext cx="13049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500702"/>
            <a:ext cx="13144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643578"/>
            <a:ext cx="1181100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 smtClean="0"/>
              <a:t>Паразитизм </a:t>
            </a:r>
            <a:r>
              <a:rPr lang="uk-UA" b="1" dirty="0" smtClean="0"/>
              <a:t> -</a:t>
            </a:r>
            <a:r>
              <a:rPr lang="uk-UA" dirty="0" smtClean="0"/>
              <a:t> це специфічна форма співжиття ( симбіозу)організмів різних видів , з яких один ( паразит) перебуває в більш або менш тривалому безпосередньому зв’язку з іншим ( хазяїном) , використовуючи його як джерело живлення і  життєве середовище.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93096"/>
            <a:ext cx="3096344" cy="22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533593"/>
            <a:ext cx="8229600" cy="4389120"/>
          </a:xfrm>
        </p:spPr>
        <p:txBody>
          <a:bodyPr/>
          <a:lstStyle/>
          <a:p>
            <a:r>
              <a:rPr lang="uk-UA" i="1" u="sng" dirty="0" smtClean="0"/>
              <a:t>Травлення</a:t>
            </a:r>
            <a:r>
              <a:rPr lang="uk-UA" dirty="0" smtClean="0"/>
              <a:t> - сукупність процесів, що забезпечують механічне подрібнення та хімічне розщеплення харчових продуктів на компоненти, які всмоктуються та беруть участь в обміні речовин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48880"/>
            <a:ext cx="6192688" cy="389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00298" y="1214422"/>
            <a:ext cx="3714776" cy="11430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/>
              <a:t>Травлення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071810"/>
            <a:ext cx="314327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Внутрішньоклітинне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3143248"/>
            <a:ext cx="3143272" cy="10001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err="1"/>
              <a:t>З</a:t>
            </a:r>
            <a:r>
              <a:rPr lang="uk-UA" dirty="0" err="1" smtClean="0"/>
              <a:t>овнішньоклітинне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4714884"/>
            <a:ext cx="3357586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</a:t>
            </a:r>
            <a:r>
              <a:rPr lang="uk-UA" dirty="0" smtClean="0"/>
              <a:t>орожнисте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2"/>
          </p:cNvCxnSpPr>
          <p:nvPr/>
        </p:nvCxnSpPr>
        <p:spPr>
          <a:xfrm rot="5400000">
            <a:off x="3250397" y="1821645"/>
            <a:ext cx="571504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2"/>
          </p:cNvCxnSpPr>
          <p:nvPr/>
        </p:nvCxnSpPr>
        <p:spPr>
          <a:xfrm rot="16200000" flipH="1">
            <a:off x="4786314" y="1928802"/>
            <a:ext cx="785818" cy="16430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8" idx="0"/>
          </p:cNvCxnSpPr>
          <p:nvPr/>
        </p:nvCxnSpPr>
        <p:spPr>
          <a:xfrm rot="5400000">
            <a:off x="3161100" y="3518298"/>
            <a:ext cx="2357454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rmAutofit/>
          </a:bodyPr>
          <a:lstStyle/>
          <a:p>
            <a:r>
              <a:rPr lang="uk-UA" b="1" i="1" u="sng" dirty="0" smtClean="0"/>
              <a:t>Внутрішньоклітинне травлення</a:t>
            </a:r>
            <a:r>
              <a:rPr lang="uk-UA" b="1" dirty="0" smtClean="0"/>
              <a:t> </a:t>
            </a:r>
            <a:r>
              <a:rPr lang="uk-UA" dirty="0" smtClean="0"/>
              <a:t>— субстрат — надходить у клітину, де розщеплюється ферментами цитоплазми або за участі </a:t>
            </a:r>
            <a:r>
              <a:rPr lang="uk-UA" dirty="0" err="1" smtClean="0"/>
              <a:t>лізосом</a:t>
            </a:r>
            <a:r>
              <a:rPr lang="uk-UA" dirty="0" smtClean="0"/>
              <a:t>, а також у травних вакуолях (</a:t>
            </a:r>
            <a:r>
              <a:rPr lang="uk-UA" dirty="0" err="1" smtClean="0"/>
              <a:t>піноцитоз</a:t>
            </a:r>
            <a:r>
              <a:rPr lang="uk-UA" dirty="0" smtClean="0"/>
              <a:t>, фагоцитоз) одноклітинних та нижчих багатоклітинних організмів.</a:t>
            </a:r>
            <a:endParaRPr lang="ru-RU" dirty="0" smtClean="0"/>
          </a:p>
          <a:p>
            <a:r>
              <a:rPr lang="uk-UA" b="1" i="1" u="sng" dirty="0" err="1" smtClean="0"/>
              <a:t>Зовнішньоклітинне</a:t>
            </a:r>
            <a:r>
              <a:rPr lang="uk-UA" b="1" dirty="0" smtClean="0"/>
              <a:t> </a:t>
            </a:r>
            <a:r>
              <a:rPr lang="uk-UA" b="1" u="sng" dirty="0" smtClean="0"/>
              <a:t>травлення </a:t>
            </a:r>
            <a:r>
              <a:rPr lang="uk-UA" dirty="0" smtClean="0"/>
              <a:t>— ферменти, що синтезуються в клітинах, виділяються в зовнішнє середовище та розщеплюють речовини на значній відстані від клітин, які їх утворюють (кишковопорожнинні, кільчасті черви, ракоподібні, хордові, крім ланцетника).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Домашнє завдання: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Опрацювати параграф.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912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2214578"/>
          </a:xfrm>
        </p:spPr>
        <p:txBody>
          <a:bodyPr/>
          <a:lstStyle/>
          <a:p>
            <a:r>
              <a:rPr lang="ru-RU" dirty="0" err="1" smtClean="0"/>
              <a:t>Обмін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—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сукупність</a:t>
            </a:r>
            <a:r>
              <a:rPr lang="ru-RU" dirty="0" smtClean="0"/>
              <a:t> </a:t>
            </a:r>
            <a:r>
              <a:rPr lang="ru-RU" dirty="0" err="1" smtClean="0"/>
              <a:t>процесів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, </a:t>
            </a:r>
            <a:r>
              <a:rPr lang="ru-RU" dirty="0" err="1" smtClean="0"/>
              <a:t>їхніх</a:t>
            </a:r>
            <a:r>
              <a:rPr lang="ru-RU" dirty="0" smtClean="0"/>
              <a:t> </a:t>
            </a:r>
            <a:r>
              <a:rPr lang="ru-RU" dirty="0" err="1" smtClean="0"/>
              <a:t>перетворень</a:t>
            </a:r>
            <a:r>
              <a:rPr lang="ru-RU" dirty="0" smtClean="0"/>
              <a:t> в </a:t>
            </a:r>
            <a:r>
              <a:rPr lang="ru-RU" dirty="0" err="1" smtClean="0"/>
              <a:t>організмі</a:t>
            </a:r>
            <a:r>
              <a:rPr lang="ru-RU" dirty="0" smtClean="0"/>
              <a:t> та </a:t>
            </a:r>
            <a:r>
              <a:rPr lang="ru-RU" dirty="0" err="1" smtClean="0"/>
              <a:t>виведення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нього</a:t>
            </a:r>
            <a:r>
              <a:rPr lang="ru-RU" dirty="0" smtClean="0"/>
              <a:t> </a:t>
            </a:r>
            <a:r>
              <a:rPr lang="ru-RU" dirty="0" err="1" smtClean="0"/>
              <a:t>продуктів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852937"/>
            <a:ext cx="557173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000108"/>
            <a:ext cx="61436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8638" y="836712"/>
            <a:ext cx="8229600" cy="4389120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Жи́влення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uk-UA" dirty="0" smtClean="0">
                <a:solidFill>
                  <a:srgbClr val="C00000"/>
                </a:solidFill>
              </a:rPr>
              <a:t>організмів</a:t>
            </a:r>
            <a:r>
              <a:rPr lang="ru-RU" dirty="0" smtClean="0"/>
              <a:t>—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поглинання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засвоєння</a:t>
            </a:r>
            <a:r>
              <a:rPr lang="ru-RU" dirty="0" smtClean="0"/>
              <a:t> </a:t>
            </a:r>
            <a:r>
              <a:rPr lang="ru-RU" dirty="0" err="1" smtClean="0"/>
              <a:t>організмами</a:t>
            </a:r>
            <a:r>
              <a:rPr lang="ru-RU" dirty="0" smtClean="0"/>
              <a:t> </a:t>
            </a:r>
            <a:r>
              <a:rPr lang="ru-RU" dirty="0" err="1" smtClean="0"/>
              <a:t>поживних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, </a:t>
            </a:r>
            <a:r>
              <a:rPr lang="ru-RU" dirty="0" err="1" smtClean="0"/>
              <a:t>необхідних</a:t>
            </a:r>
            <a:r>
              <a:rPr lang="ru-RU" dirty="0" smtClean="0"/>
              <a:t> для </a:t>
            </a:r>
            <a:r>
              <a:rPr lang="ru-RU" dirty="0" err="1" smtClean="0"/>
              <a:t>підтримання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життєдіяльності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80928"/>
            <a:ext cx="5657850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22148"/>
          </a:xfrm>
        </p:spPr>
        <p:txBody>
          <a:bodyPr/>
          <a:lstStyle/>
          <a:p>
            <a:r>
              <a:rPr lang="ru-RU" dirty="0" err="1" smtClean="0">
                <a:solidFill>
                  <a:srgbClr val="C00000"/>
                </a:solidFill>
              </a:rPr>
              <a:t>Автотрофне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err="1" smtClean="0">
                <a:solidFill>
                  <a:srgbClr val="C00000"/>
                </a:solidFill>
              </a:rPr>
              <a:t>живлення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(рос. Автотрофное питание) – тип </a:t>
            </a:r>
            <a:r>
              <a:rPr lang="ru-RU" dirty="0" err="1" smtClean="0"/>
              <a:t>живлення</a:t>
            </a:r>
            <a:r>
              <a:rPr lang="ru-RU" dirty="0" smtClean="0"/>
              <a:t>, </a:t>
            </a:r>
            <a:r>
              <a:rPr lang="ru-RU" dirty="0" err="1" smtClean="0"/>
              <a:t>властивий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рослинам</a:t>
            </a:r>
            <a:r>
              <a:rPr lang="ru-RU" dirty="0" smtClean="0"/>
              <a:t>, при </a:t>
            </a:r>
            <a:r>
              <a:rPr lang="ru-RU" dirty="0" err="1" smtClean="0"/>
              <a:t>якому</a:t>
            </a:r>
            <a:r>
              <a:rPr lang="ru-RU" dirty="0" smtClean="0"/>
              <a:t> вони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неорганічні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утворюють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органічні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4071942"/>
            <a:ext cx="1285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000396" cy="224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4357694"/>
            <a:ext cx="14097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92" y="5357826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5214950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1"/>
            <a:ext cx="1314440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ГЕТЕРОТРОФНЕ ЖИВЛЕННЯ </a:t>
            </a:r>
            <a:r>
              <a:rPr lang="ru-RU" dirty="0" smtClean="0"/>
              <a:t>— тип </a:t>
            </a:r>
            <a:r>
              <a:rPr lang="ru-RU" dirty="0" err="1" smtClean="0"/>
              <a:t>живлення</a:t>
            </a:r>
            <a:r>
              <a:rPr lang="ru-RU" dirty="0" smtClean="0"/>
              <a:t> орг. </a:t>
            </a:r>
            <a:r>
              <a:rPr lang="ru-RU" dirty="0" err="1" smtClean="0"/>
              <a:t>речовинами</a:t>
            </a:r>
            <a:r>
              <a:rPr lang="ru-RU" dirty="0" smtClean="0"/>
              <a:t>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928934"/>
            <a:ext cx="12287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3714752"/>
            <a:ext cx="12858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4786322"/>
            <a:ext cx="14287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0496" y="5072074"/>
            <a:ext cx="12668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5143512"/>
            <a:ext cx="8858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14480" y="3286124"/>
            <a:ext cx="11334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00166" y="5286388"/>
            <a:ext cx="11430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43240" y="3214686"/>
            <a:ext cx="12192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357694"/>
            <a:ext cx="13620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71736" y="642918"/>
            <a:ext cx="3286148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Типи гетеротрофного живлення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2714620"/>
            <a:ext cx="2714644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857496"/>
            <a:ext cx="2714644" cy="7858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85786" y="4714884"/>
            <a:ext cx="2714644" cy="7858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071934" y="4786322"/>
            <a:ext cx="2714644" cy="78581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85852" y="3000372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Голозойний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500694" y="3071810"/>
            <a:ext cx="242889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Сапротрофний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000100" y="4935375"/>
            <a:ext cx="20002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мікрофаги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786314" y="5072074"/>
            <a:ext cx="15001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Макрофаги 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 rot="16200000" flipH="1">
            <a:off x="4786314" y="1857364"/>
            <a:ext cx="428628" cy="157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</p:cNvCxnSpPr>
          <p:nvPr/>
        </p:nvCxnSpPr>
        <p:spPr>
          <a:xfrm rot="5400000">
            <a:off x="3000364" y="1500174"/>
            <a:ext cx="285752" cy="21431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8" idx="2"/>
          </p:cNvCxnSpPr>
          <p:nvPr/>
        </p:nvCxnSpPr>
        <p:spPr>
          <a:xfrm rot="16200000" flipH="1">
            <a:off x="2821769" y="2893215"/>
            <a:ext cx="1285884" cy="25003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8" idx="2"/>
          </p:cNvCxnSpPr>
          <p:nvPr/>
        </p:nvCxnSpPr>
        <p:spPr>
          <a:xfrm rot="5400000">
            <a:off x="1357290" y="3857628"/>
            <a:ext cx="1214446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10244"/>
          </a:xfrm>
        </p:spPr>
        <p:txBody>
          <a:bodyPr>
            <a:normAutofit fontScale="92500"/>
          </a:bodyPr>
          <a:lstStyle/>
          <a:p>
            <a:r>
              <a:rPr lang="uk-UA" i="1" dirty="0" smtClean="0"/>
              <a:t> </a:t>
            </a:r>
            <a:endParaRPr lang="ru-RU" dirty="0" smtClean="0"/>
          </a:p>
          <a:p>
            <a:r>
              <a:rPr lang="uk-UA" i="1" u="sng" dirty="0" err="1" smtClean="0"/>
              <a:t>Голозойний</a:t>
            </a:r>
            <a:r>
              <a:rPr lang="uk-UA" i="1" dirty="0" smtClean="0"/>
              <a:t>.</a:t>
            </a:r>
            <a:r>
              <a:rPr lang="uk-UA" dirty="0" smtClean="0"/>
              <a:t> При цьому типі живлення завдяки складному комплексу травних ферментів організм може вживати в їжу складні, найчастіше тверді, органічні сполуки.</a:t>
            </a:r>
            <a:endParaRPr lang="ru-RU" dirty="0" smtClean="0"/>
          </a:p>
          <a:p>
            <a:r>
              <a:rPr lang="ru-RU" i="1" u="sng" dirty="0" err="1" smtClean="0"/>
              <a:t>Сапротрофний</a:t>
            </a:r>
            <a:r>
              <a:rPr lang="ru-RU" i="1" u="sng" dirty="0" smtClean="0"/>
              <a:t>.</a:t>
            </a:r>
            <a:r>
              <a:rPr lang="ru-RU" dirty="0" smtClean="0"/>
              <a:t>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типі</a:t>
            </a:r>
            <a:r>
              <a:rPr lang="ru-RU" dirty="0" smtClean="0"/>
              <a:t> </a:t>
            </a:r>
            <a:r>
              <a:rPr lang="ru-RU" dirty="0" err="1" smtClean="0"/>
              <a:t>живлення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харчується</a:t>
            </a:r>
            <a:r>
              <a:rPr lang="ru-RU" dirty="0" smtClean="0"/>
              <a:t> </a:t>
            </a:r>
            <a:r>
              <a:rPr lang="ru-RU" dirty="0" err="1" smtClean="0"/>
              <a:t>розчинами</a:t>
            </a:r>
            <a:r>
              <a:rPr lang="ru-RU" dirty="0" smtClean="0"/>
              <a:t> </a:t>
            </a:r>
            <a:r>
              <a:rPr lang="ru-RU" dirty="0" err="1" smtClean="0"/>
              <a:t>простих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</a:t>
            </a:r>
            <a:r>
              <a:rPr lang="ru-RU" dirty="0" err="1" smtClean="0"/>
              <a:t>Іноді</a:t>
            </a:r>
            <a:r>
              <a:rPr lang="ru-RU" dirty="0" smtClean="0"/>
              <a:t> </a:t>
            </a:r>
            <a:r>
              <a:rPr lang="ru-RU" dirty="0" err="1" smtClean="0"/>
              <a:t>організм</a:t>
            </a:r>
            <a:r>
              <a:rPr lang="ru-RU" dirty="0" smtClean="0"/>
              <a:t> </a:t>
            </a:r>
            <a:r>
              <a:rPr lang="ru-RU" dirty="0" err="1" smtClean="0"/>
              <a:t>виділяє</a:t>
            </a:r>
            <a:r>
              <a:rPr lang="ru-RU" dirty="0" smtClean="0"/>
              <a:t> </a:t>
            </a:r>
            <a:r>
              <a:rPr lang="ru-RU" dirty="0" err="1" smtClean="0"/>
              <a:t>ферменти</a:t>
            </a:r>
            <a:r>
              <a:rPr lang="ru-RU" dirty="0" smtClean="0"/>
              <a:t> </a:t>
            </a:r>
            <a:r>
              <a:rPr lang="ru-RU" dirty="0" err="1" smtClean="0"/>
              <a:t>безпосередньо</a:t>
            </a:r>
            <a:r>
              <a:rPr lang="ru-RU" dirty="0" smtClean="0"/>
              <a:t> на субстрат, а 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 smtClean="0"/>
              <a:t>всмоктує</a:t>
            </a:r>
            <a:r>
              <a:rPr lang="ru-RU" dirty="0" smtClean="0"/>
              <a:t> </a:t>
            </a:r>
            <a:r>
              <a:rPr lang="ru-RU" dirty="0" err="1" smtClean="0"/>
              <a:t>живильні</a:t>
            </a:r>
            <a:r>
              <a:rPr lang="ru-RU" dirty="0" smtClean="0"/>
              <a:t> </a:t>
            </a:r>
            <a:r>
              <a:rPr lang="ru-RU" dirty="0" err="1" smtClean="0"/>
              <a:t>речовини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утворилися</a:t>
            </a:r>
            <a:r>
              <a:rPr lang="ru-RU" dirty="0" smtClean="0"/>
              <a:t>. </a:t>
            </a:r>
            <a:r>
              <a:rPr lang="ru-RU" dirty="0" err="1" smtClean="0"/>
              <a:t>Знищуючи</a:t>
            </a:r>
            <a:r>
              <a:rPr lang="ru-RU" dirty="0" smtClean="0"/>
              <a:t> </a:t>
            </a:r>
            <a:r>
              <a:rPr lang="ru-RU" dirty="0" err="1" smtClean="0"/>
              <a:t>мертві</a:t>
            </a:r>
            <a:r>
              <a:rPr lang="ru-RU" dirty="0" smtClean="0"/>
              <a:t> </a:t>
            </a:r>
            <a:r>
              <a:rPr lang="ru-RU" dirty="0" err="1" smtClean="0"/>
              <a:t>рослини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, </a:t>
            </a:r>
            <a:r>
              <a:rPr lang="ru-RU" dirty="0" err="1" smtClean="0"/>
              <a:t>сапротрофи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колообігу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</a:p>
          <a:p>
            <a:r>
              <a:rPr lang="uk-UA" i="1" u="sng" dirty="0" smtClean="0"/>
              <a:t>М</a:t>
            </a:r>
            <a:r>
              <a:rPr lang="ru-RU" i="1" u="sng" dirty="0" err="1" smtClean="0"/>
              <a:t>ікрофаг</a:t>
            </a:r>
            <a:r>
              <a:rPr lang="uk-UA" i="1" u="sng" dirty="0" smtClean="0"/>
              <a:t>и </a:t>
            </a:r>
            <a:r>
              <a:rPr lang="uk-UA" dirty="0" smtClean="0"/>
              <a:t>- </a:t>
            </a:r>
            <a:r>
              <a:rPr lang="ru-RU" dirty="0" err="1" smtClean="0"/>
              <a:t>поглинають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ru-RU" dirty="0" err="1" smtClean="0"/>
              <a:t>дрібними</a:t>
            </a:r>
            <a:r>
              <a:rPr lang="ru-RU" dirty="0" smtClean="0"/>
              <a:t> </a:t>
            </a:r>
            <a:r>
              <a:rPr lang="ru-RU" dirty="0" err="1" smtClean="0"/>
              <a:t>частками</a:t>
            </a:r>
            <a:r>
              <a:rPr lang="uk-UA" dirty="0" smtClean="0"/>
              <a:t>.</a:t>
            </a:r>
            <a:endParaRPr lang="ru-RU" dirty="0" smtClean="0"/>
          </a:p>
          <a:p>
            <a:r>
              <a:rPr lang="uk-UA" i="1" u="sng" dirty="0" smtClean="0"/>
              <a:t>М</a:t>
            </a:r>
            <a:r>
              <a:rPr lang="ru-RU" i="1" u="sng" dirty="0" err="1" smtClean="0"/>
              <a:t>акрофаг</a:t>
            </a:r>
            <a:r>
              <a:rPr lang="uk-UA" i="1" u="sng" dirty="0" smtClean="0"/>
              <a:t>и</a:t>
            </a:r>
            <a:r>
              <a:rPr lang="uk-UA" dirty="0" smtClean="0"/>
              <a:t> - </a:t>
            </a:r>
            <a:r>
              <a:rPr lang="ru-RU" dirty="0" smtClean="0"/>
              <a:t> </a:t>
            </a:r>
            <a:r>
              <a:rPr lang="ru-RU" dirty="0" err="1" smtClean="0"/>
              <a:t>поглинають</a:t>
            </a:r>
            <a:r>
              <a:rPr lang="ru-RU" dirty="0" smtClean="0"/>
              <a:t> </a:t>
            </a:r>
            <a:r>
              <a:rPr lang="ru-RU" dirty="0" err="1" smtClean="0"/>
              <a:t>їжу</a:t>
            </a:r>
            <a:r>
              <a:rPr lang="ru-RU" dirty="0" smtClean="0"/>
              <a:t> </a:t>
            </a:r>
            <a:r>
              <a:rPr lang="uk-UA" dirty="0" smtClean="0"/>
              <a:t>великими </a:t>
            </a:r>
            <a:r>
              <a:rPr lang="ru-RU" dirty="0" smtClean="0"/>
              <a:t> шматками.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Найпоширеніші способи захоплення їжі тваринами: за допомогою псевдоподій (амеби), за допомогою війок (інфузорії), за допомогою щупалець (каракатиці), </a:t>
            </a:r>
            <a:r>
              <a:rPr lang="uk-UA" dirty="0" err="1" smtClean="0"/>
              <a:t>зішкрябування</a:t>
            </a:r>
            <a:r>
              <a:rPr lang="uk-UA" dirty="0" smtClean="0"/>
              <a:t> (садовий равлик), заковтування, всмоктування.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4643446"/>
            <a:ext cx="1600736" cy="1462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3" y="4572008"/>
            <a:ext cx="1770859" cy="138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4429132"/>
            <a:ext cx="1860653" cy="895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4648764"/>
            <a:ext cx="1714512" cy="1147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81</TotalTime>
  <Words>421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Особливості обміну речовин гетеротрофного організму. Живлення і  травлення. Різноманітність травних систем.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 Прості способи добування їжі».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Домашнє завдання: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обміну речовин гетеротрофного організму. Живлення і  травлення. Різноманітність травних систем. </dc:title>
  <dc:creator>Admin</dc:creator>
  <cp:lastModifiedBy>Lena_Z</cp:lastModifiedBy>
  <cp:revision>13</cp:revision>
  <dcterms:created xsi:type="dcterms:W3CDTF">2016-01-10T09:36:01Z</dcterms:created>
  <dcterms:modified xsi:type="dcterms:W3CDTF">2018-08-08T08:12:46Z</dcterms:modified>
</cp:coreProperties>
</file>