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8" r:id="rId3"/>
    <p:sldId id="257" r:id="rId4"/>
    <p:sldId id="289" r:id="rId5"/>
    <p:sldId id="290" r:id="rId6"/>
    <p:sldId id="29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3" r:id="rId21"/>
    <p:sldId id="276" r:id="rId22"/>
    <p:sldId id="277" r:id="rId23"/>
    <p:sldId id="278" r:id="rId24"/>
    <p:sldId id="292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ни для презентацій\0_56c2b_2c54651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DNZ\Desktop\botan_701_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9144000" cy="2714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42852"/>
            <a:ext cx="66399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Гриби. </a:t>
            </a:r>
          </a:p>
          <a:p>
            <a:pPr algn="ctr"/>
            <a:r>
              <a:rPr lang="uk-UA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Різноманітність </a:t>
            </a:r>
          </a:p>
          <a:p>
            <a:pPr algn="ctr"/>
            <a:r>
              <a:rPr lang="uk-UA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грибів</a:t>
            </a:r>
            <a:endParaRPr lang="ru-RU" sz="72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71942"/>
            <a:ext cx="4211956" cy="1963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Найпоширенішим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розмноженням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 спорами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3272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спори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нестатевого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статевого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мікології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мітотичними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мейотичними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спорами.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розносяться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вітром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поширюватися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Спор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величезна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печериця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трутовика – 10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Спори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утворюватись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спорангіях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ендогенні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спори)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відокремлюючись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спеціалізованих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екзогенні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спори).</a:t>
            </a:r>
          </a:p>
          <a:p>
            <a:endParaRPr lang="ru-RU" sz="2400" dirty="0"/>
          </a:p>
        </p:txBody>
      </p:sp>
      <p:pic>
        <p:nvPicPr>
          <p:cNvPr id="46082" name="Picture 2" descr="ÐÐ°ÑÑÐ¸Ð½ÐºÐ¸ Ð¿Ð¾ Ð·Ð°Ð¿ÑÐ¾ÑÑ Ð³ÑÐ¸Ð±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143380"/>
            <a:ext cx="398678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3573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Основою </a:t>
            </a:r>
            <a:r>
              <a:rPr lang="ru-RU" sz="31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статевого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3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генетичної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рекомбінації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857364"/>
            <a:ext cx="2986078" cy="3929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пресексуальний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плазмідами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генетичної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взаємодіючих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слизовиків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Вегетативне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міцелію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брунькуванням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388" y="1857364"/>
            <a:ext cx="2257892" cy="38576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статевий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стійкого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диплоїдного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ядра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шляхом мейозу (у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714744" y="1857364"/>
            <a:ext cx="2571768" cy="3929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парасексуальний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процес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обмін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ядрами без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їхнього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злиття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мейотичного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поділу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аспергіла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пеніциліума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);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u="heavy" dirty="0" smtClean="0"/>
              <a:t>РІЗНОМАНІТНІСТЬ ГРИБІВ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183880" cy="41879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1 500 000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5 %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описані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Як показали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молекулярно-філогенетичні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початку XXI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систематизувати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запеклі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суперечки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пропонують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широкому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Fungi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sensu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lato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ГРИБИ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поєднує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несправжні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слизовики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несправжні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слизовики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розглядають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грибоподібні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Несправжні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гриби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183880" cy="4187952"/>
          </a:xfrm>
        </p:spPr>
        <p:txBody>
          <a:bodyPr/>
          <a:lstStyle/>
          <a:p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група</a:t>
            </a:r>
            <a:r>
              <a:rPr lang="ru-RU" i="1" dirty="0" smtClean="0"/>
              <a:t> </a:t>
            </a:r>
            <a:r>
              <a:rPr lang="ru-RU" i="1" dirty="0" err="1" smtClean="0"/>
              <a:t>грибів</a:t>
            </a:r>
            <a:r>
              <a:rPr lang="ru-RU" i="1" dirty="0" smtClean="0"/>
              <a:t>, у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клітинна</a:t>
            </a:r>
            <a:r>
              <a:rPr lang="ru-RU" i="1" dirty="0" smtClean="0"/>
              <a:t> </a:t>
            </a:r>
            <a:r>
              <a:rPr lang="ru-RU" i="1" dirty="0" err="1" smtClean="0"/>
              <a:t>оболонка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целюлози</a:t>
            </a:r>
            <a:r>
              <a:rPr lang="ru-RU" i="1" dirty="0" smtClean="0"/>
              <a:t>, </a:t>
            </a:r>
            <a:r>
              <a:rPr lang="ru-RU" i="1" dirty="0" err="1" smtClean="0"/>
              <a:t>запасають</a:t>
            </a:r>
            <a:r>
              <a:rPr lang="ru-RU" i="1" dirty="0" smtClean="0"/>
              <a:t> </a:t>
            </a:r>
            <a:r>
              <a:rPr lang="ru-RU" i="1" dirty="0" err="1" smtClean="0"/>
              <a:t>міколамінарин</a:t>
            </a:r>
            <a:r>
              <a:rPr lang="ru-RU" i="1" dirty="0" smtClean="0"/>
              <a:t>, </a:t>
            </a:r>
            <a:r>
              <a:rPr lang="ru-RU" i="1" dirty="0" err="1" smtClean="0"/>
              <a:t>мають</a:t>
            </a:r>
            <a:r>
              <a:rPr lang="ru-RU" i="1" dirty="0" smtClean="0"/>
              <a:t> два </a:t>
            </a:r>
            <a:r>
              <a:rPr lang="ru-RU" i="1" dirty="0" err="1" smtClean="0"/>
              <a:t>або</a:t>
            </a:r>
            <a:r>
              <a:rPr lang="ru-RU" i="1" dirty="0" smtClean="0"/>
              <a:t> один </a:t>
            </a:r>
            <a:r>
              <a:rPr lang="ru-RU" i="1" dirty="0" err="1" smtClean="0"/>
              <a:t>джгутик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мітохондрії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трубчастими</a:t>
            </a:r>
            <a:r>
              <a:rPr lang="ru-RU" i="1" dirty="0" smtClean="0"/>
              <a:t> </a:t>
            </a:r>
            <a:r>
              <a:rPr lang="ru-RU" i="1" dirty="0" err="1" smtClean="0"/>
              <a:t>кристами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Зо</a:t>
            </a:r>
            <a:r>
              <a:rPr lang="ru-RU" dirty="0" smtClean="0"/>
              <a:t> </a:t>
            </a:r>
            <a:r>
              <a:rPr lang="ru-RU" dirty="0" err="1" smtClean="0"/>
              <a:t>новітньою</a:t>
            </a:r>
            <a:r>
              <a:rPr lang="ru-RU" dirty="0" smtClean="0"/>
              <a:t> системою </a:t>
            </a:r>
            <a:r>
              <a:rPr lang="ru-RU" dirty="0" err="1" smtClean="0"/>
              <a:t>несправжні</a:t>
            </a:r>
            <a:r>
              <a:rPr lang="ru-RU" dirty="0" smtClean="0"/>
              <a:t> </a:t>
            </a:r>
            <a:r>
              <a:rPr lang="ru-RU" dirty="0" err="1" smtClean="0"/>
              <a:t>гриби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групи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Хромальвеоляти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сапролегнія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фітофтора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плазмопара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гіфохитріум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та </a:t>
            </a:r>
            <a:r>
              <a:rPr lang="ru-RU" sz="2000" dirty="0" err="1" smtClean="0">
                <a:solidFill>
                  <a:schemeClr val="tx1"/>
                </a:solidFill>
              </a:rPr>
              <a:t>інші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ÐÐ°ÑÑÐ¸Ð½ÐºÐ¸ Ð¿Ð¾ Ð·Ð°Ð¿ÑÐ¾ÑÑ Ð¤ÑÑÐ¾ÑÑÐ¾Ñ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14422"/>
            <a:ext cx="2881345" cy="2857520"/>
          </a:xfrm>
          <a:prstGeom prst="rect">
            <a:avLst/>
          </a:prstGeom>
          <a:noFill/>
        </p:spPr>
      </p:pic>
      <p:pic>
        <p:nvPicPr>
          <p:cNvPr id="47108" name="Picture 4" descr="ÐÐ°ÑÑÐ¸Ð½ÐºÐ¸ Ð¿Ð¾ Ð·Ð°Ð¿ÑÐ¾ÑÑ ÑÐ°Ð¿ÑÐ¾Ð»ÐµÐ³Ð½ÑÑ Ð¿Ð°ÑÐ°Ð·Ð¸ÑÐ¸ÑÐ½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5572164" cy="417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dirty="0" err="1" smtClean="0">
                <a:solidFill>
                  <a:srgbClr val="C00000"/>
                </a:solidFill>
              </a:rPr>
              <a:t>Слизовики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err="1" smtClean="0"/>
              <a:t>група</a:t>
            </a:r>
            <a:r>
              <a:rPr lang="ru-RU" i="1" dirty="0" smtClean="0"/>
              <a:t> </a:t>
            </a:r>
            <a:r>
              <a:rPr lang="ru-RU" i="1" dirty="0" err="1" smtClean="0"/>
              <a:t>грибів</a:t>
            </a:r>
            <a:r>
              <a:rPr lang="ru-RU" i="1" dirty="0" smtClean="0"/>
              <a:t>, у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спороносні</a:t>
            </a:r>
            <a:r>
              <a:rPr lang="ru-RU" i="1" dirty="0" smtClean="0"/>
              <a:t> </a:t>
            </a:r>
            <a:r>
              <a:rPr lang="ru-RU" i="1" dirty="0" err="1" smtClean="0"/>
              <a:t>структури</a:t>
            </a:r>
            <a:r>
              <a:rPr lang="ru-RU" i="1" dirty="0" smtClean="0"/>
              <a:t> </a:t>
            </a:r>
            <a:r>
              <a:rPr lang="ru-RU" i="1" dirty="0" err="1" smtClean="0"/>
              <a:t>дуже</a:t>
            </a:r>
            <a:r>
              <a:rPr lang="ru-RU" i="1" dirty="0" smtClean="0"/>
              <a:t> </a:t>
            </a:r>
            <a:r>
              <a:rPr lang="ru-RU" i="1" dirty="0" err="1" smtClean="0"/>
              <a:t>нагадують</a:t>
            </a:r>
            <a:r>
              <a:rPr lang="ru-RU" i="1" dirty="0" smtClean="0"/>
              <a:t> </a:t>
            </a:r>
            <a:r>
              <a:rPr lang="ru-RU" i="1" dirty="0" err="1" smtClean="0"/>
              <a:t>плодові</a:t>
            </a:r>
            <a:r>
              <a:rPr lang="ru-RU" i="1" dirty="0" smtClean="0"/>
              <a:t> </a:t>
            </a:r>
            <a:r>
              <a:rPr lang="ru-RU" i="1" dirty="0" err="1" smtClean="0"/>
              <a:t>тіла</a:t>
            </a:r>
            <a:r>
              <a:rPr lang="ru-RU" i="1" dirty="0" smtClean="0"/>
              <a:t> </a:t>
            </a:r>
            <a:r>
              <a:rPr lang="ru-RU" i="1" dirty="0" err="1" smtClean="0"/>
              <a:t>грибів</a:t>
            </a:r>
            <a:r>
              <a:rPr lang="ru-RU" i="1" dirty="0" smtClean="0"/>
              <a:t>, </a:t>
            </a:r>
            <a:r>
              <a:rPr lang="ru-RU" i="1" dirty="0" err="1" smtClean="0"/>
              <a:t>фаготрофний</a:t>
            </a:r>
            <a:r>
              <a:rPr lang="ru-RU" i="1" dirty="0" smtClean="0"/>
              <a:t> </a:t>
            </a:r>
            <a:r>
              <a:rPr lang="ru-RU" i="1" dirty="0" err="1" smtClean="0"/>
              <a:t>спосіб</a:t>
            </a:r>
            <a:r>
              <a:rPr lang="ru-RU" i="1" dirty="0" smtClean="0"/>
              <a:t> </a:t>
            </a:r>
            <a:r>
              <a:rPr lang="ru-RU" i="1" dirty="0" err="1" smtClean="0"/>
              <a:t>живлення</a:t>
            </a:r>
            <a:r>
              <a:rPr lang="ru-RU" i="1" dirty="0" smtClean="0"/>
              <a:t>, </a:t>
            </a:r>
            <a:r>
              <a:rPr lang="ru-RU" i="1" dirty="0" err="1" smtClean="0"/>
              <a:t>рухливість</a:t>
            </a:r>
            <a:r>
              <a:rPr lang="ru-RU" i="1" dirty="0" smtClean="0"/>
              <a:t> на </a:t>
            </a:r>
            <a:r>
              <a:rPr lang="ru-RU" i="1" dirty="0" err="1" smtClean="0"/>
              <a:t>вегетативній</a:t>
            </a:r>
            <a:r>
              <a:rPr lang="ru-RU" i="1" dirty="0" smtClean="0"/>
              <a:t> </a:t>
            </a:r>
            <a:r>
              <a:rPr lang="ru-RU" i="1" dirty="0" err="1" smtClean="0"/>
              <a:t>стадії</a:t>
            </a:r>
            <a:r>
              <a:rPr lang="ru-RU" i="1" dirty="0" smtClean="0"/>
              <a:t>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, </a:t>
            </a:r>
            <a:r>
              <a:rPr lang="ru-RU" i="1" dirty="0" err="1" smtClean="0"/>
              <a:t>відсутність</a:t>
            </a:r>
            <a:r>
              <a:rPr lang="ru-RU" i="1" dirty="0" smtClean="0"/>
              <a:t> </a:t>
            </a:r>
            <a:r>
              <a:rPr lang="ru-RU" i="1" dirty="0" err="1" smtClean="0"/>
              <a:t>клітинної</a:t>
            </a:r>
            <a:r>
              <a:rPr lang="ru-RU" i="1" dirty="0" smtClean="0"/>
              <a:t> </a:t>
            </a:r>
            <a:r>
              <a:rPr lang="ru-RU" i="1" dirty="0" err="1" smtClean="0"/>
              <a:t>оболонки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слизовиків</a:t>
            </a:r>
            <a:r>
              <a:rPr lang="ru-RU" dirty="0" smtClean="0"/>
              <a:t> належать до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Амебозої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Різарії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Екскавати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2226" name="Picture 2" descr="ÐÐ°ÑÑÐ¸Ð½ÐºÐ¸ Ð¿Ð¾ Ð·Ð°Ð¿ÑÐ¾ÑÑ ÑÐ»Ð¸Ð·ÐµÐ²Ð¸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14818"/>
            <a:ext cx="3476729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Вегетативне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слизовиків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багатоядерної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рухливої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цитоплазматичної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плазмодія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міліметрів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десятків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сантиметрів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Плазмодії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пігменти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різноманітного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найпростіші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слизовики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бактеріофагами,відіграють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регуляції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бактеріальної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збудниками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плазмодіофора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збудником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капусти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спонгоспора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3249" name="Group 1"/>
          <p:cNvGrpSpPr>
            <a:grpSpLocks/>
          </p:cNvGrpSpPr>
          <p:nvPr/>
        </p:nvGrpSpPr>
        <p:grpSpPr bwMode="auto">
          <a:xfrm>
            <a:off x="571472" y="4929198"/>
            <a:ext cx="3643338" cy="1357322"/>
            <a:chOff x="0" y="0"/>
            <a:chExt cx="3227" cy="1209"/>
          </a:xfrm>
        </p:grpSpPr>
        <p:pic>
          <p:nvPicPr>
            <p:cNvPr id="5325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"/>
              <a:ext cx="3227" cy="1197"/>
            </a:xfrm>
            <a:prstGeom prst="rect">
              <a:avLst/>
            </a:prstGeom>
            <a:noFill/>
          </p:spPr>
        </p:pic>
        <p:sp>
          <p:nvSpPr>
            <p:cNvPr id="53252" name="Line 4"/>
            <p:cNvSpPr>
              <a:spLocks noChangeShapeType="1"/>
            </p:cNvSpPr>
            <p:nvPr/>
          </p:nvSpPr>
          <p:spPr bwMode="auto">
            <a:xfrm>
              <a:off x="1610" y="12"/>
              <a:ext cx="0" cy="119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5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19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rebuchet MS" pitchFamily="34" charset="0"/>
                  <a:cs typeface="Trebuchet MS" pitchFamily="34" charset="0"/>
                </a:rPr>
                <a:t> 1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0" name="Text Box 2"/>
            <p:cNvSpPr txBox="1">
              <a:spLocks noChangeArrowheads="1"/>
            </p:cNvSpPr>
            <p:nvPr/>
          </p:nvSpPr>
          <p:spPr bwMode="auto">
            <a:xfrm>
              <a:off x="1630" y="0"/>
              <a:ext cx="19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itchFamily="34" charset="0"/>
                  <a:ea typeface="Trebuchet MS" pitchFamily="34" charset="0"/>
                  <a:cs typeface="Trebuchet MS" pitchFamily="34" charset="0"/>
                </a:rPr>
                <a:t> 2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286248" y="5715016"/>
            <a:ext cx="46434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Слизовики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: 1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лікогала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деревна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; 2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стемонітіс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Рамарія</a:t>
            </a:r>
            <a:endParaRPr lang="ru-RU" dirty="0"/>
          </a:p>
        </p:txBody>
      </p:sp>
      <p:pic>
        <p:nvPicPr>
          <p:cNvPr id="54274" name="Picture 2" descr="ÐÐ°ÑÑÐ¸Ð½ÐºÐ¸ Ð¿Ð¾ Ð·Ð°Ð¿ÑÐ¾ÑÑ ÑÐ»Ð¸Ð·ÐµÐ²Ð¸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714356"/>
            <a:ext cx="4171912" cy="3128934"/>
          </a:xfrm>
          <a:prstGeom prst="rect">
            <a:avLst/>
          </a:prstGeom>
          <a:noFill/>
        </p:spPr>
      </p:pic>
      <p:pic>
        <p:nvPicPr>
          <p:cNvPr id="542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3631674" cy="2780502"/>
          </a:xfrm>
          <a:prstGeom prst="rect">
            <a:avLst/>
          </a:prstGeom>
          <a:noFill/>
        </p:spPr>
      </p:pic>
      <p:pic>
        <p:nvPicPr>
          <p:cNvPr id="54278" name="Picture 6" descr="ÐÐ°ÑÑÐ¸Ð½ÐºÐ¸ Ð¿Ð¾ Ð·Ð°Ð¿ÑÐ¾ÑÑ ÑÐ»Ð¸Ð·ÐµÐ²Ð¸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43314"/>
            <a:ext cx="4140170" cy="274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Справжні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гриби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183880" cy="4187952"/>
          </a:xfrm>
        </p:spPr>
        <p:txBody>
          <a:bodyPr/>
          <a:lstStyle/>
          <a:p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група</a:t>
            </a:r>
            <a:r>
              <a:rPr lang="ru-RU" i="1" dirty="0" smtClean="0"/>
              <a:t> </a:t>
            </a:r>
            <a:r>
              <a:rPr lang="ru-RU" i="1" dirty="0" err="1" smtClean="0"/>
              <a:t>грибів</a:t>
            </a:r>
            <a:r>
              <a:rPr lang="ru-RU" i="1" dirty="0" smtClean="0"/>
              <a:t>, </a:t>
            </a:r>
            <a:r>
              <a:rPr lang="ru-RU" i="1" dirty="0" err="1" smtClean="0"/>
              <a:t>більшість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утворює</a:t>
            </a:r>
            <a:r>
              <a:rPr lang="ru-RU" i="1" dirty="0" smtClean="0"/>
              <a:t> </a:t>
            </a:r>
            <a:r>
              <a:rPr lang="ru-RU" i="1" dirty="0" err="1" smtClean="0"/>
              <a:t>міцелій</a:t>
            </a:r>
            <a:r>
              <a:rPr lang="ru-RU" i="1" dirty="0" smtClean="0"/>
              <a:t>, </a:t>
            </a:r>
            <a:r>
              <a:rPr lang="ru-RU" i="1" dirty="0" err="1" smtClean="0"/>
              <a:t>клітинна</a:t>
            </a:r>
            <a:r>
              <a:rPr lang="ru-RU" i="1" dirty="0" smtClean="0"/>
              <a:t> </a:t>
            </a:r>
            <a:r>
              <a:rPr lang="ru-RU" i="1" dirty="0" err="1" smtClean="0"/>
              <a:t>оболонка</a:t>
            </a:r>
            <a:r>
              <a:rPr lang="ru-RU" i="1" dirty="0" smtClean="0"/>
              <a:t> </a:t>
            </a:r>
            <a:r>
              <a:rPr lang="ru-RU" i="1" dirty="0" err="1" smtClean="0"/>
              <a:t>містить</a:t>
            </a:r>
            <a:r>
              <a:rPr lang="ru-RU" i="1" dirty="0" smtClean="0"/>
              <a:t> </a:t>
            </a:r>
            <a:r>
              <a:rPr lang="ru-RU" i="1" dirty="0" err="1" smtClean="0"/>
              <a:t>хітин</a:t>
            </a:r>
            <a:r>
              <a:rPr lang="ru-RU" i="1" dirty="0" smtClean="0"/>
              <a:t>, </a:t>
            </a:r>
            <a:r>
              <a:rPr lang="ru-RU" i="1" dirty="0" err="1" smtClean="0"/>
              <a:t>запасають</a:t>
            </a:r>
            <a:r>
              <a:rPr lang="ru-RU" i="1" dirty="0" smtClean="0"/>
              <a:t> </a:t>
            </a:r>
            <a:r>
              <a:rPr lang="ru-RU" i="1" dirty="0" err="1" smtClean="0"/>
              <a:t>глікоген</a:t>
            </a:r>
            <a:r>
              <a:rPr lang="ru-RU" i="1" dirty="0" smtClean="0"/>
              <a:t>, </a:t>
            </a:r>
            <a:r>
              <a:rPr lang="ru-RU" i="1" dirty="0" err="1" smtClean="0"/>
              <a:t>мають</a:t>
            </a:r>
            <a:r>
              <a:rPr lang="ru-RU" i="1" dirty="0" smtClean="0"/>
              <a:t> один </a:t>
            </a:r>
            <a:r>
              <a:rPr lang="ru-RU" i="1" dirty="0" err="1" smtClean="0"/>
              <a:t>задній</a:t>
            </a:r>
            <a:r>
              <a:rPr lang="ru-RU" i="1" dirty="0" smtClean="0"/>
              <a:t> </a:t>
            </a:r>
            <a:r>
              <a:rPr lang="ru-RU" i="1" dirty="0" err="1" smtClean="0"/>
              <a:t>джгутик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втратили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мітохондрії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пластинчастими</a:t>
            </a:r>
            <a:r>
              <a:rPr lang="ru-RU" i="1" dirty="0" smtClean="0"/>
              <a:t> </a:t>
            </a:r>
            <a:r>
              <a:rPr lang="ru-RU" i="1" dirty="0" err="1" smtClean="0"/>
              <a:t>кристами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справжніх</a:t>
            </a:r>
            <a:r>
              <a:rPr lang="ru-RU" dirty="0" smtClean="0"/>
              <a:t> </a:t>
            </a:r>
            <a:r>
              <a:rPr lang="ru-RU" dirty="0" err="1" smtClean="0"/>
              <a:t>грибів</a:t>
            </a:r>
            <a:r>
              <a:rPr lang="ru-RU" dirty="0" smtClean="0"/>
              <a:t> </a:t>
            </a:r>
            <a:r>
              <a:rPr lang="ru-RU" dirty="0" err="1" smtClean="0"/>
              <a:t>тригеномні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i="1" dirty="0" err="1" smtClean="0"/>
              <a:t>ядерний</a:t>
            </a:r>
            <a:r>
              <a:rPr lang="ru-RU" i="1" dirty="0" smtClean="0"/>
              <a:t> та </a:t>
            </a:r>
            <a:r>
              <a:rPr lang="ru-RU" i="1" dirty="0" err="1" smtClean="0"/>
              <a:t>мітохондріальний</a:t>
            </a:r>
            <a:r>
              <a:rPr lang="ru-RU" i="1" dirty="0" smtClean="0"/>
              <a:t> </a:t>
            </a:r>
            <a:r>
              <a:rPr lang="ru-RU" i="1" dirty="0" err="1" smtClean="0"/>
              <a:t>геноми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Справжні</a:t>
            </a:r>
            <a:r>
              <a:rPr lang="ru-RU" dirty="0" smtClean="0"/>
              <a:t> </a:t>
            </a:r>
            <a:r>
              <a:rPr lang="ru-RU" dirty="0" err="1" smtClean="0"/>
              <a:t>гриби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як </a:t>
            </a:r>
            <a:r>
              <a:rPr lang="ru-RU" dirty="0" err="1" smtClean="0"/>
              <a:t>самостійну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Fungi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належать до </a:t>
            </a:r>
            <a:r>
              <a:rPr lang="ru-RU" dirty="0" err="1" smtClean="0"/>
              <a:t>надцарства</a:t>
            </a:r>
            <a:r>
              <a:rPr lang="ru-RU" dirty="0" smtClean="0"/>
              <a:t> </a:t>
            </a:r>
            <a:r>
              <a:rPr lang="ru-RU" dirty="0" err="1" smtClean="0"/>
              <a:t>Опістоконти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6322" name="AutoShape 2" descr="ÐÐ°ÑÑÐ¸Ð½ÐºÐ¸ Ð¿Ð¾ Ð·Ð°Ð¿ÑÐ¾ÑÑ Ð³ÑÐ¸Ð±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4" name="Picture 4" descr="ÐÐ°ÑÑÐ¸Ð½ÐºÐ¸ Ð¿Ð¾ Ð·Ð°Ð¿ÑÐ¾ÑÑ Ð³ÑÐ¸Ð±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5091105" cy="381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³ÑÐ¸Ð±Ð¸ Ð¿ÑÐµÐ·ÐµÐ½ÑÐ°Ñ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8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 </a:t>
            </a:r>
            <a:r>
              <a:rPr lang="ru-RU" sz="2400" dirty="0" err="1" smtClean="0">
                <a:solidFill>
                  <a:schemeClr val="tx1"/>
                </a:solidFill>
              </a:rPr>
              <a:t>справжніх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грибів</a:t>
            </a:r>
            <a:r>
              <a:rPr lang="ru-RU" sz="2400" dirty="0" smtClean="0"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</a:rPr>
              <a:t>цій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системі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відносять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</a:rPr>
              <a:t>відділи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183880" cy="4187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Хитридіомікоти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синхітріум</a:t>
            </a:r>
            <a:r>
              <a:rPr lang="ru-RU" dirty="0" smtClean="0"/>
              <a:t> – </a:t>
            </a:r>
            <a:r>
              <a:rPr lang="ru-RU" dirty="0" err="1" smtClean="0"/>
              <a:t>збудник</a:t>
            </a:r>
            <a:r>
              <a:rPr lang="ru-RU" dirty="0" smtClean="0"/>
              <a:t> раку </a:t>
            </a:r>
            <a:r>
              <a:rPr lang="ru-RU" dirty="0" err="1" smtClean="0"/>
              <a:t>картоплі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Зигомікоти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мукор</a:t>
            </a:r>
            <a:r>
              <a:rPr lang="ru-RU" dirty="0" smtClean="0"/>
              <a:t> – </a:t>
            </a:r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цвіль</a:t>
            </a:r>
            <a:r>
              <a:rPr lang="ru-RU" dirty="0" smtClean="0"/>
              <a:t>, </a:t>
            </a:r>
            <a:r>
              <a:rPr lang="ru-RU" dirty="0" err="1" smtClean="0"/>
              <a:t>різопус</a:t>
            </a:r>
            <a:r>
              <a:rPr lang="ru-RU" dirty="0" smtClean="0"/>
              <a:t> – 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цвіль</a:t>
            </a:r>
            <a:r>
              <a:rPr lang="ru-RU" dirty="0" smtClean="0"/>
              <a:t>), </a:t>
            </a:r>
          </a:p>
          <a:p>
            <a:r>
              <a:rPr lang="ru-RU" b="1" i="1" dirty="0" err="1" smtClean="0">
                <a:solidFill>
                  <a:srgbClr val="FF0000"/>
                </a:solidFill>
              </a:rPr>
              <a:t>Аскомікоти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дріжджі</a:t>
            </a:r>
            <a:r>
              <a:rPr lang="ru-RU" dirty="0" smtClean="0"/>
              <a:t>, </a:t>
            </a:r>
            <a:r>
              <a:rPr lang="ru-RU" dirty="0" err="1" smtClean="0"/>
              <a:t>аспергіл</a:t>
            </a:r>
            <a:r>
              <a:rPr lang="ru-RU" dirty="0" smtClean="0"/>
              <a:t>, </a:t>
            </a:r>
            <a:r>
              <a:rPr lang="ru-RU" dirty="0" err="1" smtClean="0"/>
              <a:t>пеніциліум</a:t>
            </a:r>
            <a:r>
              <a:rPr lang="ru-RU" dirty="0" smtClean="0"/>
              <a:t>, </a:t>
            </a:r>
            <a:r>
              <a:rPr lang="ru-RU" dirty="0" err="1" smtClean="0"/>
              <a:t>трюфелі</a:t>
            </a:r>
            <a:r>
              <a:rPr lang="ru-RU" dirty="0" smtClean="0"/>
              <a:t>, </a:t>
            </a:r>
            <a:r>
              <a:rPr lang="ru-RU" dirty="0" err="1" smtClean="0"/>
              <a:t>зморшки</a:t>
            </a:r>
            <a:r>
              <a:rPr lang="ru-RU" dirty="0" smtClean="0"/>
              <a:t>) </a:t>
            </a:r>
          </a:p>
          <a:p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Базидіомікоти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мухомори</a:t>
            </a:r>
            <a:r>
              <a:rPr lang="ru-RU" dirty="0" smtClean="0"/>
              <a:t>, </a:t>
            </a:r>
            <a:r>
              <a:rPr lang="ru-RU" dirty="0" err="1" smtClean="0"/>
              <a:t>печериці</a:t>
            </a:r>
            <a:r>
              <a:rPr lang="ru-RU" dirty="0" smtClean="0"/>
              <a:t>, боровики, трутовики, </a:t>
            </a:r>
            <a:r>
              <a:rPr lang="ru-RU" dirty="0" err="1" smtClean="0"/>
              <a:t>дощовики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За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будовою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справжні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гриби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поділяють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: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3931920" cy="438912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нижчі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несептованою</a:t>
            </a:r>
            <a:r>
              <a:rPr lang="ru-RU" sz="1800" dirty="0" smtClean="0"/>
              <a:t> грибницею)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3931920" cy="438912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вищі</a:t>
            </a:r>
            <a:r>
              <a:rPr lang="ru-RU" i="1" dirty="0" smtClean="0"/>
              <a:t>  </a:t>
            </a:r>
            <a:r>
              <a:rPr lang="ru-RU" sz="1600" dirty="0" smtClean="0"/>
              <a:t>(</a:t>
            </a:r>
            <a:r>
              <a:rPr lang="ru-RU" sz="1600" dirty="0" err="1" smtClean="0"/>
              <a:t>з</a:t>
            </a:r>
            <a:r>
              <a:rPr lang="ru-RU" sz="1600" dirty="0" smtClean="0"/>
              <a:t> грибницею, </a:t>
            </a:r>
            <a:r>
              <a:rPr lang="ru-RU" sz="1600" dirty="0" err="1" smtClean="0"/>
              <a:t>поділеною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септи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5" name="Picture 2" descr="ÐÐ°ÑÑÐ¸Ð½ÐºÐ¸ Ð¿Ð¾ Ð·Ð°Ð¿ÑÐ¾ÑÑ ÑÐ¸ÑÑÐµÐ¼Ð°ÑÐ¸ÐºÐ° Ð³ÑÐ¸Ð±Ñ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8358246" cy="3757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Шапинкові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гриби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183880" cy="41879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гриби</a:t>
            </a:r>
            <a:r>
              <a:rPr lang="ru-RU" i="1" dirty="0" smtClean="0"/>
              <a:t>, </a:t>
            </a:r>
            <a:r>
              <a:rPr lang="ru-RU" i="1" dirty="0" err="1" smtClean="0"/>
              <a:t>ознаками</a:t>
            </a:r>
            <a:r>
              <a:rPr lang="ru-RU" i="1" dirty="0" smtClean="0"/>
              <a:t>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наявність</a:t>
            </a:r>
            <a:r>
              <a:rPr lang="ru-RU" i="1" dirty="0" smtClean="0"/>
              <a:t> </a:t>
            </a:r>
            <a:r>
              <a:rPr lang="ru-RU" i="1" dirty="0" err="1" smtClean="0"/>
              <a:t>плодових</a:t>
            </a:r>
            <a:r>
              <a:rPr lang="ru-RU" i="1" dirty="0" smtClean="0"/>
              <a:t> </a:t>
            </a:r>
            <a:r>
              <a:rPr lang="ru-RU" i="1" dirty="0" err="1" smtClean="0"/>
              <a:t>тіл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ніжки</a:t>
            </a:r>
            <a:r>
              <a:rPr lang="ru-RU" i="1" dirty="0" smtClean="0"/>
              <a:t> та шапки, </a:t>
            </a:r>
            <a:r>
              <a:rPr lang="ru-RU" i="1" dirty="0" err="1" smtClean="0"/>
              <a:t>сапротрофний</a:t>
            </a:r>
            <a:r>
              <a:rPr lang="ru-RU" i="1" dirty="0" smtClean="0"/>
              <a:t> та </a:t>
            </a:r>
            <a:r>
              <a:rPr lang="ru-RU" i="1" dirty="0" err="1" smtClean="0"/>
              <a:t>мутуалістичний</a:t>
            </a:r>
            <a:r>
              <a:rPr lang="ru-RU" i="1" dirty="0" smtClean="0"/>
              <a:t> </a:t>
            </a:r>
            <a:r>
              <a:rPr lang="ru-RU" i="1" dirty="0" err="1" smtClean="0"/>
              <a:t>спосіб</a:t>
            </a:r>
            <a:r>
              <a:rPr lang="ru-RU" i="1" dirty="0" smtClean="0"/>
              <a:t> </a:t>
            </a:r>
            <a:r>
              <a:rPr lang="ru-RU" i="1" dirty="0" err="1" smtClean="0"/>
              <a:t>живлення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здатність</a:t>
            </a:r>
            <a:r>
              <a:rPr lang="ru-RU" i="1" dirty="0" smtClean="0"/>
              <a:t> </a:t>
            </a:r>
            <a:r>
              <a:rPr lang="ru-RU" i="1" dirty="0" err="1" smtClean="0"/>
              <a:t>утворювати</a:t>
            </a:r>
            <a:r>
              <a:rPr lang="ru-RU" i="1" dirty="0" smtClean="0"/>
              <a:t> </a:t>
            </a:r>
            <a:r>
              <a:rPr lang="ru-RU" i="1" dirty="0" err="1" smtClean="0"/>
              <a:t>мікоризу</a:t>
            </a:r>
            <a:r>
              <a:rPr lang="ru-RU" dirty="0" smtClean="0"/>
              <a:t>. За </a:t>
            </a:r>
            <a:r>
              <a:rPr lang="ru-RU" dirty="0" err="1" smtClean="0"/>
              <a:t>будовою</a:t>
            </a:r>
            <a:r>
              <a:rPr lang="ru-RU" dirty="0" smtClean="0"/>
              <a:t> спороносного шару </a:t>
            </a:r>
            <a:r>
              <a:rPr lang="ru-RU" dirty="0" err="1" smtClean="0"/>
              <a:t>шапинкові</a:t>
            </a:r>
            <a:r>
              <a:rPr lang="ru-RU" dirty="0" smtClean="0"/>
              <a:t> </a:t>
            </a:r>
            <a:r>
              <a:rPr lang="ru-RU" dirty="0" err="1" smtClean="0"/>
              <a:t>гриби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на: </a:t>
            </a:r>
          </a:p>
          <a:p>
            <a:r>
              <a:rPr lang="ru-RU" i="1" dirty="0" err="1" smtClean="0"/>
              <a:t>трубчасті</a:t>
            </a:r>
            <a:r>
              <a:rPr lang="ru-RU" i="1" dirty="0" smtClean="0"/>
              <a:t> </a:t>
            </a:r>
            <a:r>
              <a:rPr lang="ru-RU" i="1" dirty="0" err="1" smtClean="0"/>
              <a:t>гриби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білий</a:t>
            </a:r>
            <a:r>
              <a:rPr lang="ru-RU" dirty="0" smtClean="0"/>
              <a:t> гриб, маслюк, </a:t>
            </a:r>
            <a:r>
              <a:rPr lang="ru-RU" dirty="0" err="1" smtClean="0"/>
              <a:t>підберезник</a:t>
            </a:r>
            <a:r>
              <a:rPr lang="ru-RU" dirty="0" smtClean="0"/>
              <a:t>)</a:t>
            </a:r>
          </a:p>
          <a:p>
            <a:r>
              <a:rPr lang="ru-RU" i="1" dirty="0" err="1" smtClean="0"/>
              <a:t>пластинчасті</a:t>
            </a:r>
            <a:r>
              <a:rPr lang="ru-RU" i="1" dirty="0" smtClean="0"/>
              <a:t> </a:t>
            </a:r>
            <a:r>
              <a:rPr lang="ru-RU" i="1" dirty="0" err="1" smtClean="0"/>
              <a:t>гриби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сироїжки</a:t>
            </a:r>
            <a:r>
              <a:rPr lang="ru-RU" dirty="0" smtClean="0"/>
              <a:t>, лисички, </a:t>
            </a:r>
            <a:r>
              <a:rPr lang="ru-RU" dirty="0" err="1" smtClean="0"/>
              <a:t>рижики</a:t>
            </a:r>
            <a:r>
              <a:rPr lang="ru-RU" dirty="0" smtClean="0"/>
              <a:t>). </a:t>
            </a:r>
          </a:p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в </a:t>
            </a:r>
            <a:r>
              <a:rPr lang="ru-RU" dirty="0" err="1" smtClean="0"/>
              <a:t>їжу</a:t>
            </a:r>
            <a:r>
              <a:rPr lang="ru-RU" dirty="0" smtClean="0"/>
              <a:t> </a:t>
            </a:r>
            <a:r>
              <a:rPr lang="ru-RU" dirty="0" err="1" smtClean="0"/>
              <a:t>гриби</a:t>
            </a:r>
            <a:r>
              <a:rPr lang="ru-RU" dirty="0" smtClean="0"/>
              <a:t> є:</a:t>
            </a:r>
          </a:p>
          <a:p>
            <a:r>
              <a:rPr lang="ru-RU" dirty="0" smtClean="0"/>
              <a:t> </a:t>
            </a:r>
            <a:r>
              <a:rPr lang="ru-RU" i="1" dirty="0" err="1" smtClean="0"/>
              <a:t>безумовно</a:t>
            </a:r>
            <a:r>
              <a:rPr lang="ru-RU" i="1" dirty="0" smtClean="0"/>
              <a:t> </a:t>
            </a:r>
            <a:r>
              <a:rPr lang="ru-RU" i="1" dirty="0" err="1" smtClean="0"/>
              <a:t>їстівні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білий</a:t>
            </a:r>
            <a:r>
              <a:rPr lang="ru-RU" dirty="0" smtClean="0"/>
              <a:t>, </a:t>
            </a:r>
            <a:r>
              <a:rPr lang="ru-RU" dirty="0" err="1" smtClean="0"/>
              <a:t>підосичники</a:t>
            </a:r>
            <a:r>
              <a:rPr lang="ru-RU" dirty="0" smtClean="0"/>
              <a:t>, маслюки), </a:t>
            </a:r>
            <a:r>
              <a:rPr lang="ru-RU" i="1" dirty="0" err="1" smtClean="0"/>
              <a:t>умовно</a:t>
            </a:r>
            <a:r>
              <a:rPr lang="ru-RU" i="1" dirty="0" smtClean="0"/>
              <a:t> </a:t>
            </a:r>
            <a:r>
              <a:rPr lang="ru-RU" i="1" dirty="0" err="1" smtClean="0"/>
              <a:t>їстівні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сироїжки</a:t>
            </a:r>
            <a:r>
              <a:rPr lang="ru-RU" dirty="0" smtClean="0"/>
              <a:t>), </a:t>
            </a:r>
          </a:p>
          <a:p>
            <a:r>
              <a:rPr lang="ru-RU" i="1" dirty="0" err="1" smtClean="0"/>
              <a:t>отруйні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бліда</a:t>
            </a:r>
            <a:r>
              <a:rPr lang="ru-RU" dirty="0" smtClean="0"/>
              <a:t> поганка, </a:t>
            </a:r>
            <a:r>
              <a:rPr lang="ru-RU" dirty="0" err="1" smtClean="0"/>
              <a:t>червоний</a:t>
            </a:r>
            <a:r>
              <a:rPr lang="ru-RU" dirty="0" smtClean="0"/>
              <a:t> мухомор, </a:t>
            </a:r>
            <a:r>
              <a:rPr lang="ru-RU" dirty="0" err="1" smtClean="0"/>
              <a:t>несправжні</a:t>
            </a:r>
            <a:r>
              <a:rPr lang="ru-RU" dirty="0" smtClean="0"/>
              <a:t> </a:t>
            </a:r>
            <a:r>
              <a:rPr lang="ru-RU" dirty="0" err="1" smtClean="0"/>
              <a:t>опеньки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1736" y="500042"/>
            <a:ext cx="3860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Цвілеві гриби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357298"/>
            <a:ext cx="38576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загальними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нальоту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субстратах,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сапротрофний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захисних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речовин-антибіотиків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Сюди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нижчі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одноклітинні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(напр.,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мукор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багатоклітинні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(напр.,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пеніцил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аспергіл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Цвілеві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земній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місцеіснуванням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верхні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2050" name="Picture 2" descr="C:\Users\DNZ\Desktop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736"/>
            <a:ext cx="464347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71438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Гриби - паразити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357298"/>
            <a:ext cx="4857784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живляться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човин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величезну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спор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Грибами-паразитами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трутовики,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сажкові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іржасті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ріжкові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борошнисторосяні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err="1" smtClean="0">
                <a:solidFill>
                  <a:srgbClr val="C00000"/>
                </a:solidFill>
              </a:rPr>
              <a:t>Дріжджеві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гриби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одноклітинні</a:t>
            </a:r>
            <a:r>
              <a:rPr lang="ru-RU" i="1" dirty="0" smtClean="0"/>
              <a:t> </a:t>
            </a:r>
            <a:r>
              <a:rPr lang="ru-RU" i="1" dirty="0" err="1" smtClean="0"/>
              <a:t>гриби</a:t>
            </a:r>
            <a:r>
              <a:rPr lang="ru-RU" i="1" dirty="0" smtClean="0"/>
              <a:t>, </a:t>
            </a:r>
            <a:r>
              <a:rPr lang="ru-RU" i="1" dirty="0" err="1" smtClean="0"/>
              <a:t>ознаками</a:t>
            </a:r>
            <a:r>
              <a:rPr lang="ru-RU" i="1" dirty="0" smtClean="0"/>
              <a:t>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здатність</a:t>
            </a:r>
            <a:r>
              <a:rPr lang="ru-RU" i="1" dirty="0" smtClean="0"/>
              <a:t> до </a:t>
            </a:r>
            <a:r>
              <a:rPr lang="ru-RU" i="1" dirty="0" err="1" smtClean="0"/>
              <a:t>анаеробного</a:t>
            </a:r>
            <a:r>
              <a:rPr lang="ru-RU" i="1" dirty="0" smtClean="0"/>
              <a:t> </a:t>
            </a:r>
            <a:r>
              <a:rPr lang="ru-RU" i="1" dirty="0" err="1" smtClean="0"/>
              <a:t>дихання</a:t>
            </a:r>
            <a:r>
              <a:rPr lang="ru-RU" i="1" dirty="0" smtClean="0"/>
              <a:t>, </a:t>
            </a:r>
            <a:r>
              <a:rPr lang="ru-RU" i="1" dirty="0" err="1" smtClean="0"/>
              <a:t>брунькування</a:t>
            </a:r>
            <a:r>
              <a:rPr lang="ru-RU" i="1" dirty="0" smtClean="0"/>
              <a:t>, </a:t>
            </a:r>
            <a:r>
              <a:rPr lang="ru-RU" i="1" dirty="0" err="1" smtClean="0"/>
              <a:t>сапротрофний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паразитичний</a:t>
            </a:r>
            <a:r>
              <a:rPr lang="ru-RU" i="1" dirty="0" smtClean="0"/>
              <a:t> </a:t>
            </a:r>
            <a:r>
              <a:rPr lang="ru-RU" i="1" dirty="0" err="1" smtClean="0"/>
              <a:t>спосіб</a:t>
            </a:r>
            <a:r>
              <a:rPr lang="ru-RU" i="1" dirty="0" smtClean="0"/>
              <a:t> жив- </a:t>
            </a:r>
            <a:r>
              <a:rPr lang="ru-RU" i="1" dirty="0" err="1" smtClean="0"/>
              <a:t>лення</a:t>
            </a:r>
            <a:r>
              <a:rPr lang="ru-RU" dirty="0" smtClean="0"/>
              <a:t>.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i="1" dirty="0" err="1" smtClean="0"/>
              <a:t>пекарські</a:t>
            </a:r>
            <a:r>
              <a:rPr lang="ru-RU" i="1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i="1" dirty="0" err="1" smtClean="0"/>
              <a:t>винні</a:t>
            </a:r>
            <a:r>
              <a:rPr lang="ru-RU" i="1" dirty="0" smtClean="0"/>
              <a:t> </a:t>
            </a:r>
            <a:r>
              <a:rPr lang="ru-RU" i="1" dirty="0" err="1" smtClean="0"/>
              <a:t>дріжджі</a:t>
            </a:r>
            <a:r>
              <a:rPr lang="ru-RU" dirty="0" smtClean="0"/>
              <a:t>, </a:t>
            </a:r>
            <a:r>
              <a:rPr lang="ru-RU" dirty="0" err="1" smtClean="0"/>
              <a:t>кандіда</a:t>
            </a:r>
            <a:r>
              <a:rPr lang="ru-RU" dirty="0" smtClean="0"/>
              <a:t> </a:t>
            </a:r>
            <a:r>
              <a:rPr lang="ru-RU" dirty="0" err="1" smtClean="0"/>
              <a:t>білява</a:t>
            </a:r>
            <a:r>
              <a:rPr lang="ru-RU" dirty="0" smtClean="0"/>
              <a:t> (</a:t>
            </a:r>
            <a:r>
              <a:rPr lang="ru-RU" dirty="0" err="1" smtClean="0"/>
              <a:t>збудник</a:t>
            </a:r>
            <a:r>
              <a:rPr lang="ru-RU" dirty="0" smtClean="0"/>
              <a:t> </a:t>
            </a:r>
            <a:r>
              <a:rPr lang="ru-RU" dirty="0" err="1" smtClean="0"/>
              <a:t>молочниці</a:t>
            </a:r>
            <a:r>
              <a:rPr lang="ru-RU" dirty="0" smtClean="0"/>
              <a:t>), </a:t>
            </a:r>
            <a:r>
              <a:rPr lang="ru-RU" dirty="0" err="1" smtClean="0"/>
              <a:t>пневмоцистіс</a:t>
            </a:r>
            <a:r>
              <a:rPr lang="ru-RU" dirty="0" smtClean="0"/>
              <a:t> (</a:t>
            </a:r>
            <a:r>
              <a:rPr lang="ru-RU" dirty="0" err="1" smtClean="0"/>
              <a:t>збудник</a:t>
            </a:r>
            <a:r>
              <a:rPr lang="ru-RU" dirty="0" smtClean="0"/>
              <a:t> </a:t>
            </a:r>
            <a:r>
              <a:rPr lang="ru-RU" dirty="0" err="1" smtClean="0"/>
              <a:t>пневмонії</a:t>
            </a:r>
            <a:r>
              <a:rPr lang="ru-RU" dirty="0" smtClean="0"/>
              <a:t>)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Лишайники (</a:t>
            </a:r>
            <a:r>
              <a:rPr lang="ru-RU" dirty="0" err="1" smtClean="0">
                <a:solidFill>
                  <a:srgbClr val="C00000"/>
                </a:solidFill>
              </a:rPr>
              <a:t>ліхенізовані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гриби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3880" cy="1928826"/>
          </a:xfrm>
        </p:spPr>
        <p:txBody>
          <a:bodyPr>
            <a:noAutofit/>
          </a:bodyPr>
          <a:lstStyle/>
          <a:p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справжніх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мікобіонт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фотосинтезуючих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фотобіонт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ліхенізовані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Аскомікоти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справжніх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20%.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NZ\Desktop\botan_703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6707187" cy="1571636"/>
          </a:xfrm>
          <a:prstGeom prst="rect">
            <a:avLst/>
          </a:prstGeom>
          <a:noFill/>
        </p:spPr>
      </p:pic>
      <p:pic>
        <p:nvPicPr>
          <p:cNvPr id="3075" name="Picture 3" descr="C:\Users\DNZ\Desktop\botan_703_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00504"/>
            <a:ext cx="5334000" cy="1500198"/>
          </a:xfrm>
          <a:prstGeom prst="rect">
            <a:avLst/>
          </a:prstGeom>
          <a:noFill/>
        </p:spPr>
      </p:pic>
      <p:pic>
        <p:nvPicPr>
          <p:cNvPr id="3076" name="Picture 4" descr="C:\Users\DNZ\Desktop\botan_703_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143512"/>
            <a:ext cx="714533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14354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Фотобіонтами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лишайників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представники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зелених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водоростей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требуксія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, кладофора, 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трентеполія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 та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ціанобактерій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носток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анабена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).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Окрім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того,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всередині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тіла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багатьох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лишайників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можуть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жити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нефотосинтезуючі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організми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бактерії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дріжджі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лишайників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своєрідна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форма вегетативного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тіла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слані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або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талому) у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вигляді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кірочки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накипні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лишайники 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графіс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леканора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листкоподібної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пластинки (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листуваті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лишайники 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стінна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золотянка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пармелія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або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кущика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кущисті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лишайники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ягель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бородач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Розмноження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лишайників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здебільшого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вегетативне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допомогою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особливих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утворів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якими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вирости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тілі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або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всередині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тіла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Ще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однією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особливістю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лишайників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є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утворення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лишайникових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речовин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що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захищають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поїдання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мікроорганізмів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надають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забарвлення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та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контролюють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світлові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впливи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регулюють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взаємовідносини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рослинами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тощо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Самостійна</a:t>
            </a:r>
            <a:r>
              <a:rPr lang="ru-RU" dirty="0" smtClean="0"/>
              <a:t> робота «РОЗПІЗНАВАННЯ РІЗНИХ ПРЕДСТАВНИКІВ ГРИБІВ І СКЛАДАННЯ СХЕМ ЇХ КЛАСИФІКАЦІЇ»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Вправа</a:t>
            </a:r>
            <a:r>
              <a:rPr lang="ru-RU" b="1" dirty="0" smtClean="0"/>
              <a:t> 1</a:t>
            </a:r>
            <a:r>
              <a:rPr lang="ru-RU" dirty="0" smtClean="0"/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Розгляньте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плодові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печериці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двоспорової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Agaricus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bisporus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позначте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зошиті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1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шапинка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2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ніжка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3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гіфи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міцелію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4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покривало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5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пластинчастий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спороутворюючий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шар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гіменофор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належність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печериці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справжніх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4" name="image31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66" y="3000372"/>
            <a:ext cx="578647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29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71942"/>
            <a:ext cx="3286148" cy="2260838"/>
          </a:xfrm>
          <a:prstGeom prst="rect">
            <a:avLst/>
          </a:prstGeom>
          <a:noFill/>
        </p:spPr>
      </p:pic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539750" y="484188"/>
            <a:ext cx="66754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Перед вами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чудернацький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гриб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гіднелум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Пека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(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Hydnellum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peckii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),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або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кровоточивий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зуб»,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зустрічається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хвойних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лісах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Европи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Північної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Америки.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Його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тіло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виділяє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рідину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червоного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кольору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приваблювання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комах,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яких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організм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використовує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живлення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Чому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гриб, а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рослини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тварина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Вправа</a:t>
            </a:r>
            <a:r>
              <a:rPr lang="ru-RU" b="1" dirty="0" smtClean="0"/>
              <a:t> 2</a:t>
            </a:r>
            <a:r>
              <a:rPr lang="ru-RU" dirty="0" smtClean="0"/>
              <a:t>. </a:t>
            </a:r>
            <a:r>
              <a:rPr lang="ru-RU" dirty="0" err="1" smtClean="0"/>
              <a:t>Зіставте</a:t>
            </a:r>
            <a:r>
              <a:rPr lang="ru-RU" dirty="0" smtClean="0"/>
              <a:t> </a:t>
            </a:r>
            <a:r>
              <a:rPr lang="ru-RU" dirty="0" err="1" smtClean="0"/>
              <a:t>запропоновані</a:t>
            </a:r>
            <a:r>
              <a:rPr lang="ru-RU" dirty="0" smtClean="0"/>
              <a:t> на </a:t>
            </a:r>
            <a:r>
              <a:rPr lang="ru-RU" dirty="0" err="1" smtClean="0"/>
              <a:t>ілюстраціях</a:t>
            </a:r>
            <a:r>
              <a:rPr lang="ru-RU" dirty="0" smtClean="0"/>
              <a:t> </a:t>
            </a:r>
            <a:r>
              <a:rPr lang="ru-RU" dirty="0" err="1" smtClean="0"/>
              <a:t>гриби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їхніми</a:t>
            </a:r>
            <a:r>
              <a:rPr lang="ru-RU" dirty="0" smtClean="0"/>
              <a:t> </a:t>
            </a:r>
            <a:r>
              <a:rPr lang="ru-RU" dirty="0" err="1" smtClean="0"/>
              <a:t>назвами</a:t>
            </a:r>
            <a:r>
              <a:rPr lang="ru-RU" dirty="0" smtClean="0"/>
              <a:t> та </a:t>
            </a:r>
            <a:r>
              <a:rPr lang="ru-RU" dirty="0" err="1" smtClean="0"/>
              <a:t>вкажіть</a:t>
            </a:r>
            <a:r>
              <a:rPr lang="ru-RU" dirty="0" smtClean="0"/>
              <a:t> </a:t>
            </a:r>
            <a:r>
              <a:rPr lang="ru-RU" dirty="0" err="1" smtClean="0"/>
              <a:t>відділи</a:t>
            </a:r>
            <a:r>
              <a:rPr lang="ru-RU" dirty="0" smtClean="0"/>
              <a:t>, до </a:t>
            </a:r>
            <a:r>
              <a:rPr lang="ru-RU" dirty="0" err="1" smtClean="0"/>
              <a:t>якого</a:t>
            </a:r>
            <a:r>
              <a:rPr lang="ru-RU" dirty="0" smtClean="0"/>
              <a:t> вони належать: 1 –</a:t>
            </a:r>
            <a:r>
              <a:rPr lang="ru-RU" i="1" dirty="0" err="1" smtClean="0"/>
              <a:t>синхітріум</a:t>
            </a:r>
            <a:r>
              <a:rPr lang="ru-RU" dirty="0" smtClean="0"/>
              <a:t>; 2 – </a:t>
            </a:r>
            <a:r>
              <a:rPr lang="ru-RU" i="1" dirty="0" err="1" smtClean="0"/>
              <a:t>мукор</a:t>
            </a:r>
            <a:r>
              <a:rPr lang="ru-RU" i="1" dirty="0" smtClean="0"/>
              <a:t>,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біла</a:t>
            </a:r>
            <a:r>
              <a:rPr lang="ru-RU" i="1" dirty="0" smtClean="0"/>
              <a:t> </a:t>
            </a:r>
            <a:r>
              <a:rPr lang="ru-RU" i="1" dirty="0" err="1" smtClean="0"/>
              <a:t>цвіль</a:t>
            </a:r>
            <a:r>
              <a:rPr lang="ru-RU" dirty="0" smtClean="0"/>
              <a:t>; 3 – </a:t>
            </a:r>
            <a:r>
              <a:rPr lang="ru-RU" i="1" dirty="0" err="1" smtClean="0"/>
              <a:t>дощовик</a:t>
            </a:r>
            <a:r>
              <a:rPr lang="ru-RU" i="1" dirty="0" smtClean="0"/>
              <a:t> </a:t>
            </a:r>
            <a:r>
              <a:rPr lang="ru-RU" i="1" dirty="0" err="1" smtClean="0"/>
              <a:t>їстівний</a:t>
            </a:r>
            <a:r>
              <a:rPr lang="ru-RU" dirty="0" smtClean="0"/>
              <a:t>; 4 – </a:t>
            </a:r>
            <a:r>
              <a:rPr lang="ru-RU" i="1" dirty="0" err="1" smtClean="0"/>
              <a:t>зморшок</a:t>
            </a:r>
            <a:r>
              <a:rPr lang="ru-RU" i="1" dirty="0" smtClean="0"/>
              <a:t> </a:t>
            </a:r>
            <a:r>
              <a:rPr lang="ru-RU" i="1" dirty="0" err="1" smtClean="0"/>
              <a:t>їстівний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1142976" y="3643314"/>
            <a:ext cx="6643734" cy="2286016"/>
            <a:chOff x="2155" y="358"/>
            <a:chExt cx="6122" cy="1287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54" y="369"/>
              <a:ext cx="6122" cy="1274"/>
            </a:xfrm>
            <a:prstGeom prst="rect">
              <a:avLst/>
            </a:prstGeom>
            <a:noFill/>
          </p:spPr>
        </p:pic>
        <p:sp>
          <p:nvSpPr>
            <p:cNvPr id="58372" name="Line 4"/>
            <p:cNvSpPr>
              <a:spLocks noChangeShapeType="1"/>
            </p:cNvSpPr>
            <p:nvPr/>
          </p:nvSpPr>
          <p:spPr bwMode="auto">
            <a:xfrm>
              <a:off x="3491" y="365"/>
              <a:ext cx="0" cy="12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5136" y="365"/>
              <a:ext cx="0" cy="128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2154" y="358"/>
              <a:ext cx="19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itchFamily="34" charset="0"/>
                  <a:cs typeface="Arial" pitchFamily="34" charset="0"/>
                </a:rPr>
                <a:t> 1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3512" y="358"/>
              <a:ext cx="19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itchFamily="34" charset="0"/>
                  <a:cs typeface="Arial" pitchFamily="34" charset="0"/>
                </a:rPr>
                <a:t> 2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5156" y="358"/>
              <a:ext cx="19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itchFamily="34" charset="0"/>
                  <a:cs typeface="Arial" pitchFamily="34" charset="0"/>
                </a:rPr>
                <a:t> 3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7007" y="358"/>
              <a:ext cx="19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itchFamily="34" charset="0"/>
                  <a:cs typeface="Arial" pitchFamily="34" charset="0"/>
                </a:rPr>
                <a:t> 4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ни для презентацій\0_56c2b_2c54651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9147441" cy="4001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Гриби </a:t>
            </a:r>
            <a:r>
              <a:rPr lang="uk-UA" sz="4000" b="1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uk-UA" sz="400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безхлорофільні </a:t>
            </a:r>
            <a:r>
              <a:rPr lang="uk-UA" sz="4000" dirty="0" err="1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еукаріотичні</a:t>
            </a:r>
            <a:r>
              <a:rPr lang="uk-UA" sz="400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uk-UA" sz="400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гетеротрофні організми, які мають </a:t>
            </a:r>
          </a:p>
          <a:p>
            <a:pPr algn="ctr"/>
            <a:r>
              <a:rPr lang="uk-UA" sz="400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зазвичай грибницю, здатні до </a:t>
            </a:r>
          </a:p>
          <a:p>
            <a:pPr algn="ctr"/>
            <a:r>
              <a:rPr lang="uk-UA" sz="4000" dirty="0" err="1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осмогетеротрофного</a:t>
            </a:r>
            <a:r>
              <a:rPr lang="uk-UA" sz="400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живлення, </a:t>
            </a:r>
          </a:p>
          <a:p>
            <a:pPr algn="ctr"/>
            <a:r>
              <a:rPr lang="uk-UA" sz="400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необмеженого росту та розмноження за </a:t>
            </a:r>
          </a:p>
          <a:p>
            <a:pPr algn="ctr"/>
            <a:r>
              <a:rPr lang="uk-UA" sz="400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допомогою спор</a:t>
            </a:r>
            <a:endParaRPr lang="ru-RU" sz="4000" b="1" cap="none" spc="0" dirty="0">
              <a:ln w="1778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DNZ\Desktop\mushroo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2857520" cy="2143140"/>
          </a:xfrm>
          <a:prstGeom prst="rect">
            <a:avLst/>
          </a:prstGeom>
          <a:noFill/>
        </p:spPr>
      </p:pic>
      <p:pic>
        <p:nvPicPr>
          <p:cNvPr id="2050" name="Picture 2" descr="C:\Users\DNZ\Desktop\243px-Laetiporus_sulphureus_2010_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000504"/>
            <a:ext cx="2213279" cy="2714644"/>
          </a:xfrm>
          <a:prstGeom prst="rect">
            <a:avLst/>
          </a:prstGeom>
          <a:noFill/>
        </p:spPr>
      </p:pic>
      <p:pic>
        <p:nvPicPr>
          <p:cNvPr id="2051" name="Picture 3" descr="C:\Users\DNZ\Desktop\blobid1542687374939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500570"/>
            <a:ext cx="321471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ни для презентацій\0_56c2b_2c54651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285728"/>
            <a:ext cx="621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Особливості грибів: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934698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Структурним компонентом каркаса клітинних </a:t>
            </a:r>
          </a:p>
          <a:p>
            <a:pPr marL="514350" indent="-514350"/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 оболонок є полісахарид </a:t>
            </a:r>
            <a:r>
              <a:rPr lang="uk-UA" sz="2800" b="1" i="1" cap="all" spc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глюкан</a:t>
            </a:r>
            <a:r>
              <a:rPr lang="uk-UA" sz="2800" b="1" i="1" cap="all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,</a:t>
            </a:r>
            <a:r>
              <a:rPr lang="uk-UA" sz="2800" b="1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а поперечні </a:t>
            </a:r>
          </a:p>
          <a:p>
            <a:pPr marL="514350" indent="-514350"/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містки між його молекулами утворює </a:t>
            </a:r>
            <a:r>
              <a:rPr lang="uk-UA" sz="2800" b="1" i="1" cap="all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хітин</a:t>
            </a:r>
            <a:r>
              <a:rPr lang="uk-UA" sz="2800" b="1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514350" indent="-514350"/>
            <a:r>
              <a:rPr lang="uk-U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16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(у справжніх грибів) </a:t>
            </a: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або </a:t>
            </a:r>
            <a:r>
              <a:rPr lang="uk-UA" sz="2800" b="1" i="1" cap="all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целюлоза</a:t>
            </a:r>
            <a:r>
              <a:rPr lang="uk-UA" sz="2800" b="1" cap="all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16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( у несправжніх грибів)</a:t>
            </a: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;</a:t>
            </a:r>
          </a:p>
          <a:p>
            <a:pPr marL="514350" indent="-514350"/>
            <a:endParaRPr lang="uk-UA" sz="16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 startAt="2"/>
            </a:pPr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Органелами руху грибів можуть бути </a:t>
            </a:r>
            <a:r>
              <a:rPr lang="uk-UA" sz="2800" b="1" i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джгутики </a:t>
            </a:r>
          </a:p>
          <a:p>
            <a:pPr marL="514350" indent="-514350"/>
            <a:r>
              <a:rPr lang="uk-U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16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(у справжніх грибів) </a:t>
            </a:r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або </a:t>
            </a:r>
            <a:r>
              <a:rPr lang="uk-UA" sz="2800" b="1" i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псевдоподії</a:t>
            </a:r>
            <a:r>
              <a:rPr lang="uk-U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16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( у слизовиків)</a:t>
            </a:r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;</a:t>
            </a:r>
          </a:p>
          <a:p>
            <a:pPr marL="514350" indent="-514350"/>
            <a:endParaRPr lang="uk-UA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 startAt="3"/>
            </a:pP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Клітини багатьох грибів мають </a:t>
            </a:r>
            <a:r>
              <a:rPr lang="uk-UA" sz="2800" b="1" i="1" cap="all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невеликі вакуолі</a:t>
            </a:r>
            <a:r>
              <a:rPr lang="uk-UA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marL="514350" indent="-514350"/>
            <a:r>
              <a:rPr lang="uk-U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Які містять запас поживних речовин і </a:t>
            </a:r>
          </a:p>
          <a:p>
            <a:pPr marL="514350" indent="-514350"/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шкідливих продуктів метаболізму;</a:t>
            </a:r>
          </a:p>
          <a:p>
            <a:pPr marL="514350" indent="-514350"/>
            <a:endParaRPr lang="ru-RU" sz="16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ни для презентацій\0_56c2b_2c54651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eriod" startAt="4"/>
            </a:pPr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У грибів розвинуті </a:t>
            </a:r>
            <a:r>
              <a:rPr lang="uk-UA" sz="2800" b="1" i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секреторні міхурці </a:t>
            </a:r>
            <a:r>
              <a:rPr lang="uk-UA" sz="2800" b="1" i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(везикули)</a:t>
            </a:r>
            <a:r>
              <a:rPr lang="uk-U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, </a:t>
            </a:r>
          </a:p>
          <a:p>
            <a:pPr marL="514350" indent="-514350"/>
            <a:r>
              <a:rPr lang="uk-U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що відповідають за транспортування та </a:t>
            </a:r>
          </a:p>
          <a:p>
            <a:pPr marL="514350" indent="-514350"/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виділення за межі цитоплазми різних сполук;</a:t>
            </a:r>
          </a:p>
          <a:p>
            <a:pPr marL="514350" indent="-514350"/>
            <a:endParaRPr lang="uk-UA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 startAt="5"/>
            </a:pP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Запасають гриби </a:t>
            </a:r>
            <a:r>
              <a:rPr lang="uk-UA" sz="2800" b="1" i="1" cap="all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глікоген</a:t>
            </a:r>
            <a:r>
              <a:rPr lang="uk-UA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16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(справжні гриби) </a:t>
            </a: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або </a:t>
            </a:r>
            <a:r>
              <a:rPr lang="uk-UA" sz="2800" b="1" cap="all" spc="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міко-</a:t>
            </a:r>
            <a:endParaRPr lang="uk-UA" sz="2800" b="1" cap="all" spc="0" dirty="0" smtClean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/>
            <a:r>
              <a:rPr lang="uk-UA" sz="28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800" b="1" cap="all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Ламінарин</a:t>
            </a:r>
            <a:r>
              <a:rPr lang="uk-U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16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(несправжні гриби)</a:t>
            </a:r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;</a:t>
            </a:r>
          </a:p>
          <a:p>
            <a:pPr marL="514350" indent="-514350"/>
            <a:endParaRPr lang="uk-UA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 startAt="6"/>
            </a:pP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Кінцевим продуктом обміну білків є </a:t>
            </a:r>
            <a:r>
              <a:rPr lang="uk-UA" sz="2800" b="1" i="1" cap="all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сечовина</a:t>
            </a:r>
            <a:r>
              <a:rPr lang="uk-UA" sz="2800" b="1" i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;</a:t>
            </a:r>
          </a:p>
          <a:p>
            <a:pPr marL="514350" indent="-514350"/>
            <a:endParaRPr lang="uk-UA" sz="1600" b="1" i="1" cap="all" dirty="0" smtClean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/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7.   </a:t>
            </a:r>
            <a:r>
              <a:rPr lang="uk-UA" sz="2800" b="1" cap="all" spc="0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Осмогетеротрофний</a:t>
            </a: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спосіб живлення;</a:t>
            </a:r>
          </a:p>
          <a:p>
            <a:pPr marL="514350" indent="-514350"/>
            <a:endParaRPr lang="uk-UA" sz="1600" b="1" cap="all" dirty="0" smtClean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/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8.   Вегетативне тіло у більшості грибів – це </a:t>
            </a:r>
            <a:r>
              <a:rPr lang="uk-UA" sz="2800" b="1" cap="all" spc="0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розгалу-</a:t>
            </a:r>
            <a:endParaRPr lang="uk-UA" sz="2800" b="1" cap="all" spc="0" dirty="0" smtClean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/>
            <a:r>
              <a:rPr lang="uk-UA" sz="2800" b="1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800" b="1" cap="all" spc="0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жена</a:t>
            </a: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сітка </a:t>
            </a:r>
            <a:r>
              <a:rPr lang="uk-UA" sz="2800" b="1" i="1" cap="all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гіфів</a:t>
            </a:r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,  яка називається </a:t>
            </a:r>
            <a:r>
              <a:rPr lang="uk-UA" sz="2800" b="1" i="1" cap="all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грибницею </a:t>
            </a:r>
          </a:p>
          <a:p>
            <a:pPr marL="514350" indent="-514350"/>
            <a:r>
              <a:rPr lang="uk-UA" sz="2800" b="1" i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800" b="1" i="1" cap="all" spc="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(міцелієм)</a:t>
            </a:r>
            <a:r>
              <a:rPr lang="uk-UA" sz="2800" b="1" i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;</a:t>
            </a:r>
          </a:p>
          <a:p>
            <a:pPr marL="514350" indent="-514350"/>
            <a:endParaRPr lang="uk-UA" sz="1600" b="1" i="1" cap="all" spc="0" dirty="0" smtClean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  <a:p>
            <a:pPr marL="514350" indent="-514350"/>
            <a:r>
              <a:rPr lang="uk-UA" sz="2800" b="1" cap="all" spc="0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9.  Розмножуються спорами.</a:t>
            </a:r>
            <a:endParaRPr lang="ru-RU" sz="2800" b="1" cap="all" spc="0" dirty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err="1" smtClean="0"/>
              <a:t>Осмогетеротрофний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спосіб</a:t>
            </a:r>
            <a:r>
              <a:rPr lang="ru-RU" i="1" dirty="0" smtClean="0"/>
              <a:t> </a:t>
            </a:r>
            <a:r>
              <a:rPr lang="ru-RU" i="1" u="sng" dirty="0" err="1" smtClean="0"/>
              <a:t>живлення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поглинаються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поглинають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ральними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грибниці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міцелію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відділені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оболонкою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хітину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целюлози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плазматичною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мембраною,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відмерлих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субстраті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секретують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ферменти-гідролази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розщеплюють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зовнішнє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7650" name="Picture 2" descr="ÐÐ°ÑÑÐ¸Ð½ÐºÐ¸ Ð¿Ð¾ Ð·Ð°Ð¿ÑÐ¾ÑÑ Ð³ÑÐ¸Ð±Ð¸ Ð¿ÑÐµÐ·ÐµÐ½ÑÐ°Ñ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572140"/>
            <a:ext cx="2167773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750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найдавніших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найрізноманітніших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еукаріотичних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200524" cy="4389120"/>
          </a:xfrm>
        </p:spPr>
        <p:txBody>
          <a:bodyPr>
            <a:normAutofit fontScale="92500"/>
          </a:bodyPr>
          <a:lstStyle/>
          <a:p>
            <a:r>
              <a:rPr lang="ru-RU" b="1" i="1" dirty="0" err="1" smtClean="0"/>
              <a:t>Водні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гриби</a:t>
            </a:r>
            <a:r>
              <a:rPr lang="ru-RU" b="1" i="1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псатірела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сапролегнія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фіалоцефала</a:t>
            </a:r>
            <a:r>
              <a:rPr lang="ru-RU" b="1" dirty="0" smtClean="0">
                <a:solidFill>
                  <a:srgbClr val="C00000"/>
                </a:solidFill>
              </a:rPr>
              <a:t>) </a:t>
            </a:r>
            <a:r>
              <a:rPr lang="ru-RU" dirty="0" err="1" smtClean="0"/>
              <a:t>розкладають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рештки</a:t>
            </a:r>
            <a:r>
              <a:rPr lang="ru-RU" dirty="0" smtClean="0"/>
              <a:t>, </a:t>
            </a:r>
            <a:r>
              <a:rPr lang="ru-RU" dirty="0" err="1" smtClean="0"/>
              <a:t>паразитують</a:t>
            </a:r>
            <a:r>
              <a:rPr lang="ru-RU" dirty="0" smtClean="0"/>
              <a:t> на </a:t>
            </a:r>
            <a:r>
              <a:rPr lang="ru-RU" dirty="0" err="1" smtClean="0"/>
              <a:t>рослинах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тваринах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вступають</a:t>
            </a:r>
            <a:r>
              <a:rPr lang="ru-RU" dirty="0" smtClean="0"/>
              <a:t> у </a:t>
            </a:r>
            <a:r>
              <a:rPr lang="ru-RU" dirty="0" err="1" smtClean="0"/>
              <a:t>симбіотичні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організмами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image29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4942" y="714356"/>
            <a:ext cx="292895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 способом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613160"/>
          </a:xfrm>
        </p:spPr>
        <p:txBody>
          <a:bodyPr>
            <a:noAutofit/>
          </a:bodyPr>
          <a:lstStyle/>
          <a:p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Сапротрофні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найважливішими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редуцентами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ґрунтоутворювачами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Паразитичні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взаємодіють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еукаріотами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фітопатогенні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паразитують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рослинах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зоопатогенні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тваринах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включно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мікофільні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видах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Мутуалістичні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взаємови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гідні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організмами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мікоризоутворювачі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корінням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судинних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амброзієві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мурашками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термітами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Хижі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гриби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ловлять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нематод,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сплітаючи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хитромудрі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пастки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змозі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вибратися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артроботріс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зоопагус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800" dirty="0"/>
          </a:p>
        </p:txBody>
      </p:sp>
      <p:pic>
        <p:nvPicPr>
          <p:cNvPr id="43010" name="Picture 2" descr="ÐÐ°ÑÑÐ¸Ð½ÐºÐ¸ Ð¿Ð¾ Ð·Ð°Ð¿ÑÐ¾ÑÑ Ð³ÑÐ¸Ð±Ð¸ Ð°ÑÑÑÐ¾Ð±Ð¾ÑÑÑ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14554"/>
            <a:ext cx="2905122" cy="2174692"/>
          </a:xfrm>
          <a:prstGeom prst="rect">
            <a:avLst/>
          </a:prstGeom>
          <a:noFill/>
        </p:spPr>
      </p:pic>
      <p:pic>
        <p:nvPicPr>
          <p:cNvPr id="430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143380"/>
            <a:ext cx="238123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1405</Words>
  <PresentationFormat>Экран (4:3)</PresentationFormat>
  <Paragraphs>120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Осмогетеротрофний спосіб живлення</vt:lpstr>
      <vt:lpstr>Гриби – це одна із найдавніших, найбільших та найрізноманітніших груп еукаріотичних організмів. </vt:lpstr>
      <vt:lpstr> За способом живлення гриби поділяють: </vt:lpstr>
      <vt:lpstr>Найпоширенішим способом розмноженням  грибів є  розмноження спорами.</vt:lpstr>
      <vt:lpstr>      Основою статевого розмноження грибів є три типи генетичної рекомбінації: </vt:lpstr>
      <vt:lpstr>РІЗНОМАНІТНІСТЬ ГРИБІВ</vt:lpstr>
      <vt:lpstr>Несправжні гриби</vt:lpstr>
      <vt:lpstr>сапролегнія, фітофтора, плазмопара, гіфохитріум  та інші</vt:lpstr>
      <vt:lpstr>   Слизовики</vt:lpstr>
      <vt:lpstr>Слайд 16</vt:lpstr>
      <vt:lpstr>Слайд 17</vt:lpstr>
      <vt:lpstr>Справжні гриби</vt:lpstr>
      <vt:lpstr>Справжні гриби розглядають як самостійну групу Fungi</vt:lpstr>
      <vt:lpstr>До справжніх грибів у цій системі відносять  відділи:</vt:lpstr>
      <vt:lpstr>За будовою справжні гриби поділяють:</vt:lpstr>
      <vt:lpstr>Шапинкові гриби</vt:lpstr>
      <vt:lpstr>Слайд 23</vt:lpstr>
      <vt:lpstr>Гриби - паразити</vt:lpstr>
      <vt:lpstr>Слайд 25</vt:lpstr>
      <vt:lpstr>Лишайники (ліхенізовані гриби)</vt:lpstr>
      <vt:lpstr>Слайд 27</vt:lpstr>
      <vt:lpstr>Самостійна робота «РОЗПІЗНАВАННЯ РІЗНИХ ПРЕДСТАВНИКІВ ГРИБІВ І СКЛАДАННЯ СХЕМ ЇХ КЛАСИФІКАЦІЇ» 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Гриби</dc:title>
  <dc:creator>Badiks</dc:creator>
  <cp:lastModifiedBy>DNZ</cp:lastModifiedBy>
  <cp:revision>18</cp:revision>
  <dcterms:created xsi:type="dcterms:W3CDTF">2018-10-16T17:55:35Z</dcterms:created>
  <dcterms:modified xsi:type="dcterms:W3CDTF">2020-02-09T16:15:42Z</dcterms:modified>
</cp:coreProperties>
</file>