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9" r:id="rId4"/>
    <p:sldId id="268" r:id="rId5"/>
    <p:sldId id="267" r:id="rId6"/>
    <p:sldId id="266" r:id="rId7"/>
    <p:sldId id="265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521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384666" cy="936104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Рослини. Водорості</a:t>
            </a:r>
            <a:endParaRPr lang="uk-UA" sz="4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2008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2464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7848872" cy="5616624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uk-UA" sz="2000" b="1" dirty="0" err="1" smtClean="0"/>
              <a:t>Кладистична</a:t>
            </a:r>
            <a:r>
              <a:rPr lang="uk-UA" sz="2000" b="1" dirty="0" smtClean="0"/>
              <a:t> діаграма Рослин</a:t>
            </a:r>
            <a:endParaRPr lang="uk-UA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13690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323382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57618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7848872" cy="576064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uk-UA" sz="2000" b="1" u="sng" dirty="0">
                <a:solidFill>
                  <a:srgbClr val="1A521F"/>
                </a:solidFill>
              </a:rPr>
              <a:t>РОСЛИНИ</a:t>
            </a:r>
            <a:r>
              <a:rPr lang="uk-UA" sz="2000" dirty="0">
                <a:solidFill>
                  <a:srgbClr val="1A521F"/>
                </a:solidFill>
              </a:rPr>
              <a:t> — </a:t>
            </a:r>
            <a:r>
              <a:rPr lang="uk-UA" sz="2000" i="1" dirty="0">
                <a:solidFill>
                  <a:srgbClr val="1A521F"/>
                </a:solidFill>
              </a:rPr>
              <a:t>одноклітинні, колоніальні та багатоклітинні </a:t>
            </a:r>
            <a:r>
              <a:rPr lang="uk-UA" sz="2000" i="1" dirty="0" err="1">
                <a:solidFill>
                  <a:srgbClr val="1A521F"/>
                </a:solidFill>
              </a:rPr>
              <a:t>еукаріотичні</a:t>
            </a:r>
            <a:r>
              <a:rPr lang="uk-UA" sz="2000" i="1" dirty="0">
                <a:solidFill>
                  <a:srgbClr val="1A521F"/>
                </a:solidFill>
              </a:rPr>
              <a:t> організми, найзагальнішими особливостями яких є </a:t>
            </a:r>
            <a:r>
              <a:rPr lang="uk-UA" sz="2000" i="1" dirty="0" err="1">
                <a:solidFill>
                  <a:srgbClr val="1A521F"/>
                </a:solidFill>
              </a:rPr>
              <a:t>фотоавтотрофне</a:t>
            </a:r>
            <a:r>
              <a:rPr lang="uk-UA" sz="2000" i="1" dirty="0">
                <a:solidFill>
                  <a:srgbClr val="1A521F"/>
                </a:solidFill>
              </a:rPr>
              <a:t> живлення, наявність первинних пластид і хлорофілів </a:t>
            </a:r>
            <a:r>
              <a:rPr lang="en-US" sz="2000" i="1" dirty="0">
                <a:solidFill>
                  <a:srgbClr val="1A521F"/>
                </a:solidFill>
              </a:rPr>
              <a:t>a, b </a:t>
            </a:r>
            <a:r>
              <a:rPr lang="uk-UA" sz="2000" i="1" dirty="0">
                <a:solidFill>
                  <a:srgbClr val="1A521F"/>
                </a:solidFill>
              </a:rPr>
              <a:t>і </a:t>
            </a:r>
            <a:r>
              <a:rPr lang="en-US" sz="2000" i="1" dirty="0">
                <a:solidFill>
                  <a:srgbClr val="1A521F"/>
                </a:solidFill>
              </a:rPr>
              <a:t>d</a:t>
            </a:r>
            <a:r>
              <a:rPr lang="en-US" sz="2000" i="1" dirty="0" smtClean="0">
                <a:solidFill>
                  <a:srgbClr val="1A521F"/>
                </a:solidFill>
              </a:rPr>
              <a:t>.</a:t>
            </a:r>
            <a:endParaRPr lang="uk-UA" sz="2000" i="1" dirty="0" smtClean="0">
              <a:solidFill>
                <a:srgbClr val="1A521F"/>
              </a:solidFill>
            </a:endParaRPr>
          </a:p>
          <a:p>
            <a:pPr marL="68580" indent="0" algn="ctr">
              <a:buNone/>
            </a:pPr>
            <a:r>
              <a:rPr lang="uk-UA" sz="2000" b="1" dirty="0" smtClean="0"/>
              <a:t>Ознаки рослин</a:t>
            </a:r>
          </a:p>
          <a:p>
            <a:pPr marL="525780" indent="-457200" algn="just">
              <a:buAutoNum type="arabicPeriod"/>
            </a:pPr>
            <a:r>
              <a:rPr lang="uk-UA" sz="2000" u="sng" dirty="0" err="1" smtClean="0"/>
              <a:t>Тригеномні</a:t>
            </a:r>
            <a:r>
              <a:rPr lang="uk-UA" sz="2000" dirty="0" smtClean="0"/>
              <a:t> – ядерний, </a:t>
            </a:r>
            <a:r>
              <a:rPr lang="uk-UA" sz="2000" dirty="0" err="1" smtClean="0"/>
              <a:t>мітохондріальний</a:t>
            </a:r>
            <a:r>
              <a:rPr lang="uk-UA" sz="2000" dirty="0" smtClean="0"/>
              <a:t>, </a:t>
            </a:r>
            <a:r>
              <a:rPr lang="uk-UA" sz="2000" dirty="0" err="1" smtClean="0"/>
              <a:t>пластидний</a:t>
            </a:r>
            <a:r>
              <a:rPr lang="uk-UA" sz="2000" dirty="0" smtClean="0"/>
              <a:t>.</a:t>
            </a:r>
          </a:p>
          <a:p>
            <a:pPr marL="525780" indent="-457200" algn="just">
              <a:buAutoNum type="arabicPeriod"/>
            </a:pPr>
            <a:r>
              <a:rPr lang="uk-UA" sz="2000" u="sng" dirty="0" smtClean="0"/>
              <a:t>Живлення:</a:t>
            </a:r>
            <a:r>
              <a:rPr lang="uk-UA" sz="2000" dirty="0" smtClean="0"/>
              <a:t> автотрофне.</a:t>
            </a:r>
          </a:p>
          <a:p>
            <a:pPr marL="525780" indent="-457200" algn="just">
              <a:buAutoNum type="arabicPeriod"/>
            </a:pPr>
            <a:r>
              <a:rPr lang="uk-UA" sz="2000" u="sng" dirty="0" smtClean="0"/>
              <a:t>Пластиди:</a:t>
            </a:r>
            <a:r>
              <a:rPr lang="uk-UA" sz="2000" dirty="0" smtClean="0"/>
              <a:t> хлоропласти, хромопласти, лейкопласти.</a:t>
            </a:r>
          </a:p>
          <a:p>
            <a:pPr marL="525780" indent="-457200" algn="just">
              <a:buAutoNum type="arabicPeriod"/>
            </a:pPr>
            <a:r>
              <a:rPr lang="uk-UA" sz="2000" u="sng" dirty="0" err="1" smtClean="0"/>
              <a:t>Фотосинтезуючі</a:t>
            </a:r>
            <a:r>
              <a:rPr lang="uk-UA" sz="2000" u="sng" dirty="0" smtClean="0"/>
              <a:t> пігменти:</a:t>
            </a:r>
            <a:r>
              <a:rPr lang="uk-UA" sz="2000" dirty="0" smtClean="0"/>
              <a:t> хлорофіли, фікобіліни.</a:t>
            </a:r>
            <a:endParaRPr lang="uk-UA" sz="2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388843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338437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3237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7848872" cy="5616624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2000" b="1" u="sng" dirty="0" smtClean="0"/>
              <a:t>ВОДОРОСТІ</a:t>
            </a:r>
            <a:r>
              <a:rPr lang="ru-RU" sz="2000" dirty="0" smtClean="0"/>
              <a:t> </a:t>
            </a:r>
            <a:r>
              <a:rPr lang="ru-RU" sz="2000" dirty="0"/>
              <a:t>— </a:t>
            </a:r>
            <a:r>
              <a:rPr lang="ru-RU" sz="2000" i="1" dirty="0" err="1"/>
              <a:t>різнорідна</a:t>
            </a:r>
            <a:r>
              <a:rPr lang="ru-RU" sz="2000" i="1" dirty="0"/>
              <a:t> </a:t>
            </a:r>
            <a:r>
              <a:rPr lang="ru-RU" sz="2000" i="1" dirty="0" err="1"/>
              <a:t>група</a:t>
            </a:r>
            <a:r>
              <a:rPr lang="ru-RU" sz="2000" i="1" dirty="0"/>
              <a:t> </a:t>
            </a:r>
            <a:r>
              <a:rPr lang="ru-RU" sz="2000" i="1" dirty="0" err="1"/>
              <a:t>сланевих</a:t>
            </a:r>
            <a:r>
              <a:rPr lang="ru-RU" sz="2000" i="1" dirty="0"/>
              <a:t> </a:t>
            </a:r>
            <a:r>
              <a:rPr lang="ru-RU" sz="2000" i="1" dirty="0" err="1"/>
              <a:t>фотосинтезуючих</a:t>
            </a:r>
            <a:r>
              <a:rPr lang="ru-RU" sz="2000" i="1" dirty="0"/>
              <a:t> </a:t>
            </a:r>
            <a:r>
              <a:rPr lang="ru-RU" sz="2000" i="1" dirty="0" err="1"/>
              <a:t>організмів</a:t>
            </a:r>
            <a:r>
              <a:rPr lang="ru-RU" sz="2000" i="1" dirty="0"/>
              <a:t>, </a:t>
            </a:r>
            <a:r>
              <a:rPr lang="ru-RU" sz="2000" i="1" dirty="0" err="1"/>
              <a:t>які</a:t>
            </a:r>
            <a:r>
              <a:rPr lang="ru-RU" sz="2000" i="1" dirty="0"/>
              <a:t> </a:t>
            </a:r>
            <a:r>
              <a:rPr lang="ru-RU" sz="2000" i="1" dirty="0" err="1"/>
              <a:t>живуть</a:t>
            </a:r>
            <a:r>
              <a:rPr lang="ru-RU" sz="2000" i="1" dirty="0"/>
              <a:t> </a:t>
            </a:r>
            <a:r>
              <a:rPr lang="ru-RU" sz="2000" i="1" dirty="0" err="1"/>
              <a:t>переважно</a:t>
            </a:r>
            <a:r>
              <a:rPr lang="ru-RU" sz="2000" i="1" dirty="0"/>
              <a:t> у </a:t>
            </a:r>
            <a:r>
              <a:rPr lang="ru-RU" sz="2000" i="1" dirty="0" err="1"/>
              <a:t>воді</a:t>
            </a:r>
            <a:r>
              <a:rPr lang="ru-RU" sz="2000" i="1" dirty="0"/>
              <a:t> </a:t>
            </a:r>
            <a:r>
              <a:rPr lang="ru-RU" sz="2000" i="1" dirty="0" err="1"/>
              <a:t>чи</a:t>
            </a:r>
            <a:r>
              <a:rPr lang="ru-RU" sz="2000" i="1" dirty="0"/>
              <a:t> </a:t>
            </a:r>
            <a:r>
              <a:rPr lang="ru-RU" sz="2000" i="1" dirty="0" err="1"/>
              <a:t>пристосувались</a:t>
            </a:r>
            <a:r>
              <a:rPr lang="ru-RU" sz="2000" i="1" dirty="0"/>
              <a:t> до </a:t>
            </a:r>
            <a:r>
              <a:rPr lang="ru-RU" sz="2000" i="1" dirty="0" err="1"/>
              <a:t>життя</a:t>
            </a:r>
            <a:r>
              <a:rPr lang="ru-RU" sz="2000" i="1" dirty="0"/>
              <a:t> на </a:t>
            </a:r>
            <a:r>
              <a:rPr lang="ru-RU" sz="2000" i="1" dirty="0" err="1"/>
              <a:t>суходолі</a:t>
            </a:r>
            <a:r>
              <a:rPr lang="ru-RU" sz="2000" i="1" dirty="0"/>
              <a:t>. </a:t>
            </a:r>
            <a:endParaRPr lang="ru-RU" sz="2000" i="1" dirty="0" smtClean="0"/>
          </a:p>
          <a:p>
            <a:pPr marL="68580" indent="0" algn="ctr">
              <a:buNone/>
            </a:pPr>
            <a:r>
              <a:rPr lang="ru-RU" sz="2000" b="1" dirty="0" err="1" smtClean="0"/>
              <a:t>Ознаки</a:t>
            </a:r>
            <a:endParaRPr lang="ru-RU" sz="2000" b="1" dirty="0"/>
          </a:p>
          <a:p>
            <a:pPr marL="525780" indent="-457200" algn="just">
              <a:buAutoNum type="arabicPeriod"/>
            </a:pPr>
            <a:r>
              <a:rPr lang="uk-UA" sz="2000" u="sng" dirty="0" smtClean="0"/>
              <a:t>Тіло:</a:t>
            </a:r>
            <a:r>
              <a:rPr lang="uk-UA" sz="2000" dirty="0" smtClean="0"/>
              <a:t> слань, або талом.</a:t>
            </a:r>
          </a:p>
          <a:p>
            <a:pPr marL="525780" indent="-457200" algn="just">
              <a:buAutoNum type="arabicPeriod"/>
            </a:pPr>
            <a:r>
              <a:rPr lang="uk-UA" sz="2000" u="sng" dirty="0" smtClean="0"/>
              <a:t>Хлоропласти:</a:t>
            </a:r>
            <a:r>
              <a:rPr lang="uk-UA" sz="2000" dirty="0" smtClean="0"/>
              <a:t> хроматофори.</a:t>
            </a:r>
          </a:p>
          <a:p>
            <a:pPr marL="525780" indent="-457200" algn="just">
              <a:buAutoNum type="arabicPeriod"/>
            </a:pPr>
            <a:r>
              <a:rPr lang="uk-UA" sz="2000" u="sng" dirty="0" smtClean="0"/>
              <a:t>Резервні речовини:</a:t>
            </a:r>
            <a:r>
              <a:rPr lang="uk-UA" sz="2000" dirty="0" smtClean="0"/>
              <a:t> </a:t>
            </a:r>
            <a:r>
              <a:rPr lang="ru-RU" sz="2000" b="1" dirty="0" err="1"/>
              <a:t>вуглеводи</a:t>
            </a:r>
            <a:r>
              <a:rPr lang="ru-RU" sz="2000" dirty="0"/>
              <a:t> (</a:t>
            </a:r>
            <a:r>
              <a:rPr lang="ru-RU" sz="2000" dirty="0" err="1"/>
              <a:t>крохмаль</a:t>
            </a:r>
            <a:r>
              <a:rPr lang="ru-RU" sz="2000" dirty="0"/>
              <a:t>, </a:t>
            </a:r>
            <a:r>
              <a:rPr lang="ru-RU" sz="2000" dirty="0" err="1"/>
              <a:t>ламінарин</a:t>
            </a:r>
            <a:r>
              <a:rPr lang="ru-RU" sz="2000" dirty="0"/>
              <a:t>, </a:t>
            </a:r>
            <a:r>
              <a:rPr lang="ru-RU" sz="2000" dirty="0" err="1"/>
              <a:t>волютин</a:t>
            </a:r>
            <a:r>
              <a:rPr lang="ru-RU" sz="2000" dirty="0"/>
              <a:t>, </a:t>
            </a:r>
            <a:r>
              <a:rPr lang="ru-RU" sz="2000" dirty="0" err="1"/>
              <a:t>лейкозин</a:t>
            </a:r>
            <a:r>
              <a:rPr lang="ru-RU" sz="2000" dirty="0"/>
              <a:t>) й </a:t>
            </a:r>
            <a:r>
              <a:rPr lang="ru-RU" sz="2000" b="1" dirty="0" err="1"/>
              <a:t>жири</a:t>
            </a:r>
            <a:r>
              <a:rPr lang="ru-RU" sz="2000" dirty="0"/>
              <a:t> (</a:t>
            </a:r>
            <a:r>
              <a:rPr lang="ru-RU" sz="2000" dirty="0" err="1"/>
              <a:t>олії</a:t>
            </a:r>
            <a:r>
              <a:rPr lang="ru-RU" sz="2000" dirty="0"/>
              <a:t>)</a:t>
            </a:r>
            <a:endParaRPr lang="uk-UA" sz="2000" dirty="0" smtClean="0"/>
          </a:p>
          <a:p>
            <a:pPr marL="525780" indent="-457200" algn="just">
              <a:buAutoNum type="arabicPeriod"/>
            </a:pPr>
            <a:r>
              <a:rPr lang="uk-UA" sz="2000" u="sng" dirty="0" smtClean="0"/>
              <a:t>Поширення:</a:t>
            </a:r>
            <a:r>
              <a:rPr lang="uk-UA" sz="2000" dirty="0" smtClean="0"/>
              <a:t> вода та суходіл.</a:t>
            </a:r>
            <a:endParaRPr lang="uk-UA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77072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81822"/>
            <a:ext cx="23526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5982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7848872" cy="5616624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uk-UA" sz="2000" b="1" u="sng" dirty="0" err="1"/>
              <a:t>Глаукофітові</a:t>
            </a:r>
            <a:r>
              <a:rPr lang="uk-UA" sz="2000" b="1" u="sng" dirty="0"/>
              <a:t> </a:t>
            </a:r>
            <a:r>
              <a:rPr lang="uk-UA" sz="2000" b="1" u="sng" dirty="0" smtClean="0"/>
              <a:t>водорості </a:t>
            </a:r>
            <a:r>
              <a:rPr lang="uk-UA" sz="2000" dirty="0"/>
              <a:t>— </a:t>
            </a:r>
            <a:r>
              <a:rPr lang="uk-UA" sz="2000" i="1" dirty="0"/>
              <a:t>одноклітинні рослинні організми, які живуть лише у прісноводних водоймах і болотах</a:t>
            </a:r>
            <a:r>
              <a:rPr lang="uk-UA" sz="2000" i="1" dirty="0" smtClean="0"/>
              <a:t>.</a:t>
            </a:r>
          </a:p>
          <a:p>
            <a:pPr marL="68580" indent="0" algn="ctr">
              <a:buNone/>
            </a:pPr>
            <a:r>
              <a:rPr lang="uk-UA" sz="2000" b="1" dirty="0" smtClean="0"/>
              <a:t>Ознаки</a:t>
            </a:r>
          </a:p>
          <a:p>
            <a:pPr marL="525780" indent="-457200" algn="just">
              <a:buAutoNum type="arabicPeriod"/>
            </a:pPr>
            <a:r>
              <a:rPr lang="uk-UA" sz="2000" dirty="0" err="1" smtClean="0"/>
              <a:t>Двомембранні</a:t>
            </a:r>
            <a:r>
              <a:rPr lang="uk-UA" sz="2000" dirty="0" smtClean="0"/>
              <a:t> хлоропласти з </a:t>
            </a:r>
            <a:r>
              <a:rPr lang="uk-UA" sz="2000" dirty="0" err="1" smtClean="0"/>
              <a:t>муреїном</a:t>
            </a:r>
            <a:r>
              <a:rPr lang="uk-UA" sz="2000" dirty="0" smtClean="0"/>
              <a:t> між мембранами.</a:t>
            </a:r>
          </a:p>
          <a:p>
            <a:pPr marL="525780" indent="-457200" algn="just">
              <a:buAutoNum type="arabicPeriod"/>
            </a:pPr>
            <a:r>
              <a:rPr lang="uk-UA" sz="2000" dirty="0" smtClean="0"/>
              <a:t>Хлорофіл а та </a:t>
            </a:r>
            <a:r>
              <a:rPr lang="uk-UA" sz="2000" dirty="0" err="1" smtClean="0"/>
              <a:t>фікобілін</a:t>
            </a:r>
            <a:r>
              <a:rPr lang="uk-UA" sz="2000" dirty="0" smtClean="0"/>
              <a:t>.</a:t>
            </a:r>
          </a:p>
          <a:p>
            <a:pPr marL="525780" indent="-457200" algn="just">
              <a:buAutoNum type="arabicPeriod"/>
            </a:pPr>
            <a:r>
              <a:rPr lang="uk-UA" sz="2000" dirty="0" smtClean="0"/>
              <a:t>Здатність до фіксації азоту.</a:t>
            </a:r>
          </a:p>
          <a:p>
            <a:pPr marL="68580" indent="0" algn="ctr">
              <a:buNone/>
            </a:pPr>
            <a:r>
              <a:rPr lang="uk-UA" sz="2000" b="1" dirty="0" smtClean="0">
                <a:solidFill>
                  <a:srgbClr val="1A521F"/>
                </a:solidFill>
              </a:rPr>
              <a:t>Представники</a:t>
            </a:r>
            <a:endParaRPr lang="uk-UA" sz="2000" b="1" dirty="0">
              <a:solidFill>
                <a:srgbClr val="1A521F"/>
              </a:solidFill>
            </a:endParaRPr>
          </a:p>
          <a:p>
            <a:pPr marL="68580" indent="0" algn="just">
              <a:buNone/>
            </a:pPr>
            <a:r>
              <a:rPr lang="uk-UA" sz="2000" dirty="0" smtClean="0">
                <a:solidFill>
                  <a:srgbClr val="1A521F"/>
                </a:solidFill>
              </a:rPr>
              <a:t>              </a:t>
            </a:r>
            <a:r>
              <a:rPr lang="uk-UA" sz="2000" dirty="0" err="1" smtClean="0">
                <a:solidFill>
                  <a:srgbClr val="1A521F"/>
                </a:solidFill>
              </a:rPr>
              <a:t>Ціанофора</a:t>
            </a:r>
            <a:r>
              <a:rPr lang="uk-UA" sz="2000" dirty="0" smtClean="0">
                <a:solidFill>
                  <a:srgbClr val="1A521F"/>
                </a:solidFill>
              </a:rPr>
              <a:t>                        </a:t>
            </a:r>
            <a:r>
              <a:rPr lang="uk-UA" sz="2000" dirty="0" err="1" smtClean="0">
                <a:solidFill>
                  <a:srgbClr val="1A521F"/>
                </a:solidFill>
              </a:rPr>
              <a:t>Глаукоцистис</a:t>
            </a:r>
            <a:endParaRPr lang="uk-UA" sz="2000" dirty="0">
              <a:solidFill>
                <a:srgbClr val="1A521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93096"/>
            <a:ext cx="273630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2281" y="4287835"/>
            <a:ext cx="266429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5360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7848872" cy="5616624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uk-UA" sz="2000" b="1" u="sng" dirty="0"/>
              <a:t>Червоні водорості</a:t>
            </a:r>
            <a:r>
              <a:rPr lang="uk-UA" sz="2000" dirty="0"/>
              <a:t> — </a:t>
            </a:r>
            <a:r>
              <a:rPr lang="uk-UA" sz="2000" i="1" dirty="0"/>
              <a:t>це одноклітинні, колоніальні або багатоклітинні, здебільшого морські, організми</a:t>
            </a:r>
            <a:r>
              <a:rPr lang="uk-UA" sz="2000" i="1" dirty="0" smtClean="0"/>
              <a:t>.</a:t>
            </a:r>
          </a:p>
          <a:p>
            <a:pPr marL="68580" indent="0" algn="ctr">
              <a:buNone/>
            </a:pPr>
            <a:r>
              <a:rPr lang="uk-UA" sz="2000" b="1" dirty="0" smtClean="0">
                <a:solidFill>
                  <a:srgbClr val="C00000"/>
                </a:solidFill>
              </a:rPr>
              <a:t>Ознаки</a:t>
            </a:r>
          </a:p>
          <a:p>
            <a:pPr marL="525780" indent="-457200" algn="just">
              <a:buAutoNum type="arabicPeriod"/>
            </a:pPr>
            <a:r>
              <a:rPr lang="uk-UA" sz="2000" u="sng" dirty="0" smtClean="0">
                <a:solidFill>
                  <a:srgbClr val="C00000"/>
                </a:solidFill>
              </a:rPr>
              <a:t>Наявністю </a:t>
            </a:r>
            <a:r>
              <a:rPr lang="uk-UA" sz="2000" u="sng" dirty="0">
                <a:solidFill>
                  <a:srgbClr val="C00000"/>
                </a:solidFill>
              </a:rPr>
              <a:t>особливих пігментів</a:t>
            </a:r>
            <a:r>
              <a:rPr lang="uk-UA" sz="2000" dirty="0">
                <a:solidFill>
                  <a:srgbClr val="C00000"/>
                </a:solidFill>
              </a:rPr>
              <a:t> — фікобілінів</a:t>
            </a:r>
            <a:r>
              <a:rPr lang="uk-UA" sz="2000" dirty="0" smtClean="0">
                <a:solidFill>
                  <a:srgbClr val="C00000"/>
                </a:solidFill>
              </a:rPr>
              <a:t>.</a:t>
            </a:r>
          </a:p>
          <a:p>
            <a:pPr marL="525780" indent="-457200" algn="just">
              <a:buAutoNum type="arabicPeriod"/>
            </a:pPr>
            <a:r>
              <a:rPr lang="ru-RU" sz="2000" dirty="0">
                <a:solidFill>
                  <a:srgbClr val="C00000"/>
                </a:solidFill>
              </a:rPr>
              <a:t>У </a:t>
            </a:r>
            <a:r>
              <a:rPr lang="ru-RU" sz="2000" dirty="0" err="1">
                <a:solidFill>
                  <a:srgbClr val="C00000"/>
                </a:solidFill>
              </a:rPr>
              <a:t>матриксі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клітинної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оболонки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u="sng" dirty="0" err="1">
                <a:solidFill>
                  <a:srgbClr val="C00000"/>
                </a:solidFill>
              </a:rPr>
              <a:t>наявні</a:t>
            </a:r>
            <a:r>
              <a:rPr lang="ru-RU" sz="2000" u="sng" dirty="0">
                <a:solidFill>
                  <a:srgbClr val="C00000"/>
                </a:solidFill>
              </a:rPr>
              <a:t> </a:t>
            </a:r>
            <a:r>
              <a:rPr lang="ru-RU" sz="2000" u="sng" dirty="0" err="1">
                <a:solidFill>
                  <a:srgbClr val="C00000"/>
                </a:solidFill>
              </a:rPr>
              <a:t>агари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</a:p>
          <a:p>
            <a:pPr marL="525780" indent="-457200" algn="just">
              <a:buAutoNum type="arabicPeriod"/>
            </a:pPr>
            <a:r>
              <a:rPr lang="ru-RU" sz="2000" u="sng" dirty="0" err="1" smtClean="0">
                <a:solidFill>
                  <a:srgbClr val="C00000"/>
                </a:solidFill>
              </a:rPr>
              <a:t>Запасають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— </a:t>
            </a:r>
            <a:r>
              <a:rPr lang="ru-RU" sz="2000" dirty="0" err="1">
                <a:solidFill>
                  <a:srgbClr val="C00000"/>
                </a:solidFill>
              </a:rPr>
              <a:t>багрянковий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крохмаль</a:t>
            </a:r>
            <a:endParaRPr lang="uk-UA" sz="2000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756084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66284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7848872" cy="5616624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2000" b="1" u="sng" dirty="0" err="1"/>
              <a:t>Зелені</a:t>
            </a:r>
            <a:r>
              <a:rPr lang="ru-RU" sz="2000" b="1" u="sng" dirty="0"/>
              <a:t> </a:t>
            </a:r>
            <a:r>
              <a:rPr lang="ru-RU" sz="2000" b="1" u="sng" dirty="0" err="1"/>
              <a:t>водорості</a:t>
            </a:r>
            <a:r>
              <a:rPr lang="ru-RU" sz="2000" dirty="0"/>
              <a:t> — </a:t>
            </a:r>
            <a:r>
              <a:rPr lang="ru-RU" sz="2000" i="1" dirty="0" err="1"/>
              <a:t>рослинні</a:t>
            </a:r>
            <a:r>
              <a:rPr lang="ru-RU" sz="2000" i="1" dirty="0"/>
              <a:t> </a:t>
            </a:r>
            <a:r>
              <a:rPr lang="ru-RU" sz="2000" i="1" dirty="0" err="1"/>
              <a:t>організми</a:t>
            </a:r>
            <a:r>
              <a:rPr lang="ru-RU" sz="2000" i="1" dirty="0"/>
              <a:t> </a:t>
            </a:r>
            <a:r>
              <a:rPr lang="ru-RU" sz="2000" i="1" dirty="0" err="1"/>
              <a:t>із</a:t>
            </a:r>
            <a:r>
              <a:rPr lang="ru-RU" sz="2000" i="1" dirty="0"/>
              <a:t> зеленим </a:t>
            </a:r>
            <a:r>
              <a:rPr lang="ru-RU" sz="2000" i="1" dirty="0" err="1"/>
              <a:t>кольором</a:t>
            </a:r>
            <a:r>
              <a:rPr lang="ru-RU" sz="2000" i="1" dirty="0"/>
              <a:t> </a:t>
            </a:r>
            <a:r>
              <a:rPr lang="ru-RU" sz="2000" i="1" dirty="0" err="1"/>
              <a:t>слані</a:t>
            </a:r>
            <a:r>
              <a:rPr lang="ru-RU" sz="2000" i="1" dirty="0"/>
              <a:t>, </a:t>
            </a:r>
            <a:r>
              <a:rPr lang="ru-RU" sz="2000" i="1" dirty="0" err="1"/>
              <a:t>що</a:t>
            </a:r>
            <a:r>
              <a:rPr lang="ru-RU" sz="2000" i="1" dirty="0"/>
              <a:t> </a:t>
            </a:r>
            <a:r>
              <a:rPr lang="ru-RU" sz="2000" i="1" dirty="0" err="1"/>
              <a:t>визначається</a:t>
            </a:r>
            <a:r>
              <a:rPr lang="ru-RU" sz="2000" i="1" dirty="0"/>
              <a:t> </a:t>
            </a:r>
            <a:r>
              <a:rPr lang="ru-RU" sz="2000" i="1" dirty="0" err="1"/>
              <a:t>переважаючими</a:t>
            </a:r>
            <a:r>
              <a:rPr lang="ru-RU" sz="2000" i="1" dirty="0"/>
              <a:t> </a:t>
            </a:r>
            <a:r>
              <a:rPr lang="ru-RU" sz="2000" i="1" dirty="0" err="1"/>
              <a:t>зеленими</a:t>
            </a:r>
            <a:r>
              <a:rPr lang="ru-RU" sz="2000" i="1" dirty="0"/>
              <a:t> </a:t>
            </a:r>
            <a:r>
              <a:rPr lang="ru-RU" sz="2000" i="1" dirty="0" err="1"/>
              <a:t>пігментами</a:t>
            </a:r>
            <a:r>
              <a:rPr lang="ru-RU" sz="2000" i="1" dirty="0"/>
              <a:t>. </a:t>
            </a:r>
            <a:endParaRPr lang="ru-RU" sz="2000" i="1" dirty="0" smtClean="0"/>
          </a:p>
          <a:p>
            <a:pPr marL="68580" indent="0" algn="ctr">
              <a:buNone/>
            </a:pPr>
            <a:r>
              <a:rPr lang="ru-RU" sz="2000" b="1" dirty="0" err="1" smtClean="0">
                <a:solidFill>
                  <a:srgbClr val="1A521F"/>
                </a:solidFill>
              </a:rPr>
              <a:t>Ознаки</a:t>
            </a:r>
            <a:endParaRPr lang="ru-RU" sz="2000" b="1" dirty="0">
              <a:solidFill>
                <a:srgbClr val="1A521F"/>
              </a:solidFill>
            </a:endParaRPr>
          </a:p>
          <a:p>
            <a:pPr marL="525780" indent="-457200" algn="just">
              <a:buAutoNum type="arabicPeriod"/>
            </a:pPr>
            <a:r>
              <a:rPr lang="ru-RU" sz="2000" dirty="0" err="1" smtClean="0">
                <a:solidFill>
                  <a:srgbClr val="1A521F"/>
                </a:solidFill>
              </a:rPr>
              <a:t>Клітини</a:t>
            </a:r>
            <a:r>
              <a:rPr lang="ru-RU" sz="2000" dirty="0" smtClean="0">
                <a:solidFill>
                  <a:srgbClr val="1A521F"/>
                </a:solidFill>
              </a:rPr>
              <a:t> </a:t>
            </a:r>
            <a:r>
              <a:rPr lang="ru-RU" sz="2000" dirty="0" err="1">
                <a:solidFill>
                  <a:srgbClr val="1A521F"/>
                </a:solidFill>
              </a:rPr>
              <a:t>вкрито</a:t>
            </a:r>
            <a:r>
              <a:rPr lang="ru-RU" sz="2000" dirty="0">
                <a:solidFill>
                  <a:srgbClr val="1A521F"/>
                </a:solidFill>
              </a:rPr>
              <a:t> </a:t>
            </a:r>
            <a:r>
              <a:rPr lang="ru-RU" sz="2000" u="sng" dirty="0" err="1">
                <a:solidFill>
                  <a:srgbClr val="1A521F"/>
                </a:solidFill>
              </a:rPr>
              <a:t>клітинною</a:t>
            </a:r>
            <a:r>
              <a:rPr lang="ru-RU" sz="2000" u="sng" dirty="0">
                <a:solidFill>
                  <a:srgbClr val="1A521F"/>
                </a:solidFill>
              </a:rPr>
              <a:t> </a:t>
            </a:r>
            <a:r>
              <a:rPr lang="ru-RU" sz="2000" u="sng" dirty="0" err="1">
                <a:solidFill>
                  <a:srgbClr val="1A521F"/>
                </a:solidFill>
              </a:rPr>
              <a:t>оболонкою</a:t>
            </a:r>
            <a:r>
              <a:rPr lang="ru-RU" sz="2000" u="sng" dirty="0">
                <a:solidFill>
                  <a:srgbClr val="1A521F"/>
                </a:solidFill>
              </a:rPr>
              <a:t> з </a:t>
            </a:r>
            <a:r>
              <a:rPr lang="ru-RU" sz="2000" u="sng" dirty="0" err="1">
                <a:solidFill>
                  <a:srgbClr val="1A521F"/>
                </a:solidFill>
              </a:rPr>
              <a:t>целюлози</a:t>
            </a:r>
            <a:r>
              <a:rPr lang="ru-RU" sz="2000" dirty="0" smtClean="0">
                <a:solidFill>
                  <a:srgbClr val="1A521F"/>
                </a:solidFill>
              </a:rPr>
              <a:t>,</a:t>
            </a:r>
          </a:p>
          <a:p>
            <a:pPr marL="525780" indent="-457200" algn="just">
              <a:buAutoNum type="arabicPeriod"/>
            </a:pPr>
            <a:r>
              <a:rPr lang="ru-RU" sz="2000" dirty="0" smtClean="0">
                <a:solidFill>
                  <a:srgbClr val="1A521F"/>
                </a:solidFill>
              </a:rPr>
              <a:t>У </a:t>
            </a:r>
            <a:r>
              <a:rPr lang="ru-RU" sz="2000" dirty="0">
                <a:solidFill>
                  <a:srgbClr val="1A521F"/>
                </a:solidFill>
              </a:rPr>
              <a:t>хлоропластах один </a:t>
            </a:r>
            <a:r>
              <a:rPr lang="ru-RU" sz="2000" dirty="0" err="1">
                <a:solidFill>
                  <a:srgbClr val="1A521F"/>
                </a:solidFill>
              </a:rPr>
              <a:t>або</a:t>
            </a:r>
            <a:r>
              <a:rPr lang="ru-RU" sz="2000" dirty="0">
                <a:solidFill>
                  <a:srgbClr val="1A521F"/>
                </a:solidFill>
              </a:rPr>
              <a:t> </a:t>
            </a:r>
            <a:r>
              <a:rPr lang="ru-RU" sz="2000" dirty="0" err="1">
                <a:solidFill>
                  <a:srgbClr val="1A521F"/>
                </a:solidFill>
              </a:rPr>
              <a:t>кілька</a:t>
            </a:r>
            <a:r>
              <a:rPr lang="ru-RU" sz="2000" dirty="0">
                <a:solidFill>
                  <a:srgbClr val="1A521F"/>
                </a:solidFill>
              </a:rPr>
              <a:t> </a:t>
            </a:r>
            <a:r>
              <a:rPr lang="ru-RU" sz="2000" u="sng" dirty="0" err="1" smtClean="0">
                <a:solidFill>
                  <a:srgbClr val="1A521F"/>
                </a:solidFill>
              </a:rPr>
              <a:t>піреноїдів</a:t>
            </a:r>
            <a:r>
              <a:rPr lang="ru-RU" sz="2000" u="sng" dirty="0">
                <a:solidFill>
                  <a:srgbClr val="1A521F"/>
                </a:solidFill>
              </a:rPr>
              <a:t>, </a:t>
            </a:r>
            <a:r>
              <a:rPr lang="ru-RU" sz="2000" u="sng" dirty="0" err="1" smtClean="0">
                <a:solidFill>
                  <a:srgbClr val="1A521F"/>
                </a:solidFill>
              </a:rPr>
              <a:t>хроматофори</a:t>
            </a:r>
            <a:r>
              <a:rPr lang="ru-RU" sz="2000" u="sng" dirty="0" smtClean="0">
                <a:solidFill>
                  <a:srgbClr val="1A521F"/>
                </a:solidFill>
              </a:rPr>
              <a:t>.</a:t>
            </a:r>
          </a:p>
          <a:p>
            <a:pPr marL="525780" indent="-457200" algn="just">
              <a:buAutoNum type="arabicPeriod"/>
            </a:pPr>
            <a:r>
              <a:rPr lang="ru-RU" sz="2000" u="sng" dirty="0" err="1" smtClean="0">
                <a:solidFill>
                  <a:srgbClr val="1A521F"/>
                </a:solidFill>
              </a:rPr>
              <a:t>Поширені</a:t>
            </a:r>
            <a:r>
              <a:rPr lang="ru-RU" sz="2000" dirty="0" smtClean="0">
                <a:solidFill>
                  <a:srgbClr val="1A521F"/>
                </a:solidFill>
              </a:rPr>
              <a:t> </a:t>
            </a:r>
            <a:r>
              <a:rPr lang="ru-RU" sz="2000" dirty="0">
                <a:solidFill>
                  <a:srgbClr val="1A521F"/>
                </a:solidFill>
              </a:rPr>
              <a:t>в </a:t>
            </a:r>
            <a:r>
              <a:rPr lang="ru-RU" sz="2000" dirty="0" err="1">
                <a:solidFill>
                  <a:srgbClr val="1A521F"/>
                </a:solidFill>
              </a:rPr>
              <a:t>прісних</a:t>
            </a:r>
            <a:r>
              <a:rPr lang="ru-RU" sz="2000" dirty="0">
                <a:solidFill>
                  <a:srgbClr val="1A521F"/>
                </a:solidFill>
              </a:rPr>
              <a:t> та </a:t>
            </a:r>
            <a:r>
              <a:rPr lang="ru-RU" sz="2000" dirty="0" err="1">
                <a:solidFill>
                  <a:srgbClr val="1A521F"/>
                </a:solidFill>
              </a:rPr>
              <a:t>солоних</a:t>
            </a:r>
            <a:r>
              <a:rPr lang="ru-RU" sz="2000" dirty="0">
                <a:solidFill>
                  <a:srgbClr val="1A521F"/>
                </a:solidFill>
              </a:rPr>
              <a:t> </a:t>
            </a:r>
            <a:r>
              <a:rPr lang="ru-RU" sz="2000" dirty="0" err="1">
                <a:solidFill>
                  <a:srgbClr val="1A521F"/>
                </a:solidFill>
              </a:rPr>
              <a:t>водоймах</a:t>
            </a:r>
            <a:r>
              <a:rPr lang="ru-RU" sz="2000" dirty="0">
                <a:solidFill>
                  <a:srgbClr val="1A521F"/>
                </a:solidFill>
              </a:rPr>
              <a:t>, морях та океанах, </a:t>
            </a:r>
            <a:r>
              <a:rPr lang="ru-RU" sz="2000" dirty="0" err="1">
                <a:solidFill>
                  <a:srgbClr val="1A521F"/>
                </a:solidFill>
              </a:rPr>
              <a:t>наземних</a:t>
            </a:r>
            <a:r>
              <a:rPr lang="ru-RU" sz="2000" dirty="0">
                <a:solidFill>
                  <a:srgbClr val="1A521F"/>
                </a:solidFill>
              </a:rPr>
              <a:t> </a:t>
            </a:r>
            <a:r>
              <a:rPr lang="ru-RU" sz="2000" dirty="0" err="1">
                <a:solidFill>
                  <a:srgbClr val="1A521F"/>
                </a:solidFill>
              </a:rPr>
              <a:t>екосистемах</a:t>
            </a:r>
            <a:r>
              <a:rPr lang="ru-RU" sz="2000" dirty="0">
                <a:solidFill>
                  <a:srgbClr val="1A521F"/>
                </a:solidFill>
              </a:rPr>
              <a:t>.</a:t>
            </a:r>
            <a:endParaRPr lang="ru-RU" sz="2000" dirty="0" smtClean="0">
              <a:solidFill>
                <a:srgbClr val="1A521F"/>
              </a:solidFill>
            </a:endParaRPr>
          </a:p>
          <a:p>
            <a:pPr marL="68580" indent="0" algn="just">
              <a:buNone/>
            </a:pPr>
            <a:endParaRPr lang="uk-UA" sz="2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583264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861048"/>
            <a:ext cx="208823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2463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7848872" cy="5616624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2000" b="1" u="sng" dirty="0" err="1"/>
              <a:t>Харові</a:t>
            </a:r>
            <a:r>
              <a:rPr lang="ru-RU" sz="2000" b="1" u="sng" dirty="0"/>
              <a:t> </a:t>
            </a:r>
            <a:r>
              <a:rPr lang="ru-RU" sz="2000" b="1" u="sng" dirty="0" err="1"/>
              <a:t>водорості</a:t>
            </a:r>
            <a:r>
              <a:rPr lang="ru-RU" sz="2000" dirty="0"/>
              <a:t> — </a:t>
            </a:r>
            <a:r>
              <a:rPr lang="ru-RU" sz="2000" i="1" dirty="0" err="1"/>
              <a:t>це</a:t>
            </a:r>
            <a:r>
              <a:rPr lang="ru-RU" sz="2000" i="1" dirty="0"/>
              <a:t> </a:t>
            </a:r>
            <a:r>
              <a:rPr lang="ru-RU" sz="2000" i="1" dirty="0" err="1"/>
              <a:t>багатоклітинні</a:t>
            </a:r>
            <a:r>
              <a:rPr lang="ru-RU" sz="2000" i="1" dirty="0"/>
              <a:t> </a:t>
            </a:r>
            <a:r>
              <a:rPr lang="ru-RU" sz="2000" i="1" dirty="0" err="1"/>
              <a:t>організми</a:t>
            </a:r>
            <a:r>
              <a:rPr lang="ru-RU" sz="2000" i="1" dirty="0"/>
              <a:t>, </a:t>
            </a:r>
            <a:r>
              <a:rPr lang="ru-RU" sz="2000" i="1" dirty="0" err="1"/>
              <a:t>які</a:t>
            </a:r>
            <a:r>
              <a:rPr lang="ru-RU" sz="2000" i="1" dirty="0"/>
              <a:t> </a:t>
            </a:r>
            <a:r>
              <a:rPr lang="ru-RU" sz="2000" i="1" dirty="0" err="1"/>
              <a:t>поєднують</a:t>
            </a:r>
            <a:r>
              <a:rPr lang="ru-RU" sz="2000" i="1" dirty="0"/>
              <a:t> </a:t>
            </a:r>
            <a:r>
              <a:rPr lang="ru-RU" sz="2000" i="1" dirty="0" err="1"/>
              <a:t>ознаки</a:t>
            </a:r>
            <a:r>
              <a:rPr lang="ru-RU" sz="2000" i="1" dirty="0"/>
              <a:t> </a:t>
            </a:r>
            <a:r>
              <a:rPr lang="ru-RU" sz="2000" i="1" dirty="0" err="1"/>
              <a:t>водоростей</a:t>
            </a:r>
            <a:r>
              <a:rPr lang="ru-RU" sz="2000" i="1" dirty="0"/>
              <a:t> і </a:t>
            </a:r>
            <a:r>
              <a:rPr lang="ru-RU" sz="2000" i="1" dirty="0" err="1"/>
              <a:t>вищих</a:t>
            </a:r>
            <a:r>
              <a:rPr lang="ru-RU" sz="2000" i="1" dirty="0"/>
              <a:t> </a:t>
            </a:r>
            <a:r>
              <a:rPr lang="ru-RU" sz="2000" i="1" dirty="0" err="1"/>
              <a:t>рослин</a:t>
            </a:r>
            <a:r>
              <a:rPr lang="ru-RU" sz="2000" i="1" dirty="0" smtClean="0"/>
              <a:t>.</a:t>
            </a:r>
          </a:p>
          <a:p>
            <a:pPr marL="68580" indent="0" algn="ctr">
              <a:buNone/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Ознаки</a:t>
            </a:r>
          </a:p>
          <a:p>
            <a:pPr marL="525780" indent="-457200" algn="just">
              <a:buAutoNum type="arabicPeriod"/>
            </a:pPr>
            <a:r>
              <a:rPr lang="ru-RU" sz="2000" u="sng" dirty="0" err="1" smtClean="0">
                <a:solidFill>
                  <a:schemeClr val="accent1">
                    <a:lumMod val="50000"/>
                  </a:schemeClr>
                </a:solidFill>
              </a:rPr>
              <a:t>Верхівковий</a:t>
            </a:r>
            <a:r>
              <a:rPr lang="ru-RU" sz="2000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u="sng" dirty="0" err="1" smtClean="0">
                <a:solidFill>
                  <a:schemeClr val="accent1">
                    <a:lumMod val="50000"/>
                  </a:schemeClr>
                </a:solidFill>
              </a:rPr>
              <a:t>ріст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525780" indent="-457200" algn="just">
              <a:buAutoNum type="arabicPeriod"/>
            </a:pPr>
            <a:r>
              <a:rPr lang="ru-RU" sz="2000" u="sng" dirty="0" err="1" smtClean="0">
                <a:solidFill>
                  <a:schemeClr val="accent1">
                    <a:lumMod val="50000"/>
                  </a:schemeClr>
                </a:solidFill>
              </a:rPr>
              <a:t>Наявність</a:t>
            </a:r>
            <a:r>
              <a:rPr lang="ru-RU" sz="2000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u="sng" dirty="0" err="1">
                <a:solidFill>
                  <a:schemeClr val="accent1">
                    <a:lumMod val="50000"/>
                  </a:schemeClr>
                </a:solidFill>
              </a:rPr>
              <a:t>вузлів</a:t>
            </a:r>
            <a:r>
              <a:rPr lang="ru-RU" sz="2000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і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різних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клітин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вузлах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525780" indent="-457200" algn="just">
              <a:buAutoNum type="arabicPeriod"/>
            </a:pP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Багатоклітинні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органи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для </a:t>
            </a:r>
            <a:r>
              <a:rPr lang="ru-RU" sz="2000" u="sng" dirty="0" err="1">
                <a:solidFill>
                  <a:schemeClr val="accent1">
                    <a:lumMod val="50000"/>
                  </a:schemeClr>
                </a:solidFill>
              </a:rPr>
              <a:t>статевого</a:t>
            </a:r>
            <a:r>
              <a:rPr lang="ru-RU" sz="2000" u="sng" dirty="0">
                <a:solidFill>
                  <a:schemeClr val="accent1">
                    <a:lumMod val="50000"/>
                  </a:schemeClr>
                </a:solidFill>
              </a:rPr>
              <a:t> й вегетативного </a:t>
            </a:r>
            <a:r>
              <a:rPr lang="ru-RU" sz="2000" u="sng" dirty="0" err="1" smtClean="0">
                <a:solidFill>
                  <a:schemeClr val="accent1">
                    <a:lumMod val="50000"/>
                  </a:schemeClr>
                </a:solidFill>
              </a:rPr>
              <a:t>розмноження</a:t>
            </a:r>
            <a:r>
              <a:rPr lang="ru-RU" sz="2000" u="sng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2000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68580" indent="0" algn="ctr">
              <a:buNone/>
            </a:pP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Представники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68580" indent="0" algn="just">
              <a:buNone/>
            </a:pP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uk-UA" sz="2000" dirty="0" err="1" smtClean="0">
                <a:solidFill>
                  <a:schemeClr val="accent1">
                    <a:lumMod val="50000"/>
                  </a:schemeClr>
                </a:solidFill>
              </a:rPr>
              <a:t>Хара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</a:t>
            </a:r>
            <a:r>
              <a:rPr lang="uk-UA" sz="2000" dirty="0" err="1" smtClean="0">
                <a:solidFill>
                  <a:schemeClr val="accent1">
                    <a:lumMod val="50000"/>
                  </a:schemeClr>
                </a:solidFill>
              </a:rPr>
              <a:t>Нітела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                  </a:t>
            </a:r>
            <a:r>
              <a:rPr lang="uk-UA" sz="2000" dirty="0" err="1" smtClean="0">
                <a:solidFill>
                  <a:schemeClr val="accent1">
                    <a:lumMod val="50000"/>
                  </a:schemeClr>
                </a:solidFill>
              </a:rPr>
              <a:t>Толіпела</a:t>
            </a:r>
            <a:endParaRPr lang="uk-UA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23526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3125" y="4067546"/>
            <a:ext cx="23431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0" y="4115965"/>
            <a:ext cx="2232025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9786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72</TotalTime>
  <Words>277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Остин</vt:lpstr>
      <vt:lpstr>Рослини. Водорості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Рослини. Водорості</dc:title>
  <dc:creator>Павло Пантелеєнко</dc:creator>
  <cp:lastModifiedBy>DNZ</cp:lastModifiedBy>
  <cp:revision>11</cp:revision>
  <dcterms:created xsi:type="dcterms:W3CDTF">2019-08-03T07:51:16Z</dcterms:created>
  <dcterms:modified xsi:type="dcterms:W3CDTF">2020-02-09T16:15:07Z</dcterms:modified>
</cp:coreProperties>
</file>