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5" r:id="rId3"/>
    <p:sldId id="259" r:id="rId4"/>
    <p:sldId id="277" r:id="rId5"/>
    <p:sldId id="278" r:id="rId6"/>
    <p:sldId id="257" r:id="rId7"/>
    <p:sldId id="279" r:id="rId8"/>
    <p:sldId id="260" r:id="rId9"/>
    <p:sldId id="270" r:id="rId10"/>
    <p:sldId id="269" r:id="rId11"/>
    <p:sldId id="280" r:id="rId12"/>
    <p:sldId id="281" r:id="rId13"/>
    <p:sldId id="267" r:id="rId14"/>
    <p:sldId id="272" r:id="rId15"/>
    <p:sldId id="283" r:id="rId16"/>
    <p:sldId id="268" r:id="rId17"/>
    <p:sldId id="263" r:id="rId18"/>
    <p:sldId id="284" r:id="rId19"/>
    <p:sldId id="265" r:id="rId20"/>
    <p:sldId id="275" r:id="rId21"/>
    <p:sldId id="287" r:id="rId22"/>
    <p:sldId id="286" r:id="rId23"/>
    <p:sldId id="289" r:id="rId24"/>
    <p:sldId id="290" r:id="rId25"/>
    <p:sldId id="291" r:id="rId26"/>
    <p:sldId id="29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9290" autoAdjust="0"/>
  </p:normalViewPr>
  <p:slideViewPr>
    <p:cSldViewPr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929BB3-8F50-4A86-AB93-8A992FB5BC6F}" type="doc">
      <dgm:prSet loTypeId="urn:microsoft.com/office/officeart/2005/8/layout/default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B77AF12-6D22-47A3-BA95-41F363FF9885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uk-UA" dirty="0" smtClean="0"/>
            <a:t>до </a:t>
          </a:r>
        </a:p>
        <a:p>
          <a:pPr>
            <a:spcAft>
              <a:spcPts val="0"/>
            </a:spcAft>
          </a:pPr>
          <a:r>
            <a:rPr lang="uk-UA" dirty="0" smtClean="0"/>
            <a:t>народу</a:t>
          </a:r>
          <a:endParaRPr lang="ru-RU" dirty="0"/>
        </a:p>
      </dgm:t>
    </dgm:pt>
    <dgm:pt modelId="{329CA916-333E-46B8-B4F6-BC811EC3668E}" type="parTrans" cxnId="{7F21B658-F4B6-400F-8233-C140FC3F51E6}">
      <dgm:prSet/>
      <dgm:spPr/>
      <dgm:t>
        <a:bodyPr/>
        <a:lstStyle/>
        <a:p>
          <a:endParaRPr lang="ru-RU"/>
        </a:p>
      </dgm:t>
    </dgm:pt>
    <dgm:pt modelId="{96A351D7-EEAB-46AC-8AC1-583659A7B6B9}" type="sibTrans" cxnId="{7F21B658-F4B6-400F-8233-C140FC3F51E6}">
      <dgm:prSet/>
      <dgm:spPr/>
      <dgm:t>
        <a:bodyPr/>
        <a:lstStyle/>
        <a:p>
          <a:endParaRPr lang="ru-RU"/>
        </a:p>
      </dgm:t>
    </dgm:pt>
    <dgm:pt modelId="{0BD5A183-3D80-48CA-B966-2D06A55A92B9}">
      <dgm:prSet phldrT="[Текст]"/>
      <dgm:spPr/>
      <dgm:t>
        <a:bodyPr/>
        <a:lstStyle/>
        <a:p>
          <a:r>
            <a:rPr lang="uk-UA" dirty="0" smtClean="0"/>
            <a:t>до мови</a:t>
          </a:r>
          <a:endParaRPr lang="ru-RU" dirty="0"/>
        </a:p>
      </dgm:t>
    </dgm:pt>
    <dgm:pt modelId="{45C267EE-089A-45FD-800C-8AB556BFD1D5}" type="parTrans" cxnId="{41DA2D8B-2389-4D6C-B8C9-BD49387C6D88}">
      <dgm:prSet/>
      <dgm:spPr/>
      <dgm:t>
        <a:bodyPr/>
        <a:lstStyle/>
        <a:p>
          <a:endParaRPr lang="ru-RU"/>
        </a:p>
      </dgm:t>
    </dgm:pt>
    <dgm:pt modelId="{F0F8BE08-D5FA-4E0E-9B21-3A9401F33F3F}" type="sibTrans" cxnId="{41DA2D8B-2389-4D6C-B8C9-BD49387C6D88}">
      <dgm:prSet/>
      <dgm:spPr/>
      <dgm:t>
        <a:bodyPr/>
        <a:lstStyle/>
        <a:p>
          <a:endParaRPr lang="ru-RU"/>
        </a:p>
      </dgm:t>
    </dgm:pt>
    <dgm:pt modelId="{100A8BEF-14DC-4185-8FC7-BCA780F66350}">
      <dgm:prSet phldrT="[Текст]"/>
      <dgm:spPr/>
      <dgm:t>
        <a:bodyPr/>
        <a:lstStyle/>
        <a:p>
          <a:r>
            <a:rPr lang="uk-UA" dirty="0" smtClean="0"/>
            <a:t>до історії</a:t>
          </a:r>
          <a:endParaRPr lang="ru-RU" dirty="0"/>
        </a:p>
      </dgm:t>
    </dgm:pt>
    <dgm:pt modelId="{7539EB52-7518-4A62-9DBD-8679C1D65E9E}" type="parTrans" cxnId="{25A89B00-1D5C-4975-A5D6-F54D42E610DB}">
      <dgm:prSet/>
      <dgm:spPr/>
      <dgm:t>
        <a:bodyPr/>
        <a:lstStyle/>
        <a:p>
          <a:endParaRPr lang="ru-RU"/>
        </a:p>
      </dgm:t>
    </dgm:pt>
    <dgm:pt modelId="{B35E1117-AFFD-4228-B02C-D98B0719D71E}" type="sibTrans" cxnId="{25A89B00-1D5C-4975-A5D6-F54D42E610DB}">
      <dgm:prSet/>
      <dgm:spPr/>
      <dgm:t>
        <a:bodyPr/>
        <a:lstStyle/>
        <a:p>
          <a:endParaRPr lang="ru-RU"/>
        </a:p>
      </dgm:t>
    </dgm:pt>
    <dgm:pt modelId="{2741B0F7-C0BE-4954-A838-F848414E61BF}">
      <dgm:prSet phldrT="[Текст]"/>
      <dgm:spPr/>
      <dgm:t>
        <a:bodyPr/>
        <a:lstStyle/>
        <a:p>
          <a:r>
            <a:rPr lang="uk-UA" dirty="0" smtClean="0"/>
            <a:t>до культури</a:t>
          </a:r>
          <a:endParaRPr lang="ru-RU" dirty="0"/>
        </a:p>
      </dgm:t>
    </dgm:pt>
    <dgm:pt modelId="{1427A1E2-1A6E-406A-86E1-A4374919A544}" type="parTrans" cxnId="{091EC816-E355-4AC6-AAF6-04AE41051FC1}">
      <dgm:prSet/>
      <dgm:spPr/>
      <dgm:t>
        <a:bodyPr/>
        <a:lstStyle/>
        <a:p>
          <a:endParaRPr lang="ru-RU"/>
        </a:p>
      </dgm:t>
    </dgm:pt>
    <dgm:pt modelId="{83690069-7B82-464D-B5CA-24A73D7F3FF1}" type="sibTrans" cxnId="{091EC816-E355-4AC6-AAF6-04AE41051FC1}">
      <dgm:prSet/>
      <dgm:spPr/>
      <dgm:t>
        <a:bodyPr/>
        <a:lstStyle/>
        <a:p>
          <a:endParaRPr lang="ru-RU"/>
        </a:p>
      </dgm:t>
    </dgm:pt>
    <dgm:pt modelId="{77530FAB-C370-464E-B662-9A08E6AD47DB}" type="pres">
      <dgm:prSet presAssocID="{AE929BB3-8F50-4A86-AB93-8A992FB5BC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D15350-7433-46AB-A858-9E709161D2AD}" type="pres">
      <dgm:prSet presAssocID="{4B77AF12-6D22-47A3-BA95-41F363FF9885}" presName="node" presStyleLbl="node1" presStyleIdx="0" presStyleCnt="4" custAng="10800000" custFlipVert="1" custScaleX="37434" custScaleY="40342" custLinFactNeighborX="5041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19ACD-DF20-48FB-8D67-F7D8467A7911}" type="pres">
      <dgm:prSet presAssocID="{96A351D7-EEAB-46AC-8AC1-583659A7B6B9}" presName="sibTrans" presStyleCnt="0"/>
      <dgm:spPr/>
      <dgm:t>
        <a:bodyPr/>
        <a:lstStyle/>
        <a:p>
          <a:endParaRPr lang="ru-RU"/>
        </a:p>
      </dgm:t>
    </dgm:pt>
    <dgm:pt modelId="{72E82E17-DBC4-4FE4-815F-99BA3CA71CF8}" type="pres">
      <dgm:prSet presAssocID="{0BD5A183-3D80-48CA-B966-2D06A55A92B9}" presName="node" presStyleLbl="node1" presStyleIdx="1" presStyleCnt="4" custScaleX="29485" custScaleY="30155" custLinFactNeighborX="512" custLinFactNeighborY="1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274CF-615C-40F4-8C00-FC167170B9DF}" type="pres">
      <dgm:prSet presAssocID="{F0F8BE08-D5FA-4E0E-9B21-3A9401F33F3F}" presName="sibTrans" presStyleCnt="0"/>
      <dgm:spPr/>
      <dgm:t>
        <a:bodyPr/>
        <a:lstStyle/>
        <a:p>
          <a:endParaRPr lang="ru-RU"/>
        </a:p>
      </dgm:t>
    </dgm:pt>
    <dgm:pt modelId="{80CBC5D0-8557-485B-920A-73C63656FC5E}" type="pres">
      <dgm:prSet presAssocID="{100A8BEF-14DC-4185-8FC7-BCA780F66350}" presName="node" presStyleLbl="node1" presStyleIdx="2" presStyleCnt="4" custScaleX="31721" custScaleY="32590" custLinFactNeighborX="-5237" custLinFactNeighborY="2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52F29E-13FB-4A24-BE33-36D70DDD556D}" type="pres">
      <dgm:prSet presAssocID="{B35E1117-AFFD-4228-B02C-D98B0719D71E}" presName="sibTrans" presStyleCnt="0"/>
      <dgm:spPr/>
      <dgm:t>
        <a:bodyPr/>
        <a:lstStyle/>
        <a:p>
          <a:endParaRPr lang="ru-RU"/>
        </a:p>
      </dgm:t>
    </dgm:pt>
    <dgm:pt modelId="{888F07DF-141D-4FF9-94F3-5D295698C3C6}" type="pres">
      <dgm:prSet presAssocID="{2741B0F7-C0BE-4954-A838-F848414E61BF}" presName="node" presStyleLbl="node1" presStyleIdx="3" presStyleCnt="4" custScaleX="31480" custScaleY="30782" custLinFactNeighborX="-10432" custLinFactNeighborY="2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21B658-F4B6-400F-8233-C140FC3F51E6}" srcId="{AE929BB3-8F50-4A86-AB93-8A992FB5BC6F}" destId="{4B77AF12-6D22-47A3-BA95-41F363FF9885}" srcOrd="0" destOrd="0" parTransId="{329CA916-333E-46B8-B4F6-BC811EC3668E}" sibTransId="{96A351D7-EEAB-46AC-8AC1-583659A7B6B9}"/>
    <dgm:cxn modelId="{CF6BE389-7046-4540-9680-4FEBDF332FFF}" type="presOf" srcId="{4B77AF12-6D22-47A3-BA95-41F363FF9885}" destId="{B8D15350-7433-46AB-A858-9E709161D2AD}" srcOrd="0" destOrd="0" presId="urn:microsoft.com/office/officeart/2005/8/layout/default#1"/>
    <dgm:cxn modelId="{0293203E-53C7-4970-A0C5-181EE04874B0}" type="presOf" srcId="{100A8BEF-14DC-4185-8FC7-BCA780F66350}" destId="{80CBC5D0-8557-485B-920A-73C63656FC5E}" srcOrd="0" destOrd="0" presId="urn:microsoft.com/office/officeart/2005/8/layout/default#1"/>
    <dgm:cxn modelId="{910DC891-C996-4E79-A4E5-4B272F28A361}" type="presOf" srcId="{2741B0F7-C0BE-4954-A838-F848414E61BF}" destId="{888F07DF-141D-4FF9-94F3-5D295698C3C6}" srcOrd="0" destOrd="0" presId="urn:microsoft.com/office/officeart/2005/8/layout/default#1"/>
    <dgm:cxn modelId="{091EC816-E355-4AC6-AAF6-04AE41051FC1}" srcId="{AE929BB3-8F50-4A86-AB93-8A992FB5BC6F}" destId="{2741B0F7-C0BE-4954-A838-F848414E61BF}" srcOrd="3" destOrd="0" parTransId="{1427A1E2-1A6E-406A-86E1-A4374919A544}" sibTransId="{83690069-7B82-464D-B5CA-24A73D7F3FF1}"/>
    <dgm:cxn modelId="{41DA2D8B-2389-4D6C-B8C9-BD49387C6D88}" srcId="{AE929BB3-8F50-4A86-AB93-8A992FB5BC6F}" destId="{0BD5A183-3D80-48CA-B966-2D06A55A92B9}" srcOrd="1" destOrd="0" parTransId="{45C267EE-089A-45FD-800C-8AB556BFD1D5}" sibTransId="{F0F8BE08-D5FA-4E0E-9B21-3A9401F33F3F}"/>
    <dgm:cxn modelId="{BA2723D8-6628-433C-A152-E3486F82FD54}" type="presOf" srcId="{AE929BB3-8F50-4A86-AB93-8A992FB5BC6F}" destId="{77530FAB-C370-464E-B662-9A08E6AD47DB}" srcOrd="0" destOrd="0" presId="urn:microsoft.com/office/officeart/2005/8/layout/default#1"/>
    <dgm:cxn modelId="{25A89B00-1D5C-4975-A5D6-F54D42E610DB}" srcId="{AE929BB3-8F50-4A86-AB93-8A992FB5BC6F}" destId="{100A8BEF-14DC-4185-8FC7-BCA780F66350}" srcOrd="2" destOrd="0" parTransId="{7539EB52-7518-4A62-9DBD-8679C1D65E9E}" sibTransId="{B35E1117-AFFD-4228-B02C-D98B0719D71E}"/>
    <dgm:cxn modelId="{80F0DC38-9F3A-4D97-8C4B-5D9AFAF078F4}" type="presOf" srcId="{0BD5A183-3D80-48CA-B966-2D06A55A92B9}" destId="{72E82E17-DBC4-4FE4-815F-99BA3CA71CF8}" srcOrd="0" destOrd="0" presId="urn:microsoft.com/office/officeart/2005/8/layout/default#1"/>
    <dgm:cxn modelId="{376337CA-D436-4F29-9696-224B1CDEF5CC}" type="presParOf" srcId="{77530FAB-C370-464E-B662-9A08E6AD47DB}" destId="{B8D15350-7433-46AB-A858-9E709161D2AD}" srcOrd="0" destOrd="0" presId="urn:microsoft.com/office/officeart/2005/8/layout/default#1"/>
    <dgm:cxn modelId="{3B43E627-357A-4EAA-8344-F6F01DB13124}" type="presParOf" srcId="{77530FAB-C370-464E-B662-9A08E6AD47DB}" destId="{79019ACD-DF20-48FB-8D67-F7D8467A7911}" srcOrd="1" destOrd="0" presId="urn:microsoft.com/office/officeart/2005/8/layout/default#1"/>
    <dgm:cxn modelId="{28C02DB5-A425-4A99-933F-A730C5392C9F}" type="presParOf" srcId="{77530FAB-C370-464E-B662-9A08E6AD47DB}" destId="{72E82E17-DBC4-4FE4-815F-99BA3CA71CF8}" srcOrd="2" destOrd="0" presId="urn:microsoft.com/office/officeart/2005/8/layout/default#1"/>
    <dgm:cxn modelId="{63519682-A510-4A51-A773-BFF0EBF656DA}" type="presParOf" srcId="{77530FAB-C370-464E-B662-9A08E6AD47DB}" destId="{0DF274CF-615C-40F4-8C00-FC167170B9DF}" srcOrd="3" destOrd="0" presId="urn:microsoft.com/office/officeart/2005/8/layout/default#1"/>
    <dgm:cxn modelId="{FFEBFB89-42F7-4B9F-959A-611DF96341C2}" type="presParOf" srcId="{77530FAB-C370-464E-B662-9A08E6AD47DB}" destId="{80CBC5D0-8557-485B-920A-73C63656FC5E}" srcOrd="4" destOrd="0" presId="urn:microsoft.com/office/officeart/2005/8/layout/default#1"/>
    <dgm:cxn modelId="{6FD9A217-F5FD-408F-AAD7-6117832BB173}" type="presParOf" srcId="{77530FAB-C370-464E-B662-9A08E6AD47DB}" destId="{E752F29E-13FB-4A24-BE33-36D70DDD556D}" srcOrd="5" destOrd="0" presId="urn:microsoft.com/office/officeart/2005/8/layout/default#1"/>
    <dgm:cxn modelId="{BB6FD3E9-C6FF-4214-BE82-D5D181E8F404}" type="presParOf" srcId="{77530FAB-C370-464E-B662-9A08E6AD47DB}" destId="{888F07DF-141D-4FF9-94F3-5D295698C3C6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15350-7433-46AB-A858-9E709161D2AD}">
      <dsp:nvSpPr>
        <dsp:cNvPr id="0" name=""/>
        <dsp:cNvSpPr/>
      </dsp:nvSpPr>
      <dsp:spPr>
        <a:xfrm rot="10800000" flipV="1">
          <a:off x="245839" y="128056"/>
          <a:ext cx="1802271" cy="11653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500" kern="1200" dirty="0" smtClean="0"/>
            <a:t>до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500" kern="1200" dirty="0" smtClean="0"/>
            <a:t>народу</a:t>
          </a:r>
          <a:endParaRPr lang="ru-RU" sz="2500" kern="1200" dirty="0"/>
        </a:p>
      </dsp:txBody>
      <dsp:txXfrm rot="-10800000">
        <a:off x="245839" y="128056"/>
        <a:ext cx="1802271" cy="1165366"/>
      </dsp:txXfrm>
    </dsp:sp>
    <dsp:sp modelId="{72E82E17-DBC4-4FE4-815F-99BA3CA71CF8}">
      <dsp:nvSpPr>
        <dsp:cNvPr id="0" name=""/>
        <dsp:cNvSpPr/>
      </dsp:nvSpPr>
      <dsp:spPr>
        <a:xfrm>
          <a:off x="2311513" y="324070"/>
          <a:ext cx="1419564" cy="871093"/>
        </a:xfrm>
        <a:prstGeom prst="rect">
          <a:avLst/>
        </a:prstGeom>
        <a:solidFill>
          <a:schemeClr val="accent2">
            <a:hueOff val="-5775273"/>
            <a:satOff val="5219"/>
            <a:lumOff val="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до мови</a:t>
          </a:r>
          <a:endParaRPr lang="ru-RU" sz="2500" kern="1200" dirty="0"/>
        </a:p>
      </dsp:txBody>
      <dsp:txXfrm>
        <a:off x="2311513" y="324070"/>
        <a:ext cx="1419564" cy="871093"/>
      </dsp:txXfrm>
    </dsp:sp>
    <dsp:sp modelId="{80CBC5D0-8557-485B-920A-73C63656FC5E}">
      <dsp:nvSpPr>
        <dsp:cNvPr id="0" name=""/>
        <dsp:cNvSpPr/>
      </dsp:nvSpPr>
      <dsp:spPr>
        <a:xfrm>
          <a:off x="3935743" y="324085"/>
          <a:ext cx="1527217" cy="941433"/>
        </a:xfrm>
        <a:prstGeom prst="rect">
          <a:avLst/>
        </a:prstGeom>
        <a:solidFill>
          <a:schemeClr val="accent2">
            <a:hueOff val="-11550546"/>
            <a:satOff val="10438"/>
            <a:lumOff val="11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до історії</a:t>
          </a:r>
          <a:endParaRPr lang="ru-RU" sz="2500" kern="1200" dirty="0"/>
        </a:p>
      </dsp:txBody>
      <dsp:txXfrm>
        <a:off x="3935743" y="324085"/>
        <a:ext cx="1527217" cy="941433"/>
      </dsp:txXfrm>
    </dsp:sp>
    <dsp:sp modelId="{888F07DF-141D-4FF9-94F3-5D295698C3C6}">
      <dsp:nvSpPr>
        <dsp:cNvPr id="0" name=""/>
        <dsp:cNvSpPr/>
      </dsp:nvSpPr>
      <dsp:spPr>
        <a:xfrm>
          <a:off x="5694299" y="329544"/>
          <a:ext cx="1515614" cy="889205"/>
        </a:xfrm>
        <a:prstGeom prst="rect">
          <a:avLst/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до культури</a:t>
          </a:r>
          <a:endParaRPr lang="ru-RU" sz="2500" kern="1200" dirty="0"/>
        </a:p>
      </dsp:txBody>
      <dsp:txXfrm>
        <a:off x="5694299" y="329544"/>
        <a:ext cx="1515614" cy="889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DBBE1-BD98-4724-9148-0D88BF321036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FAA30-B88B-48C3-A651-7AE3F00A077C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595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6BC41-913E-4764-83C0-89B5D59DFA04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8816B-F4D9-4553-98A7-0D4B6ED1170F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32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8816B-F4D9-4553-98A7-0D4B6ED1170F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" name="wind.wav"/>
          </p:stSnd>
        </p:sndAc>
      </p:transition>
    </mc:Choice>
    <mc:Fallback xmlns="">
      <p:transition spd="slow" advClick="0">
        <p:blinds dir="vert"/>
        <p:sndAc>
          <p:stSnd>
            <p:snd r:embed="rId3" name="wind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13" name="wind.wav"/>
          </p:stSnd>
        </p:sndAc>
      </p:transition>
    </mc:Choice>
    <mc:Fallback xmlns="">
      <p:transition spd="slow" advClick="0">
        <p:blinds dir="vert"/>
        <p:sndAc>
          <p:stSnd>
            <p:snd r:embed="rId14" name="wind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0.wav"/><Relationship Id="rId4" Type="http://schemas.openxmlformats.org/officeDocument/2006/relationships/image" Target="../media/image1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21.pn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hyperlink" Target="http://www.fkplpo.net.ua/images/P188_1.jpg" TargetMode="External"/><Relationship Id="rId10" Type="http://schemas.openxmlformats.org/officeDocument/2006/relationships/audio" Target="../media/audio10.wav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1.wav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2.jpeg"/><Relationship Id="rId10" Type="http://schemas.openxmlformats.org/officeDocument/2006/relationships/audio" Target="../media/audio10.wav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21.png"/><Relationship Id="rId7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21.png"/><Relationship Id="rId7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audio" Target="../media/audio10.wav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openxmlformats.org/officeDocument/2006/relationships/image" Target="../media/image8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diagramColors" Target="../diagrams/colors1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6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Relationship Id="rId1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276872"/>
            <a:ext cx="6912768" cy="2268953"/>
          </a:xfrm>
        </p:spPr>
        <p:txBody>
          <a:bodyPr anchor="t">
            <a:noAutofit/>
          </a:bodyPr>
          <a:lstStyle/>
          <a:p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Національно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– </a:t>
            </a:r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патріотичне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виховання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 в  </a:t>
            </a:r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системі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 </a:t>
            </a:r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виховної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роботи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  </a:t>
            </a:r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Олександрывського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НВК «КЗ </a:t>
            </a:r>
            <a:r>
              <a:rPr lang="ru-RU" sz="2800" b="1" i="1" dirty="0" err="1" smtClean="0">
                <a:solidFill>
                  <a:srgbClr val="C00000"/>
                </a:solidFill>
                <a:latin typeface="+mn-lt"/>
              </a:rPr>
              <a:t>Олександрывського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</a:rPr>
              <a:t> НВО №2»</a:t>
            </a:r>
            <a:endParaRPr lang="ru-RU" sz="28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30" name="Picture 6" descr="C:\Users\ADMIN\Desktop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84684" y="1084683"/>
            <a:ext cx="3429001" cy="125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" y="3420232"/>
            <a:ext cx="1262805" cy="343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32" y="188640"/>
            <a:ext cx="6999287" cy="220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39886" y="4581127"/>
            <a:ext cx="6999287" cy="20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785786" y="142852"/>
            <a:ext cx="6929486" cy="107157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dirty="0" smtClean="0">
                <a:solidFill>
                  <a:srgbClr val="C00000"/>
                </a:solidFill>
                <a:cs typeface="Times New Roman" pitchFamily="18" charset="0"/>
              </a:rPr>
              <a:t>Форми патріотичного виховання</a:t>
            </a:r>
            <a:endParaRPr lang="ru-RU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2" name="Содержимое 12"/>
          <p:cNvSpPr txBox="1">
            <a:spLocks/>
          </p:cNvSpPr>
          <p:nvPr/>
        </p:nvSpPr>
        <p:spPr>
          <a:xfrm>
            <a:off x="1043608" y="1214422"/>
            <a:ext cx="6600226" cy="107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itchFamily="18" charset="0"/>
              </a:rPr>
              <a:t>Шкільний  музей</a:t>
            </a: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00B050"/>
                </a:solidFill>
                <a:cs typeface="Times New Roman" pitchFamily="18" charset="0"/>
              </a:rPr>
              <a:t>Просвітницькі години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uk-UA" sz="2800" dirty="0" smtClean="0">
                <a:solidFill>
                  <a:srgbClr val="00B050"/>
                </a:solidFill>
                <a:cs typeface="Times New Roman" pitchFamily="18" charset="0"/>
              </a:rPr>
              <a:t>Бесіди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itchFamily="18" charset="0"/>
              </a:rPr>
              <a:t>Лекції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uk-UA" sz="2800" dirty="0" smtClean="0">
                <a:solidFill>
                  <a:srgbClr val="00B050"/>
                </a:solidFill>
                <a:cs typeface="Times New Roman" pitchFamily="18" charset="0"/>
              </a:rPr>
              <a:t>Розповіді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itchFamily="18" charset="0"/>
              </a:rPr>
              <a:t>Екскурсії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itchFamily="18" charset="0"/>
              </a:rPr>
              <a:t>Уроки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uk-UA" sz="2800" dirty="0" smtClean="0">
                <a:solidFill>
                  <a:srgbClr val="00B050"/>
                </a:solidFill>
                <a:cs typeface="Times New Roman" pitchFamily="18" charset="0"/>
              </a:rPr>
              <a:t>Волонтерська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2800" dirty="0" smtClean="0">
                <a:solidFill>
                  <a:srgbClr val="00B050"/>
                </a:solidFill>
                <a:cs typeface="Times New Roman" pitchFamily="18" charset="0"/>
              </a:rPr>
              <a:t> діяльність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" y="-2426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775"/>
            <a:ext cx="104360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73" y="176205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282" y="3113584"/>
            <a:ext cx="5428718" cy="37444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37683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167510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1" y="214835"/>
            <a:ext cx="6109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День Знань 1 Вересня, як завжди по родинному, в урочистій атмосфері.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22" y="2885903"/>
            <a:ext cx="2891458" cy="329802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944">
            <a:off x="1431351" y="4644665"/>
            <a:ext cx="1841500" cy="20702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9143">
            <a:off x="3525400" y="4478851"/>
            <a:ext cx="221932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доки\Новая папка (2)\image (3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1142984"/>
            <a:ext cx="4704000" cy="35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3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" y="3406775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116632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260648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Навчальний рік розпочався з Першого уроку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: «25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років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незалежності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України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–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крок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у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вічність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» 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 descr="C:\Users\admin\Desktop\Патріотичне виховання\20160901_10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6000" y="2143116"/>
            <a:ext cx="5088000" cy="3816000"/>
          </a:xfrm>
          <a:prstGeom prst="rect">
            <a:avLst/>
          </a:prstGeom>
          <a:noFill/>
        </p:spPr>
      </p:pic>
      <p:pic>
        <p:nvPicPr>
          <p:cNvPr id="3075" name="Picture 3" descr="C:\Users\admin\Desktop\Патріотичне виховання\20160901_0947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285860"/>
            <a:ext cx="3216000" cy="2412000"/>
          </a:xfrm>
          <a:prstGeom prst="rect">
            <a:avLst/>
          </a:prstGeom>
          <a:noFill/>
        </p:spPr>
      </p:pic>
      <p:pic>
        <p:nvPicPr>
          <p:cNvPr id="3076" name="Picture 4" descr="C:\Users\admin\Desktop\Патріотичне виховання\20160902_0937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4429132"/>
            <a:ext cx="3072000" cy="23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5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992685" y="260648"/>
            <a:ext cx="6660853" cy="1234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800" b="1" dirty="0" smtClean="0">
                <a:latin typeface="Monotype Corsiva" pitchFamily="66" charset="0"/>
                <a:cs typeface="Times New Roman" pitchFamily="18" charset="0"/>
              </a:rPr>
              <a:t>    </a:t>
            </a:r>
            <a:r>
              <a:rPr lang="uk-UA" sz="2400" b="1" dirty="0" smtClean="0">
                <a:solidFill>
                  <a:srgbClr val="C00000"/>
                </a:solidFill>
                <a:cs typeface="Times New Roman" pitchFamily="18" charset="0"/>
              </a:rPr>
              <a:t>Виховання національно свідомої особистості, патріота своєї держави не можливе без любові  до рідного слова.</a:t>
            </a:r>
            <a:endParaRPr lang="ru-RU" sz="2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3848" y="5577945"/>
            <a:ext cx="6205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Виховний захід «Не розлюблю тебе вовік</a:t>
            </a:r>
          </a:p>
          <a:p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моя вишнева Україно»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7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7422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556791"/>
            <a:ext cx="1440160" cy="9361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67" y="116632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4134">
            <a:off x="1209292" y="5607750"/>
            <a:ext cx="2035941" cy="80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доки\Новая папка (2)\image (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1714488"/>
            <a:ext cx="5087580" cy="3852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28596" y="142852"/>
            <a:ext cx="7429552" cy="12858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uk-UA" sz="2800" b="1" dirty="0" smtClean="0">
                <a:solidFill>
                  <a:srgbClr val="C00000"/>
                </a:solidFill>
                <a:cs typeface="Times New Roman" pitchFamily="18" charset="0"/>
              </a:rPr>
              <a:t>Вивчайте, любіть свою мову, як світлу Вітчизну любіть!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31640" y="5755865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Участь в  літературному конкурсі  «Бій поетів»  </a:t>
            </a:r>
            <a:r>
              <a:rPr lang="uk-UA" sz="2200" b="1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присвячений 201-річниці </a:t>
            </a:r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з Дня народження Т.Г.Шевченка</a:t>
            </a:r>
            <a:endParaRPr lang="ru-RU" sz="2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92" y="0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35117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589">
            <a:off x="2105743" y="3963578"/>
            <a:ext cx="1908175" cy="1792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97" y="692696"/>
            <a:ext cx="1847850" cy="232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admin\Desktop\Патріотичне виховання\20151113_081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1142984"/>
            <a:ext cx="3840000" cy="288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381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775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8256" y="2462472"/>
            <a:ext cx="7520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/>
            <a:r>
              <a:rPr lang="uk-UA" sz="2000" b="1" i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«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Без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будь-кого з нас Батьківщина може обійтися, але будь-хто з нас без Батьківщини – ніщо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.»              </a:t>
            </a:r>
            <a:r>
              <a:rPr lang="ru-RU" sz="2000" b="1" i="1" dirty="0" smtClean="0">
                <a:solidFill>
                  <a:srgbClr val="C00000"/>
                </a:solidFill>
                <a:ea typeface="Times New Roman"/>
                <a:cs typeface="Times New Roman"/>
              </a:rPr>
              <a:t>В. Сухомлинський</a:t>
            </a:r>
            <a:endParaRPr lang="ru-RU" sz="2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0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4874" y="172564"/>
            <a:ext cx="6759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 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Без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a typeface="Times New Roman"/>
              </a:rPr>
              <a:t>любові до Батьківщини, готовності примножувати її багатства, оберігати честь і славу, а за необхідності — віддати життя за її свободу і незалежність, людина не може бути громадянином. Як синтетична якість, патріотизм охоплює емоційно-моральне, дієве ставлення до себе та інших людей, до рідної землі, своєї нації, матеріальних і духовних надбань суспільства.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ea typeface="Times New Roman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57" y="5733257"/>
            <a:ext cx="14715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714612" y="6001254"/>
            <a:ext cx="5673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   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Відкриття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куточка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 «А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 на моїй землі іде війна…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a typeface="Times New Roman"/>
              </a:rPr>
              <a:t>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ea typeface="Times New Roman"/>
            </a:endParaRPr>
          </a:p>
        </p:txBody>
      </p:sp>
      <p:pic>
        <p:nvPicPr>
          <p:cNvPr id="4098" name="Picture 2" descr="F:\доки\Новая папка (2)\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7" y="3214686"/>
            <a:ext cx="4372687" cy="27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95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/>
          </p:cNvSpPr>
          <p:nvPr>
            <p:ph type="title"/>
          </p:nvPr>
        </p:nvSpPr>
        <p:spPr>
          <a:xfrm>
            <a:off x="1175589" y="5786454"/>
            <a:ext cx="6675455" cy="1071546"/>
          </a:xfrm>
        </p:spPr>
        <p:txBody>
          <a:bodyPr>
            <a:noAutofit/>
          </a:bodyPr>
          <a:lstStyle/>
          <a:p>
            <a:pPr algn="l" eaLnBrk="1" hangingPunct="1"/>
            <a:r>
              <a:rPr lang="uk-UA" sz="2400" b="1" dirty="0" smtClean="0">
                <a:solidFill>
                  <a:srgbClr val="002060"/>
                </a:solidFill>
                <a:latin typeface="+mn-lt"/>
              </a:rPr>
              <a:t>                                       Плетіння сітки </a:t>
            </a:r>
            <a:endParaRPr lang="ru-RU" sz="2400" b="1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Rectangle 2"/>
          <p:cNvSpPr txBox="1">
            <a:spLocks/>
          </p:cNvSpPr>
          <p:nvPr/>
        </p:nvSpPr>
        <p:spPr>
          <a:xfrm>
            <a:off x="1111338" y="238336"/>
            <a:ext cx="6675455" cy="2038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uk-UA" sz="2400" b="1" dirty="0" smtClean="0">
                <a:solidFill>
                  <a:srgbClr val="C00000"/>
                </a:solidFill>
                <a:ea typeface="+mj-ea"/>
                <a:cs typeface="+mj-cs"/>
              </a:rPr>
              <a:t>Учні постійно співпрацюють з волонтерськими організаціями  підтримують воїнів що перебувають в зоні АТО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5078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0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dmin\Desktop\Патріотичне виховання\20150130_0919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1857364"/>
            <a:ext cx="4032000" cy="3024000"/>
          </a:xfrm>
          <a:prstGeom prst="rect">
            <a:avLst/>
          </a:prstGeom>
          <a:noFill/>
        </p:spPr>
      </p:pic>
      <p:pic>
        <p:nvPicPr>
          <p:cNvPr id="5123" name="Picture 3" descr="C:\Users\admin\Desktop\Патріотичне виховання\20150218_0820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0000" y="3500438"/>
            <a:ext cx="3504000" cy="2628000"/>
          </a:xfrm>
          <a:prstGeom prst="rect">
            <a:avLst/>
          </a:prstGeom>
          <a:noFill/>
        </p:spPr>
      </p:pic>
      <p:pic>
        <p:nvPicPr>
          <p:cNvPr id="1026" name="Picture 2" descr="C:\Users\admin\Desktop\148517594728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04" y="3929066"/>
            <a:ext cx="3071834" cy="23574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683568" y="262318"/>
            <a:ext cx="7200800" cy="1733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</a:t>
            </a:r>
            <a:r>
              <a:rPr lang="uk-UA" sz="2000" b="1" dirty="0" smtClean="0">
                <a:solidFill>
                  <a:srgbClr val="C00000"/>
                </a:solidFill>
              </a:rPr>
              <a:t>Екскурсія </a:t>
            </a:r>
            <a:r>
              <a:rPr lang="uk-UA" sz="2000" b="1" dirty="0">
                <a:solidFill>
                  <a:srgbClr val="C00000"/>
                </a:solidFill>
              </a:rPr>
              <a:t>до Олександрівського районного краєзнавчого музею. Незабутні враження залишилися в учнів </a:t>
            </a:r>
            <a:r>
              <a:rPr lang="uk-UA" sz="2000" b="1" dirty="0" smtClean="0">
                <a:solidFill>
                  <a:srgbClr val="C00000"/>
                </a:solidFill>
              </a:rPr>
              <a:t>від </a:t>
            </a:r>
            <a:r>
              <a:rPr lang="uk-UA" sz="2000" b="1" dirty="0">
                <a:solidFill>
                  <a:srgbClr val="C00000"/>
                </a:solidFill>
              </a:rPr>
              <a:t>цікавої та </a:t>
            </a:r>
            <a:r>
              <a:rPr lang="uk-UA" sz="2000" b="1" dirty="0" smtClean="0">
                <a:solidFill>
                  <a:srgbClr val="C00000"/>
                </a:solidFill>
              </a:rPr>
              <a:t>захоплюючої екскурсії </a:t>
            </a:r>
            <a:r>
              <a:rPr lang="uk-UA" sz="2000" b="1" dirty="0">
                <a:solidFill>
                  <a:srgbClr val="C00000"/>
                </a:solidFill>
              </a:rPr>
              <a:t>до Олександрівського районного краєзнавчого музею, під час якої учні простежили основні віхи розвитку Олександрівського району, починаючи від глибокої давнини, і закінчуючи найсучаснішими подіями.</a:t>
            </a:r>
            <a:r>
              <a:rPr lang="uk-UA" sz="1600" b="1" dirty="0">
                <a:solidFill>
                  <a:srgbClr val="C00000"/>
                </a:solidFill>
              </a:rPr>
              <a:t/>
            </a:r>
            <a:br>
              <a:rPr lang="uk-UA" sz="1600" b="1" dirty="0">
                <a:solidFill>
                  <a:srgbClr val="C00000"/>
                </a:solidFill>
              </a:rPr>
            </a:b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6" name="Содержимое 12"/>
          <p:cNvSpPr txBox="1">
            <a:spLocks/>
          </p:cNvSpPr>
          <p:nvPr/>
        </p:nvSpPr>
        <p:spPr>
          <a:xfrm>
            <a:off x="1085432" y="5661248"/>
            <a:ext cx="8192109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  </a:t>
            </a: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Виховна година </a:t>
            </a:r>
            <a:r>
              <a:rPr lang="uk-UA" sz="96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«</a:t>
            </a:r>
            <a:r>
              <a:rPr kumimoji="0" lang="uk-UA" sz="9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Мій рійдний край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9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– Олександрівщина</a:t>
            </a:r>
            <a:r>
              <a:rPr lang="uk-UA" sz="96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»</a:t>
            </a: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Times New Roman" pitchFamily="18" charset="0"/>
              </a:rPr>
              <a:t>.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98" y="2492896"/>
            <a:ext cx="3940043" cy="295232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672408" cy="298452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896" y="-102239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1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6774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96" y="50161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909">
            <a:off x="6779048" y="5638935"/>
            <a:ext cx="1584176" cy="11967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3198" y="260648"/>
            <a:ext cx="68331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a typeface="Calibri"/>
              </a:rPr>
              <a:t>  День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ea typeface="Calibri"/>
              </a:rPr>
              <a:t>Соборності – свято, що відзначається всією Україною щороку 22 січня в день проголошення Акту злуки УНР і ЗУНР, що відбулося в 1919 році.</a:t>
            </a:r>
            <a:br>
              <a:rPr lang="uk-UA" sz="2400" b="1" dirty="0">
                <a:solidFill>
                  <a:schemeClr val="bg2">
                    <a:lumMod val="25000"/>
                  </a:schemeClr>
                </a:solidFill>
                <a:ea typeface="Calibri"/>
              </a:rPr>
            </a:b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a typeface="Calibri"/>
              </a:rPr>
              <a:t> В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ea typeface="Calibri"/>
              </a:rPr>
              <a:t>смт Олександрівці цей день відзначили урочистою ходою та мітингом біля пам'ятника Т.Г. Шевченку, в якому взяли участь також учні та викладачі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a typeface="Calibri"/>
              </a:rPr>
              <a:t>нашої школи.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1225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0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://www.fkplpo.net.ua/images/P188.jpg">
            <a:hlinkClick r:id="rId5" tgtFrame="_blank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857496"/>
            <a:ext cx="4470370" cy="27938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82065"/>
            <a:ext cx="1889919" cy="100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43" y="5638031"/>
            <a:ext cx="2882900" cy="12199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admin\Desktop\Патріотичне виховання\20150122_0935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6000" y="2571744"/>
            <a:ext cx="3888000" cy="29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6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64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1917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404664"/>
            <a:ext cx="5493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Міжнародний день толерантності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66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4460" y="967984"/>
            <a:ext cx="67499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Мета проведення – виховувати національну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свідомість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учнів , формувати риси громадянина Української держави, виховати повагу та любов до Батьківщини та її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історії,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виховання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шанобливого ставлення до Героїв Небесної сотні, воїнів, загиблих у боротьбі за свободу та цілісність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uk-U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3052" y="6021287"/>
            <a:ext cx="7229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Творити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 добро – </a:t>
            </a:r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найвища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 мета </a:t>
            </a:r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нашого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життя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uk-UA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4904">
            <a:off x="7799866" y="5635020"/>
            <a:ext cx="1193602" cy="10377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admin\Desktop\Патріотичне виховання\20150506_0832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2928934"/>
            <a:ext cx="3984000" cy="2988000"/>
          </a:xfrm>
          <a:prstGeom prst="rect">
            <a:avLst/>
          </a:prstGeom>
          <a:noFill/>
        </p:spPr>
      </p:pic>
      <p:pic>
        <p:nvPicPr>
          <p:cNvPr id="7171" name="Picture 3" descr="C:\Users\admin\Desktop\Патріотичне виховання\20150518_0852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8000" y="2643182"/>
            <a:ext cx="4176000" cy="3132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19475"/>
            <a:ext cx="126206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0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896" y="116632"/>
            <a:ext cx="7308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D6ECFF">
                    <a:lumMod val="25000"/>
                  </a:srgbClr>
                </a:solidFill>
                <a:ea typeface="Times New Roman"/>
              </a:rPr>
              <a:t>Основним завданням виховної роботи навчального закладу  є створення умов для формування та розвитку учнівської молоді </a:t>
            </a:r>
            <a:r>
              <a:rPr lang="uk-UA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</a:rPr>
              <a:t>як </a:t>
            </a:r>
            <a:r>
              <a:rPr lang="uk-UA" sz="2400" b="1" dirty="0">
                <a:solidFill>
                  <a:srgbClr val="D6ECFF">
                    <a:lumMod val="25000"/>
                  </a:srgbClr>
                </a:solidFill>
                <a:ea typeface="Times New Roman"/>
              </a:rPr>
              <a:t>особистості, її нахилів, талантів, </a:t>
            </a:r>
            <a:r>
              <a:rPr lang="uk-UA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</a:rPr>
              <a:t> </a:t>
            </a:r>
            <a:r>
              <a:rPr lang="uk-UA" sz="2400" b="1" dirty="0">
                <a:solidFill>
                  <a:srgbClr val="D6ECFF">
                    <a:lumMod val="25000"/>
                  </a:srgbClr>
                </a:solidFill>
                <a:ea typeface="Times New Roman"/>
              </a:rPr>
              <a:t>виховання </a:t>
            </a:r>
            <a:r>
              <a:rPr lang="uk-UA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</a:rPr>
              <a:t>національної, загальнолюдської </a:t>
            </a:r>
            <a:r>
              <a:rPr lang="uk-UA" sz="2400" b="1" dirty="0">
                <a:solidFill>
                  <a:srgbClr val="D6ECFF">
                    <a:lumMod val="25000"/>
                  </a:srgbClr>
                </a:solidFill>
                <a:ea typeface="Times New Roman"/>
              </a:rPr>
              <a:t>моралі, духовності і культури.</a:t>
            </a:r>
            <a:endParaRPr lang="ru-RU" sz="2400" b="1" dirty="0">
              <a:solidFill>
                <a:srgbClr val="D6ECFF">
                  <a:lumMod val="25000"/>
                </a:srgbClr>
              </a:solidFill>
              <a:ea typeface="Times New Roman"/>
            </a:endParaRPr>
          </a:p>
          <a:p>
            <a:pPr lvl="0"/>
            <a:r>
              <a:rPr lang="uk-UA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</a:rPr>
              <a:t>  Формування у дітей та молоді сучасного світогляду, ідей, поглядів, переконань, заснованих на найцінніших надбаннях вітчизняної і світової культури.</a:t>
            </a:r>
            <a:r>
              <a:rPr lang="uk-UA" sz="2400" dirty="0" smtClean="0">
                <a:solidFill>
                  <a:prstClr val="black"/>
                </a:solidFill>
                <a:ea typeface="Times New Roman"/>
              </a:rPr>
              <a:t> </a:t>
            </a:r>
            <a:r>
              <a:rPr lang="uk-UA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</a:rPr>
              <a:t>Встановлення </a:t>
            </a:r>
            <a:r>
              <a:rPr lang="uk-UA" sz="2400" b="1" dirty="0">
                <a:solidFill>
                  <a:srgbClr val="D6ECFF">
                    <a:lumMod val="25000"/>
                  </a:srgbClr>
                </a:solidFill>
                <a:ea typeface="Times New Roman"/>
              </a:rPr>
              <a:t>гуманних взаємин між усіма членами педагогічного та учнівського колективів. </a:t>
            </a:r>
            <a:r>
              <a:rPr lang="en-US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</a:rPr>
              <a:t> </a:t>
            </a:r>
          </a:p>
          <a:p>
            <a:pPr lvl="0"/>
            <a:r>
              <a:rPr lang="en-US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</a:rPr>
              <a:t> 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Національний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патріотизм передбачає насамперед історичну </a:t>
            </a:r>
            <a:r>
              <a:rPr lang="uk-UA" sz="2400" b="1" dirty="0">
                <a:solidFill>
                  <a:schemeClr val="bg2">
                    <a:lumMod val="25000"/>
                  </a:schemeClr>
                </a:solidFill>
              </a:rPr>
              <a:t>пам’ять. Пам’ятаймо , хто ми, чиїх батьків і будьмо великими Українцями!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endParaRPr lang="en-US" sz="2400" b="1" dirty="0" smtClean="0">
              <a:solidFill>
                <a:srgbClr val="D6ECFF">
                  <a:lumMod val="25000"/>
                </a:srgbClr>
              </a:solidFill>
              <a:ea typeface="Times New Roman"/>
            </a:endParaRPr>
          </a:p>
          <a:p>
            <a:pPr lvl="0"/>
            <a:r>
              <a:rPr lang="en-US" sz="2400" b="1" dirty="0">
                <a:solidFill>
                  <a:srgbClr val="D6ECFF">
                    <a:lumMod val="25000"/>
                  </a:srgbClr>
                </a:solidFill>
                <a:ea typeface="Times New Roman"/>
                <a:cs typeface="Times New Roman"/>
              </a:rPr>
              <a:t> </a:t>
            </a:r>
            <a:r>
              <a:rPr lang="en-US" sz="2400" b="1" dirty="0" smtClean="0">
                <a:solidFill>
                  <a:srgbClr val="D6ECFF">
                    <a:lumMod val="25000"/>
                  </a:srgbClr>
                </a:solidFill>
                <a:ea typeface="Times New Roman"/>
                <a:cs typeface="Times New Roman"/>
              </a:rPr>
              <a:t> </a:t>
            </a:r>
            <a:endParaRPr lang="ru-RU" sz="2400" b="1" dirty="0">
              <a:solidFill>
                <a:srgbClr val="D6ECFF">
                  <a:lumMod val="25000"/>
                </a:srgbClr>
              </a:solidFill>
              <a:ea typeface="Times New Roman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35" y="5661248"/>
            <a:ext cx="30114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69" y="5661248"/>
            <a:ext cx="30114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8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2"/>
          <p:cNvSpPr txBox="1">
            <a:spLocks/>
          </p:cNvSpPr>
          <p:nvPr/>
        </p:nvSpPr>
        <p:spPr>
          <a:xfrm>
            <a:off x="928662" y="642918"/>
            <a:ext cx="4857784" cy="3143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Рисунок 16" descr="D:\ВИКА\ЗАМ\патріотичне картинки\458ed947984d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88624" y="4314916"/>
            <a:ext cx="364333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ИКА\ЗАМ\патріотичне картинки\fotografii-voennyx-dejstvij-ato-na-vostoke-ukrainy10.jpg"/>
          <p:cNvPicPr/>
          <p:nvPr/>
        </p:nvPicPr>
        <p:blipFill>
          <a:blip r:embed="rId5"/>
          <a:srcRect l="24693" t="11707" r="20951" b="20916"/>
          <a:stretch>
            <a:fillRect/>
          </a:stretch>
        </p:blipFill>
        <p:spPr bwMode="auto">
          <a:xfrm>
            <a:off x="9972600" y="1540971"/>
            <a:ext cx="32289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64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32261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4446" y="195116"/>
            <a:ext cx="6597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Урок </a:t>
            </a:r>
            <a:r>
              <a:rPr lang="ru-RU" sz="2800" dirty="0">
                <a:solidFill>
                  <a:srgbClr val="C00000"/>
                </a:solidFill>
              </a:rPr>
              <a:t>мужності на тему: «Україна пам'ятає подвиг солдата».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4514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149223"/>
            <a:ext cx="73402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З метою вшанування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71-ї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річниці вигнання нацистських окупантів з України,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  учні ознайомилися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з бойовими діями, які відбувалися на Україні впродовж 1942-1944 рр., на прикладі історичних фактів показати якою ціною далась перемога над загарбником нашої Батьківщини, учні вшанували пам'ять загиблих хвилиною мовчання. А також учні переглянули фільм Андрія Цаплієнка «Київ. Місто, що зрадили», який відображає український вимір Другої світової війни.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0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admin\Desktop\Патріотичне виховання\мчям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3857628"/>
            <a:ext cx="4416000" cy="2484000"/>
          </a:xfrm>
          <a:prstGeom prst="rect">
            <a:avLst/>
          </a:prstGeom>
          <a:noFill/>
        </p:spPr>
      </p:pic>
      <p:pic>
        <p:nvPicPr>
          <p:cNvPr id="8195" name="Picture 3" descr="C:\Users\admin\Desktop\Патріотичне виховання\вмвчмв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12000" y="3643314"/>
            <a:ext cx="4032000" cy="226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775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175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7578" y="155176"/>
            <a:ext cx="6822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22 вересня  відзначаємо   День Партизанської  слави,  27-28 вересня  схиляємо голови  перед тими, хто загинув у Бабиному Яру</a:t>
            </a:r>
            <a:endParaRPr lang="uk-UA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 rot="10800000" flipV="1">
            <a:off x="2786050" y="1785926"/>
            <a:ext cx="4184503" cy="1662226"/>
          </a:xfrm>
          <a:prstGeom prst="round1Rect">
            <a:avLst>
              <a:gd name="adj" fmla="val 3271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22 вересня – День партизанської слави. До цього дня була проведена  віртуальна екскурсія на тему: «Стежинами партизанської слави»</a:t>
            </a: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>
            <a:off x="4586732" y="4797152"/>
            <a:ext cx="4089724" cy="1512168"/>
          </a:xfrm>
          <a:prstGeom prst="round1Rect">
            <a:avLst>
              <a:gd name="adj" fmla="val 3053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Тематична виховна година: "Історія і трагедія Бабиного Яру"</a:t>
            </a:r>
            <a:r>
              <a:rPr kumimoji="0" lang="uk-UA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до 72-ої роковин трагедії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6" name="Рисунок 15" descr="110930073157_babi_yar_for_video_640x360_bbc_nocred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929066"/>
            <a:ext cx="3024336" cy="202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5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775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0" y="-10982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8236" y="113647"/>
            <a:ext cx="696215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uk-UA" sz="3200" b="1" dirty="0" smtClean="0">
                <a:solidFill>
                  <a:srgbClr val="C00000"/>
                </a:solidFill>
              </a:rPr>
              <a:t>Афганістан болить в моїй душі</a:t>
            </a:r>
            <a:endParaRPr lang="uk-UA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</a:rPr>
              <a:t>  Ось </a:t>
            </a:r>
            <a:r>
              <a:rPr lang="uk-UA" sz="2200" b="1" dirty="0">
                <a:solidFill>
                  <a:schemeClr val="bg2">
                    <a:lumMod val="25000"/>
                  </a:schemeClr>
                </a:solidFill>
              </a:rPr>
              <a:t>уже </a:t>
            </a:r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</a:rPr>
              <a:t>28 </a:t>
            </a:r>
            <a:r>
              <a:rPr lang="uk-UA" sz="2200" b="1" dirty="0">
                <a:solidFill>
                  <a:schemeClr val="bg2">
                    <a:lumMod val="25000"/>
                  </a:schemeClr>
                </a:solidFill>
              </a:rPr>
              <a:t>років у нашій свідомості прописалося це слово,не як географічна назва даної мусульманської країни, а як синонім людського лиха, справжнього пекла.</a:t>
            </a:r>
          </a:p>
          <a:p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</a:rPr>
              <a:t>  Учні відзначили </a:t>
            </a:r>
            <a:r>
              <a:rPr lang="uk-UA" sz="2200" b="1" dirty="0">
                <a:solidFill>
                  <a:schemeClr val="bg2">
                    <a:lumMod val="25000"/>
                  </a:schemeClr>
                </a:solidFill>
              </a:rPr>
              <a:t>цю пам’ятну дату, вшановували пам’ять про тих, хто поліг в Афганських ущелинах, хто повернувся з війни живим, хоч і з пораненою душею. Була організована виставка, проведені уроки-реквієми, зустріч з воїнами-афганцями.</a:t>
            </a:r>
            <a:endParaRPr lang="uk-UA" sz="2200" b="1" i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929066"/>
            <a:ext cx="3812434" cy="2707926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 descr="http://www.fkplpo.net.ua/images/P0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45410"/>
            <a:ext cx="3672408" cy="270792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5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008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131" y="783"/>
            <a:ext cx="17748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166" y="372485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Робота над проектами та участь у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 Всеукраїнських проектах 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2619" y="1214422"/>
            <a:ext cx="6562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Відображає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активну життєву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позицію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uk-UA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2" name="Picture 2" descr="F:\доки\Новая папка (2)\DSC_00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1643050"/>
            <a:ext cx="4641721" cy="3096000"/>
          </a:xfrm>
          <a:prstGeom prst="rect">
            <a:avLst/>
          </a:prstGeom>
          <a:noFill/>
        </p:spPr>
      </p:pic>
      <p:pic>
        <p:nvPicPr>
          <p:cNvPr id="5123" name="Picture 3" descr="F:\доки\Новая папка (2)\DSC_03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2614" y="2428868"/>
            <a:ext cx="2881386" cy="4320000"/>
          </a:xfrm>
          <a:prstGeom prst="rect">
            <a:avLst/>
          </a:prstGeom>
          <a:noFill/>
        </p:spPr>
      </p:pic>
      <p:pic>
        <p:nvPicPr>
          <p:cNvPr id="5124" name="Picture 4" descr="F:\доки\Новая папка (2)\DSC_09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762000"/>
            <a:ext cx="3523291" cy="3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0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1225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63888" y="2345104"/>
            <a:ext cx="3744416" cy="1323439"/>
          </a:xfrm>
          <a:prstGeom prst="rect">
            <a:avLst/>
          </a:prstGeom>
          <a:gradFill rotWithShape="1">
            <a:gsLst>
              <a:gs pos="0">
                <a:srgbClr val="E8B7B7">
                  <a:tint val="70000"/>
                  <a:satMod val="180000"/>
                </a:srgbClr>
              </a:gs>
              <a:gs pos="62000">
                <a:srgbClr val="E8B7B7">
                  <a:tint val="30000"/>
                  <a:satMod val="180000"/>
                </a:srgbClr>
              </a:gs>
              <a:gs pos="100000">
                <a:srgbClr val="E8B7B7">
                  <a:tint val="22000"/>
                  <a:satMod val="180000"/>
                </a:srgbClr>
              </a:gs>
            </a:gsLst>
            <a:lin ang="16200000" scaled="0"/>
          </a:gradFill>
          <a:ln w="9525" cap="flat" cmpd="sng" algn="ctr">
            <a:solidFill>
              <a:srgbClr val="C00000"/>
            </a:solidFill>
            <a:prstDash val="solid"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Українські традиції та обряди От як можна святкувати свято у родині. (До Дня Святого Миколая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).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62" y="2356047"/>
            <a:ext cx="2395537" cy="16589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4ef12cc8ecdf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2345104"/>
            <a:ext cx="1574764" cy="208823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343899" y="4753963"/>
            <a:ext cx="3660149" cy="707886"/>
          </a:xfrm>
          <a:prstGeom prst="rect">
            <a:avLst/>
          </a:prstGeom>
          <a:gradFill rotWithShape="1">
            <a:gsLst>
              <a:gs pos="0">
                <a:srgbClr val="E8B7B7">
                  <a:tint val="70000"/>
                  <a:satMod val="180000"/>
                </a:srgbClr>
              </a:gs>
              <a:gs pos="62000">
                <a:srgbClr val="E8B7B7">
                  <a:tint val="30000"/>
                  <a:satMod val="180000"/>
                </a:srgbClr>
              </a:gs>
              <a:gs pos="100000">
                <a:srgbClr val="E8B7B7">
                  <a:tint val="22000"/>
                  <a:satMod val="180000"/>
                </a:srgbClr>
              </a:gs>
            </a:gsLst>
            <a:lin ang="16200000" scaled="0"/>
          </a:gradFill>
          <a:ln w="9525" cap="flat" cmpd="sng" algn="ctr">
            <a:solidFill>
              <a:srgbClr val="C00000"/>
            </a:solidFill>
            <a:prstDash val="solid"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Пізнавальна бесіда «Масляна. Історія та традиції свята».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6" name="Рисунок 15" descr="default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0" y="4581128"/>
            <a:ext cx="2352899" cy="201622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41298" y="260648"/>
            <a:ext cx="66122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Говорячи про виховання як патріотичних якостей, так і моральних, не варто забувати про формування прагнення зберігати традиції і звичаї свого народу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uk-U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15903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77958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2987" y="355461"/>
            <a:ext cx="756146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 Продовжити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розмову про людські достоїнства і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вади, </a:t>
            </a:r>
          </a:p>
          <a:p>
            <a:pPr lvl="0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допомогти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учням зробити висновок, що «добро твориться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просто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– ні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за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так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», викликати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в них бажання творити добро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й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уникати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злих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вчинків,виховувати в учнів високу мовну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культуру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, сприяти самовдосконаленню учнів, їхньому інтелектуальному і моральному розвитку  покликані  уроки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літератури. </a:t>
            </a:r>
          </a:p>
          <a:p>
            <a:pPr lvl="0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Величезний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емоційний вплив на формування патріотизму учнів надають ідеї патріотизму, які розкриваються в художній прозі та оспівані в поезії -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вірші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Ліни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Костенко,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Т.Г.Шевченка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Л.Українки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В.Симоненка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проза ,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Гоголя, М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, А.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та ін.</a:t>
            </a: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52" y="3979285"/>
            <a:ext cx="1533498" cy="229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74" y="3953583"/>
            <a:ext cx="1658937" cy="222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7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1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774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2987" y="152691"/>
            <a:ext cx="69127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  Значимість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патріотичного  та морального виховання особливо гостро позначилася в сучасний період - у зв'язку з втратою людьми моральних орієнтирів у власному житті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  За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останніми даними, тільки 55,4% української молоді вважають себе патріотами.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    </a:t>
            </a:r>
          </a:p>
          <a:p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</a:rPr>
              <a:t> Дефіцит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</a:rPr>
              <a:t>моральних цінностей і нехтування моральними нормами стають повсюдним явищем. Тому все гостріше постає питання про підвищення рівня патріотичного виховання. Необхідно виховувати, починаючи вже з молодшого шкільного віку, доброту, відповідальність, почуття власної гідності, громадянськість. Таким чином, виховання патріотизму - це наша найважливіша педагогічна задача.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-21238"/>
            <a:ext cx="1779587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46118"/>
            <a:ext cx="2736304" cy="21352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:\доки\Новая папка (2)\image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2000" y="4014000"/>
            <a:ext cx="3792000" cy="28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8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12620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749091"/>
            <a:ext cx="58326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Патріотичне виховання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 це сфера духовного життя, яка проникає в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усе,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що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пізнає, робить, до чого прагне, що любить і ненавидить людина, яка формується. 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</a:t>
            </a:r>
            <a:r>
              <a:rPr lang="ru-RU" sz="2400" dirty="0" smtClean="0">
                <a:solidFill>
                  <a:srgbClr val="C00000"/>
                </a:solidFill>
              </a:rPr>
              <a:t>(</a:t>
            </a:r>
            <a:r>
              <a:rPr lang="ru-RU" sz="2400" dirty="0">
                <a:solidFill>
                  <a:srgbClr val="C00000"/>
                </a:solidFill>
              </a:rPr>
              <a:t>В. О. Сухомлинський)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3648" y="3836786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Патріотичне виховання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</a:rPr>
              <a:t> – планомірна  виховна  діяльність, спрямоване на формування у учнів почуття патріотизму , тобто доброго  відношення  до  Батьківщини  та  до представників  спільних  культури  та   країни.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620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225"/>
            <a:ext cx="1262063" cy="345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397125" cy="26930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22490"/>
            <a:ext cx="74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/>
            <a:r>
              <a:rPr lang="uk-UA" sz="2400" dirty="0">
                <a:solidFill>
                  <a:srgbClr val="C00000"/>
                </a:solidFill>
                <a:ea typeface="Calibri"/>
                <a:cs typeface="Times New Roman"/>
              </a:rPr>
              <a:t>Джерелами патріотичного виховання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є рідне слово батька і матері, колискова пісня, культ Матері та Батька, рідна оселя, садиба, батьківщина і Батьківщина, героїчне минуле народу, життєдіяльність історичних постатей народу (політичних діячів,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вчених,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письменників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, діячів мистецтва і культури), конкретна діяльність особистості щодо матеріального та культурного збагачення своєї країни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.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В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арсеналі діяльності з патріотичного виховання підростаючого покоління є багато засобів і методів впливу. 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indent="180340"/>
            <a:r>
              <a:rPr lang="uk-UA" sz="2400" b="1" dirty="0" smtClean="0">
                <a:solidFill>
                  <a:srgbClr val="C00000"/>
                </a:solidFill>
                <a:ea typeface="Calibri"/>
                <a:cs typeface="Times New Roman"/>
              </a:rPr>
              <a:t>Однак </a:t>
            </a:r>
            <a:r>
              <a:rPr lang="uk-UA" sz="2400" b="1" dirty="0">
                <a:solidFill>
                  <a:srgbClr val="C00000"/>
                </a:solidFill>
                <a:ea typeface="Calibri"/>
                <a:cs typeface="Times New Roman"/>
              </a:rPr>
              <a:t>головне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 — це включення кожної особистості в конкретну діяльність з творення й примноження багатства і краси своєї Вітчизни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27" y="4869160"/>
            <a:ext cx="2384425" cy="1652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94" y="5504160"/>
            <a:ext cx="30114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3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62063" cy="356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3016"/>
            <a:ext cx="1262063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396331" cy="2837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/>
            <a:endParaRPr lang="uk-UA" sz="2400" dirty="0" smtClean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indent="180340"/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В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рамках національно – патріотичного виховання в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навчальному закладі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проводяться виховні години, бесіди, темами яких є: святкування знаменних дат, ознайомлення з історією рідного краю, звичаями і традиціями українського народу, видатними людьми України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тощо.</a:t>
            </a:r>
          </a:p>
          <a:p>
            <a:pPr indent="180340"/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Традиційним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стало проведення святкувань Дня Збройних Сил України, Дня Соборності, Дня Захисника Вітчизни, Дня української письменності,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змагань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«Козацькі забави». В рамках святкування цих знаменних дат було проведено: - виховні години в усіх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класах;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- зустрічі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з учасниками </a:t>
            </a:r>
            <a:r>
              <a:rPr lang="uk-UA" sz="2400" dirty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бойових дій; - зустрічі з членами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ea typeface="Calibri"/>
                <a:cs typeface="Times New Roman"/>
              </a:rPr>
              <a:t>громадських організацій.</a:t>
            </a:r>
            <a:endParaRPr lang="ru-RU" sz="2400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28" y="5082287"/>
            <a:ext cx="70532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8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547664" y="1771082"/>
            <a:ext cx="7311186" cy="508691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успадкування 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   </a:t>
            </a: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духовних 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     </a:t>
            </a: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надбань</a:t>
            </a:r>
            <a:endParaRPr lang="en-US" sz="24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   </a:t>
            </a: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українського 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народу;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вивчення вікових традицій та героїчних сторінок історії українського народу та його Збройних сил;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виховання моральної відповідальності за все, що робиться на рідній землі, палке прагнення боротися за розквіт, велич і могутність Батьківщини, готовності її захищати;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cs typeface="Times New Roman" pitchFamily="18" charset="0"/>
              </a:rPr>
              <a:t>утвердження принципів загальнолюдської моралі: правди, справедливості, милосердя, патріотизму та інших доброчинностей. </a:t>
            </a:r>
            <a:endParaRPr lang="uk-UA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68595" y="312151"/>
            <a:ext cx="64532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atin typeface="Monotype Corsiva" pitchFamily="66" charset="0"/>
              </a:rPr>
              <a:t> </a:t>
            </a:r>
            <a:r>
              <a:rPr lang="uk-UA" sz="4000" b="1" dirty="0" smtClean="0">
                <a:solidFill>
                  <a:srgbClr val="C00000"/>
                </a:solidFill>
                <a:cs typeface="Times New Roman" pitchFamily="18" charset="0"/>
              </a:rPr>
              <a:t>Мета національно - патріотичного виховання: </a:t>
            </a:r>
            <a:endParaRPr lang="uk-UA" sz="4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48"/>
          <a:stretch/>
        </p:blipFill>
        <p:spPr bwMode="auto">
          <a:xfrm>
            <a:off x="7236296" y="123369"/>
            <a:ext cx="1774825" cy="211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" y="0"/>
            <a:ext cx="12620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5825"/>
            <a:ext cx="12620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21411"/>
            <a:ext cx="3011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552" y="5807072"/>
            <a:ext cx="3011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620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973"/>
            <a:ext cx="1262063" cy="34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161050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3" y="181691"/>
            <a:ext cx="67089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Для педагогічного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колективу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нашо</a:t>
            </a:r>
            <a:r>
              <a:rPr lang="uk-UA" sz="2400" b="1" dirty="0" err="1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го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 навчального закладу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патріотичний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напрямок роботи був і залишається пріоритетним.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  <a:p>
            <a:pPr indent="180340"/>
            <a:r>
              <a:rPr lang="ru-RU" sz="2400" b="1" dirty="0">
                <a:solidFill>
                  <a:srgbClr val="C00000"/>
                </a:solidFill>
                <a:ea typeface="Times New Roman"/>
                <a:cs typeface="Times New Roman"/>
              </a:rPr>
              <a:t>Формування </a:t>
            </a:r>
            <a:r>
              <a:rPr lang="ru-RU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громадянина</a:t>
            </a:r>
            <a:r>
              <a:rPr lang="ru-RU" sz="2400" b="1" dirty="0" smtClean="0">
                <a:solidFill>
                  <a:srgbClr val="1D5C80"/>
                </a:solidFill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- патріота України, підготовленого до життя, з високою національною свідомістю, виховання громадян, які здатні побудувати громадянське суспільство, в основу якого були б закладені та постійно втілювалися демократія, толерантність та повага до прав людини, набуває сьогодні особливого значення</a:t>
            </a:r>
            <a:r>
              <a:rPr lang="ru-RU" sz="2400" b="1" dirty="0">
                <a:solidFill>
                  <a:srgbClr val="1D5C80"/>
                </a:solidFill>
                <a:ea typeface="Times New Roman"/>
                <a:cs typeface="Times New Roman"/>
              </a:rPr>
              <a:t>. </a:t>
            </a:r>
            <a:r>
              <a:rPr lang="ru-RU" sz="2400" b="1" dirty="0">
                <a:solidFill>
                  <a:srgbClr val="C00000"/>
                </a:solidFill>
                <a:ea typeface="Times New Roman"/>
                <a:cs typeface="Times New Roman"/>
              </a:rPr>
              <a:t>Патріотизм у сучасному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розумінні –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це відчуття того,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в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навчально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 –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виховному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 об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”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єднанні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,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районі,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селищі,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a typeface="Times New Roman"/>
                <a:cs typeface="Times New Roman"/>
              </a:rPr>
              <a:t>країні все мене стосується, все залежить від мене.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2" y="5301208"/>
            <a:ext cx="70532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6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2" name="wind.wav"/>
          </p:stSnd>
        </p:sndAc>
      </p:transition>
    </mc:Choice>
    <mc:Fallback xmlns="">
      <p:transition spd="slow" advClick="0">
        <p:blinds dir="vert"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410974" y="188640"/>
            <a:ext cx="6025302" cy="10715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uk-UA" sz="2400" dirty="0" smtClean="0">
                <a:solidFill>
                  <a:srgbClr val="C00000"/>
                </a:solidFill>
                <a:cs typeface="Times New Roman" pitchFamily="18" charset="0"/>
              </a:rPr>
              <a:t>Морально – психологічне забезпечення національно – патріотичного виховання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2400" dirty="0" smtClean="0">
                <a:solidFill>
                  <a:srgbClr val="C00000"/>
                </a:solidFill>
                <a:cs typeface="Times New Roman" pitchFamily="18" charset="0"/>
              </a:rPr>
              <a:t>– це формування позитивних установок</a:t>
            </a:r>
            <a:r>
              <a:rPr lang="uk-UA" sz="2400" dirty="0" smtClean="0">
                <a:solidFill>
                  <a:srgbClr val="ED1332"/>
                </a:solidFill>
                <a:cs typeface="Times New Roman" pitchFamily="18" charset="0"/>
              </a:rPr>
              <a:t>:</a:t>
            </a:r>
            <a:endParaRPr lang="ru-RU" sz="2400" dirty="0">
              <a:solidFill>
                <a:srgbClr val="ED1332"/>
              </a:solidFill>
              <a:cs typeface="Times New Roman" pitchFamily="18" charset="0"/>
            </a:endParaRPr>
          </a:p>
        </p:txBody>
      </p:sp>
      <p:sp>
        <p:nvSpPr>
          <p:cNvPr id="20" name="Содержимое 12"/>
          <p:cNvSpPr txBox="1">
            <a:spLocks/>
          </p:cNvSpPr>
          <p:nvPr/>
        </p:nvSpPr>
        <p:spPr>
          <a:xfrm>
            <a:off x="864979" y="1643050"/>
            <a:ext cx="2428892" cy="1857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     </a:t>
            </a:r>
            <a:r>
              <a:rPr kumimoji="0" lang="uk-UA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Високе самопочуття громадянина</a:t>
            </a:r>
            <a:r>
              <a:rPr kumimoji="0" lang="uk-UA" sz="2400" b="0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України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21" name="Содержимое 12"/>
          <p:cNvSpPr txBox="1">
            <a:spLocks/>
          </p:cNvSpPr>
          <p:nvPr/>
        </p:nvSpPr>
        <p:spPr>
          <a:xfrm>
            <a:off x="3635896" y="2090561"/>
            <a:ext cx="2428892" cy="1643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   </a:t>
            </a:r>
            <a:r>
              <a:rPr kumimoji="0" lang="uk-UA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Стійкий соціальний</a:t>
            </a:r>
            <a:r>
              <a:rPr kumimoji="0" lang="uk-UA" sz="2400" b="0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оптимізм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22" name="Содержимое 12"/>
          <p:cNvSpPr txBox="1">
            <a:spLocks/>
          </p:cNvSpPr>
          <p:nvPr/>
        </p:nvSpPr>
        <p:spPr>
          <a:xfrm>
            <a:off x="6064788" y="1881012"/>
            <a:ext cx="2428892" cy="15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   </a:t>
            </a:r>
            <a:r>
              <a:rPr kumimoji="0" lang="uk-UA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itchFamily="18" charset="0"/>
              </a:rPr>
              <a:t>Впевненість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400" i="1" dirty="0" smtClean="0">
                <a:solidFill>
                  <a:srgbClr val="00B050"/>
                </a:solidFill>
                <a:cs typeface="Times New Roman" pitchFamily="18" charset="0"/>
              </a:rPr>
              <a:t>     </a:t>
            </a:r>
            <a:r>
              <a:rPr kumimoji="0" lang="uk-UA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itchFamily="18" charset="0"/>
              </a:rPr>
              <a:t>у єдності з Вітчизною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43608" cy="345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648"/>
            <a:ext cx="104361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13" y="0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65" y="5840413"/>
            <a:ext cx="3011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53" y="5733256"/>
            <a:ext cx="3011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доки\Новая папка (2)\image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4804" y="3071810"/>
            <a:ext cx="3269196" cy="2016000"/>
          </a:xfrm>
          <a:prstGeom prst="rect">
            <a:avLst/>
          </a:prstGeom>
          <a:noFill/>
        </p:spPr>
      </p:pic>
      <p:pic>
        <p:nvPicPr>
          <p:cNvPr id="4" name="Picture 4" descr="F:\доки\Новая папка (2)\image (6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7620" y="4590000"/>
            <a:ext cx="2268000" cy="2268000"/>
          </a:xfrm>
          <a:prstGeom prst="rect">
            <a:avLst/>
          </a:prstGeom>
          <a:noFill/>
        </p:spPr>
      </p:pic>
      <p:pic>
        <p:nvPicPr>
          <p:cNvPr id="5" name="Picture 2" descr="C:\Users\admin\Desktop\Патріотичне виховання\20160928_10334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1538" y="3357562"/>
            <a:ext cx="2832000" cy="2124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077085" y="260648"/>
            <a:ext cx="6715172" cy="71420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b="1" i="1" dirty="0" smtClean="0">
                <a:solidFill>
                  <a:srgbClr val="FFFF00"/>
                </a:solidFill>
                <a:cs typeface="Times New Roman" pitchFamily="18" charset="0"/>
              </a:rPr>
              <a:t>Складові патріотичного виховання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165266063"/>
              </p:ext>
            </p:extLst>
          </p:nvPr>
        </p:nvGraphicFramePr>
        <p:xfrm>
          <a:off x="964364" y="1730928"/>
          <a:ext cx="771530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Содержимое 12"/>
          <p:cNvSpPr txBox="1">
            <a:spLocks/>
          </p:cNvSpPr>
          <p:nvPr/>
        </p:nvSpPr>
        <p:spPr>
          <a:xfrm>
            <a:off x="3357554" y="836712"/>
            <a:ext cx="2143140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Любов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6775"/>
            <a:ext cx="10429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72" y="-54786"/>
            <a:ext cx="1774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Патріотичне виховання\kljk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84000" y="3071810"/>
            <a:ext cx="3360000" cy="2520000"/>
          </a:xfrm>
          <a:prstGeom prst="snip2DiagRect">
            <a:avLst/>
          </a:prstGeom>
          <a:noFill/>
        </p:spPr>
      </p:pic>
      <p:pic>
        <p:nvPicPr>
          <p:cNvPr id="14" name="Picture 4" descr="C:\Users\admin\Desktop\Патріотичне виховання\Screenshot_2015-12-29-20-39-3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4414" y="3071810"/>
            <a:ext cx="3628800" cy="226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  <p:sndAc>
          <p:stSnd>
            <p:snd r:embed="rId3" name="wind.wav"/>
          </p:stSnd>
        </p:sndAc>
      </p:transition>
    </mc:Choice>
    <mc:Fallback xmlns="">
      <p:transition spd="slow" advClick="0">
        <p:blinds dir="vert"/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</Template>
  <TotalTime>3113</TotalTime>
  <Words>1387</Words>
  <Application>Microsoft Office PowerPoint</Application>
  <PresentationFormat>Екран (4:3)</PresentationFormat>
  <Paragraphs>101</Paragraphs>
  <Slides>26</Slides>
  <Notes>12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Monotype Corsiva</vt:lpstr>
      <vt:lpstr>Times New Roman</vt:lpstr>
      <vt:lpstr>Wingdings</vt:lpstr>
      <vt:lpstr>7</vt:lpstr>
      <vt:lpstr>Національно – патріотичне виховання  в  системі  виховної роботи   Олександрывського НВК «КЗ Олександрывського НВО №2»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                                Плетіння сітки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User</dc:creator>
  <cp:lastModifiedBy>Олефіренко Людмила</cp:lastModifiedBy>
  <cp:revision>262</cp:revision>
  <cp:lastPrinted>2015-03-05T19:43:42Z</cp:lastPrinted>
  <dcterms:created xsi:type="dcterms:W3CDTF">2014-08-02T11:56:42Z</dcterms:created>
  <dcterms:modified xsi:type="dcterms:W3CDTF">2017-03-14T09:06:19Z</dcterms:modified>
</cp:coreProperties>
</file>