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71" r:id="rId5"/>
    <p:sldId id="266" r:id="rId6"/>
    <p:sldId id="267" r:id="rId7"/>
    <p:sldId id="269" r:id="rId8"/>
    <p:sldId id="259" r:id="rId9"/>
    <p:sldId id="260" r:id="rId10"/>
    <p:sldId id="272" r:id="rId11"/>
    <p:sldId id="268" r:id="rId12"/>
    <p:sldId id="261" r:id="rId13"/>
    <p:sldId id="270" r:id="rId14"/>
    <p:sldId id="263" r:id="rId15"/>
    <p:sldId id="273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-9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світній стандарт </a:t>
            </a:r>
            <a:b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Нової української школи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2545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Навчання вчителів пілотних шкіл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91195654"/>
              </p:ext>
            </p:extLst>
          </p:nvPr>
        </p:nvGraphicFramePr>
        <p:xfrm>
          <a:off x="677863" y="1744132"/>
          <a:ext cx="8596311" cy="499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204"/>
                <a:gridCol w="1794933"/>
                <a:gridCol w="3432174"/>
              </a:tblGrid>
              <a:tr h="40458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Завдання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Термін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Відповідальні</a:t>
                      </a:r>
                      <a:endParaRPr lang="uk-UA" dirty="0"/>
                    </a:p>
                  </a:txBody>
                  <a:tcPr/>
                </a:tc>
              </a:tr>
              <a:tr h="997599">
                <a:tc>
                  <a:txBody>
                    <a:bodyPr/>
                    <a:lstStyle/>
                    <a:p>
                      <a:r>
                        <a:rPr lang="uk-UA" b="0" baseline="0" dirty="0" smtClean="0">
                          <a:solidFill>
                            <a:srgbClr val="002060"/>
                          </a:solidFill>
                        </a:rPr>
                        <a:t>Затвердження пілотних шкіл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25 травня – 10 червня</a:t>
                      </a:r>
                    </a:p>
                    <a:p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Департаменти освіти і науки ОДА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97599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Затвердження списку вчителів (двох перших</a:t>
                      </a:r>
                      <a:r>
                        <a:rPr lang="uk-UA" b="0" baseline="0" dirty="0" smtClean="0">
                          <a:solidFill>
                            <a:srgbClr val="002060"/>
                          </a:solidFill>
                        </a:rPr>
                        <a:t> класів у кожній школі)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 16 червня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Департаменти освіти і науки ОДА</a:t>
                      </a:r>
                    </a:p>
                    <a:p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96878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Закріплення наставників за пілотними школами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 21 липня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Обласні ІППО,</a:t>
                      </a:r>
                      <a:r>
                        <a:rPr lang="uk-UA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Департаменти освіти і науки ОДА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96878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Забезпечення можливостей для участі вчителів пілотних шкіл в он-лайн курсі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Серпень</a:t>
                      </a:r>
                      <a:r>
                        <a:rPr lang="uk-UA" b="0" baseline="0" dirty="0" smtClean="0">
                          <a:solidFill>
                            <a:srgbClr val="002060"/>
                          </a:solidFill>
                        </a:rPr>
                        <a:t> 2017 – червень 2018 рр.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Департаменти освіти і науки ОДА</a:t>
                      </a:r>
                    </a:p>
                    <a:p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Обласні ІППО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234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Основні завдання наставників</a:t>
            </a:r>
            <a:endParaRPr lang="uk-U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b="1" u="sng" dirty="0" smtClean="0">
                <a:solidFill>
                  <a:srgbClr val="002060"/>
                </a:solidFill>
              </a:rPr>
              <a:t>Забезпечити методичну підтримку на місцях: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</a:rPr>
              <a:t>Щомісячні візити наставників у пілотні школи (проведення спостережень, надання зворотного зв’язку тощо)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</a:rPr>
              <a:t>Проведення щомісячних зустрічей з вчителями пілотних шкіл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</a:rPr>
              <a:t>Допомога в напрацюванні освітніх матеріалів вчителями пілотних шкіл та іншими зацікавленими педагогами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419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Організація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освітнього середовища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002060"/>
                </a:solidFill>
              </a:rPr>
              <a:t>можливість </a:t>
            </a:r>
            <a:r>
              <a:rPr lang="uk-UA" sz="2800" dirty="0">
                <a:solidFill>
                  <a:srgbClr val="002060"/>
                </a:solidFill>
              </a:rPr>
              <a:t>мобільно використовувати меблі для організації роботи в малих </a:t>
            </a:r>
            <a:r>
              <a:rPr lang="uk-UA" sz="2800" dirty="0" smtClean="0">
                <a:solidFill>
                  <a:srgbClr val="002060"/>
                </a:solidFill>
              </a:rPr>
              <a:t>групах</a:t>
            </a:r>
          </a:p>
          <a:p>
            <a:r>
              <a:rPr lang="uk-UA" sz="2800" dirty="0">
                <a:solidFill>
                  <a:srgbClr val="002060"/>
                </a:solidFill>
              </a:rPr>
              <a:t>доступ до </a:t>
            </a:r>
            <a:r>
              <a:rPr lang="uk-UA" sz="2800" dirty="0" smtClean="0">
                <a:solidFill>
                  <a:srgbClr val="002060"/>
                </a:solidFill>
              </a:rPr>
              <a:t>Інтернету</a:t>
            </a:r>
          </a:p>
          <a:p>
            <a:pPr lvl="0"/>
            <a:r>
              <a:rPr lang="uk-UA" sz="2800" dirty="0">
                <a:solidFill>
                  <a:srgbClr val="002060"/>
                </a:solidFill>
              </a:rPr>
              <a:t>організаційна техніка (комп’ютер, ксерокс тощо) та витратні матеріали</a:t>
            </a:r>
          </a:p>
          <a:p>
            <a:endParaRPr lang="uk-UA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82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Організація освітнього середовища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xmlns="" val="344205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Організація освітнього середовища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xmlns="" val="121178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Організація освітнього середовища</a:t>
            </a:r>
            <a:endParaRPr lang="uk-UA" dirty="0"/>
          </a:p>
        </p:txBody>
      </p:sp>
      <p:pic>
        <p:nvPicPr>
          <p:cNvPr id="11" name="Содержимое 3" descr="DSCN11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863" y="2388503"/>
            <a:ext cx="4183062" cy="3425607"/>
          </a:xfrm>
        </p:spPr>
      </p:pic>
      <p:pic>
        <p:nvPicPr>
          <p:cNvPr id="12" name="Содержимое 3" descr="P42115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9525" y="2485700"/>
            <a:ext cx="4184650" cy="3231213"/>
          </a:xfrm>
        </p:spPr>
      </p:pic>
    </p:spTree>
    <p:extLst>
      <p:ext uri="{BB962C8B-B14F-4D97-AF65-F5344CB8AC3E}">
        <p14:creationId xmlns:p14="http://schemas.microsoft.com/office/powerpoint/2010/main" xmlns="" val="3831543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Дякуємо за увагу!</a:t>
            </a:r>
            <a:endParaRPr lang="uk-U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>
                <a:solidFill>
                  <a:schemeClr val="accent5">
                    <a:lumMod val="75000"/>
                  </a:schemeClr>
                </a:solidFill>
              </a:rPr>
              <a:t>Запитання? </a:t>
            </a:r>
          </a:p>
          <a:p>
            <a:pPr marL="0" indent="0">
              <a:buNone/>
            </a:pPr>
            <a:endParaRPr lang="uk-UA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uk-UA" sz="4000" dirty="0" smtClean="0">
                <a:solidFill>
                  <a:srgbClr val="002060"/>
                </a:solidFill>
              </a:rPr>
              <a:t>Побажання?</a:t>
            </a:r>
          </a:p>
          <a:p>
            <a:pPr marL="0" indent="0">
              <a:buNone/>
            </a:pPr>
            <a:endParaRPr lang="uk-UA" sz="4000" dirty="0" smtClean="0"/>
          </a:p>
          <a:p>
            <a:pPr marL="0" indent="0">
              <a:buNone/>
            </a:pPr>
            <a:r>
              <a:rPr lang="uk-UA" sz="4000" b="1" dirty="0" smtClean="0"/>
              <a:t>Коментарі?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xmlns="" val="312251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25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</a:rPr>
              <a:t>Підготовчий етап впровадження </a:t>
            </a:r>
            <a:br>
              <a:rPr lang="uk-UA" sz="31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3100" b="1" dirty="0" smtClean="0">
                <a:solidFill>
                  <a:schemeClr val="accent5">
                    <a:lumMod val="75000"/>
                  </a:schemeClr>
                </a:solidFill>
              </a:rPr>
              <a:t>Нової української школи</a:t>
            </a:r>
            <a:br>
              <a:rPr lang="uk-UA" sz="31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Основні завдання</a:t>
            </a:r>
            <a:b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3100" b="1" dirty="0" smtClean="0">
                <a:solidFill>
                  <a:schemeClr val="accent2">
                    <a:lumMod val="75000"/>
                  </a:schemeClr>
                </a:solidFill>
              </a:rPr>
              <a:t>липень 2017 – травень 2018 рр.</a:t>
            </a:r>
            <a:endParaRPr lang="uk-UA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63800"/>
            <a:ext cx="8596668" cy="3577562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Апробація на базі 100-та пілотних шкіл (4 школи у кожній області).</a:t>
            </a:r>
            <a:endParaRPr lang="en-US" sz="2800" dirty="0">
              <a:solidFill>
                <a:srgbClr val="002060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Навчання педагогів початкових класів на базі обласних Інститутів післядипломної педагогічної освіти.</a:t>
            </a:r>
          </a:p>
          <a:p>
            <a:pPr marL="571500" indent="-571500">
              <a:buFont typeface="+mj-lt"/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Розроблення навчальних матеріалів.</a:t>
            </a:r>
            <a:endParaRPr lang="uk-U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20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Підготовчі заходи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1. </a:t>
            </a:r>
            <a:r>
              <a:rPr lang="uk-UA" sz="2600" b="1" dirty="0" smtClean="0">
                <a:solidFill>
                  <a:srgbClr val="002060"/>
                </a:solidFill>
              </a:rPr>
              <a:t>Визначення </a:t>
            </a:r>
            <a:r>
              <a:rPr lang="uk-UA" sz="2600" b="1" u="sng" dirty="0">
                <a:solidFill>
                  <a:srgbClr val="002060"/>
                </a:solidFill>
              </a:rPr>
              <a:t>координаторів в областях </a:t>
            </a:r>
            <a:r>
              <a:rPr lang="uk-UA" sz="2600" dirty="0">
                <a:solidFill>
                  <a:srgbClr val="002060"/>
                </a:solidFill>
              </a:rPr>
              <a:t>(директори обласних ІППО спільно з директорами департаментів освіти</a:t>
            </a:r>
            <a:r>
              <a:rPr lang="uk-UA" sz="2600" dirty="0" smtClean="0">
                <a:solidFill>
                  <a:srgbClr val="002060"/>
                </a:solidFill>
              </a:rPr>
              <a:t>) – </a:t>
            </a:r>
            <a:r>
              <a:rPr lang="uk-UA" sz="2600" b="1" u="sng" dirty="0" smtClean="0">
                <a:solidFill>
                  <a:schemeClr val="accent5">
                    <a:lumMod val="75000"/>
                  </a:schemeClr>
                </a:solidFill>
              </a:rPr>
              <a:t>до 19 травня 2017р.</a:t>
            </a:r>
          </a:p>
          <a:p>
            <a:r>
              <a:rPr lang="uk-UA" sz="2600" b="1" dirty="0" smtClean="0">
                <a:solidFill>
                  <a:srgbClr val="002060"/>
                </a:solidFill>
              </a:rPr>
              <a:t>Робоча нарада для обласних координаторів – </a:t>
            </a:r>
          </a:p>
          <a:p>
            <a:pPr marL="0" indent="0">
              <a:buNone/>
            </a:pPr>
            <a:r>
              <a:rPr lang="uk-UA" sz="2600" b="1" u="sng" dirty="0" smtClean="0">
                <a:solidFill>
                  <a:schemeClr val="accent5">
                    <a:lumMod val="75000"/>
                  </a:schemeClr>
                </a:solidFill>
              </a:rPr>
              <a:t>24 травня, 11.00, МОН України</a:t>
            </a:r>
          </a:p>
          <a:p>
            <a:pPr marL="0" indent="0">
              <a:buNone/>
            </a:pPr>
            <a:r>
              <a:rPr lang="uk-UA" sz="2600" b="1" dirty="0" smtClean="0">
                <a:solidFill>
                  <a:srgbClr val="002060"/>
                </a:solidFill>
              </a:rPr>
              <a:t>2. Вибір </a:t>
            </a:r>
            <a:r>
              <a:rPr lang="uk-UA" sz="2600" b="1" u="sng" dirty="0" smtClean="0">
                <a:solidFill>
                  <a:srgbClr val="002060"/>
                </a:solidFill>
              </a:rPr>
              <a:t>пілотних шкіл </a:t>
            </a:r>
            <a:r>
              <a:rPr lang="uk-UA" sz="2600" b="1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uk-UA" sz="2600" b="1" u="sng" dirty="0" smtClean="0">
                <a:solidFill>
                  <a:schemeClr val="accent5">
                    <a:lumMod val="75000"/>
                  </a:schemeClr>
                </a:solidFill>
              </a:rPr>
              <a:t>до 10 червня 2017р.</a:t>
            </a:r>
          </a:p>
          <a:p>
            <a:pPr marL="0" indent="0">
              <a:buNone/>
            </a:pPr>
            <a:r>
              <a:rPr lang="uk-UA" sz="2600" b="1" dirty="0" smtClean="0">
                <a:solidFill>
                  <a:srgbClr val="002060"/>
                </a:solidFill>
              </a:rPr>
              <a:t>3. Вибір </a:t>
            </a:r>
            <a:r>
              <a:rPr lang="uk-UA" sz="2600" b="1" u="sng" dirty="0" smtClean="0">
                <a:solidFill>
                  <a:srgbClr val="002060"/>
                </a:solidFill>
              </a:rPr>
              <a:t>тренера</a:t>
            </a:r>
            <a:r>
              <a:rPr lang="uk-UA" sz="2600" b="1" dirty="0" smtClean="0">
                <a:solidFill>
                  <a:srgbClr val="002060"/>
                </a:solidFill>
              </a:rPr>
              <a:t> для участі у настановчій сесії.</a:t>
            </a:r>
          </a:p>
          <a:p>
            <a:endParaRPr lang="uk-UA" sz="2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7446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Підготовчий етап: розподіл відповідальності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1992996"/>
              </p:ext>
            </p:extLst>
          </p:nvPr>
        </p:nvGraphicFramePr>
        <p:xfrm>
          <a:off x="677863" y="2160588"/>
          <a:ext cx="8596311" cy="404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404"/>
                <a:gridCol w="2015066"/>
                <a:gridCol w="3135841"/>
              </a:tblGrid>
              <a:tr h="46776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Завдання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Термін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Відповідальні</a:t>
                      </a:r>
                      <a:endParaRPr lang="uk-UA" dirty="0"/>
                    </a:p>
                  </a:txBody>
                  <a:tcPr/>
                </a:tc>
              </a:tr>
              <a:tr h="80738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Визначення координаторів в областях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2060"/>
                          </a:solidFill>
                        </a:rPr>
                        <a:t>19 травня</a:t>
                      </a:r>
                      <a:endParaRPr lang="uk-U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ІППО,</a:t>
                      </a:r>
                      <a:r>
                        <a:rPr lang="uk-UA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Департамент освіти і науки ОДА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53399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Забезпечення участі обласних координаторів у робочій нараді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2060"/>
                          </a:solidFill>
                        </a:rPr>
                        <a:t>24 травня</a:t>
                      </a:r>
                      <a:endParaRPr lang="uk-U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ІППО, Департамент освіти і науки ОДА</a:t>
                      </a:r>
                    </a:p>
                    <a:p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53399">
                <a:tc>
                  <a:txBody>
                    <a:bodyPr/>
                    <a:lstStyle/>
                    <a:p>
                      <a:r>
                        <a:rPr lang="uk-UA" b="0" baseline="0" dirty="0" smtClean="0">
                          <a:solidFill>
                            <a:srgbClr val="002060"/>
                          </a:solidFill>
                        </a:rPr>
                        <a:t>Затвердження пілотних шкіл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2060"/>
                          </a:solidFill>
                        </a:rPr>
                        <a:t>25 травня – </a:t>
                      </a:r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b="1" dirty="0" smtClean="0">
                          <a:solidFill>
                            <a:srgbClr val="002060"/>
                          </a:solidFill>
                        </a:rPr>
                        <a:t>10 червня</a:t>
                      </a:r>
                      <a:endParaRPr lang="uk-U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Департамент освіти і науки ОДА</a:t>
                      </a:r>
                    </a:p>
                    <a:p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7768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Вибір тренера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2060"/>
                          </a:solidFill>
                        </a:rPr>
                        <a:t>10 червня </a:t>
                      </a:r>
                      <a:endParaRPr lang="uk-UA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rgbClr val="002060"/>
                          </a:solidFill>
                        </a:rPr>
                        <a:t>Обласні ІППО</a:t>
                      </a:r>
                      <a:endParaRPr lang="uk-UA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73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Завдання обласних координаторів</a:t>
            </a:r>
            <a:endParaRPr lang="uk-U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043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u="sng" dirty="0" smtClean="0">
                <a:solidFill>
                  <a:srgbClr val="002060"/>
                </a:solidFill>
              </a:rPr>
              <a:t>Основна мета – забезпечення організаційної підтримки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Участь у виборі пілотних шкіл, зокрема їх відвідування у процесі відбору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Участь у </a:t>
            </a:r>
            <a:r>
              <a:rPr lang="uk-UA" dirty="0" err="1" smtClean="0">
                <a:solidFill>
                  <a:srgbClr val="002060"/>
                </a:solidFill>
              </a:rPr>
              <a:t>настановчих</a:t>
            </a:r>
            <a:r>
              <a:rPr lang="uk-UA" dirty="0" smtClean="0">
                <a:solidFill>
                  <a:srgbClr val="002060"/>
                </a:solidFill>
              </a:rPr>
              <a:t> нарадах: </a:t>
            </a:r>
            <a:r>
              <a:rPr lang="uk-UA" b="1" u="sng" dirty="0" smtClean="0">
                <a:solidFill>
                  <a:schemeClr val="accent5">
                    <a:lumMod val="75000"/>
                  </a:schemeClr>
                </a:solidFill>
              </a:rPr>
              <a:t>24 травня (Київ), 6-7 липня, м. Ірпінь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Організація тренінгів для вчителів пілотних шкіл в областях – </a:t>
            </a:r>
          </a:p>
          <a:p>
            <a:pPr marL="0" indent="0">
              <a:buNone/>
            </a:pPr>
            <a:r>
              <a:rPr lang="uk-UA" b="1" u="sng" dirty="0" smtClean="0">
                <a:solidFill>
                  <a:schemeClr val="accent5">
                    <a:lumMod val="75000"/>
                  </a:schemeClr>
                </a:solidFill>
              </a:rPr>
              <a:t>10 –  21 липня 2017 року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Організація щомісячних зустрічей вчителів пілотних шкіл з наставником (наставниками) для обговорення кращих практик і викликів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Підтримка обговорення результатів апробації в режимі он-лайн форуму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Збір навчальних матеріалів, напрацьованих вчителями пілотних шкіл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Співпраця із засобами масової інформації</a:t>
            </a:r>
            <a:endParaRPr lang="uk-UA" dirty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Участь у моніторингу та оцінці (збір результатів опитування вчителів, тощо)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48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Вибір пілотних шкіл</a:t>
            </a:r>
            <a:endParaRPr lang="uk-U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002060"/>
                </a:solidFill>
              </a:rPr>
              <a:t>Розробка критеріїв вибору пілотних шкіл та розміщення їх на сайті Нова українська школа –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</a:rPr>
              <a:t>15 травня 2017 року</a:t>
            </a:r>
          </a:p>
          <a:p>
            <a:r>
              <a:rPr lang="uk-UA" sz="2800" dirty="0">
                <a:solidFill>
                  <a:srgbClr val="002060"/>
                </a:solidFill>
              </a:rPr>
              <a:t>Надсилання аплікаційних форм –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</a:rPr>
              <a:t>до 25 травня 2017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року</a:t>
            </a:r>
            <a:endParaRPr lang="uk-UA" sz="2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2800" dirty="0">
                <a:solidFill>
                  <a:srgbClr val="002060"/>
                </a:solidFill>
              </a:rPr>
              <a:t>Вибір пілотних шкіл –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</a:rPr>
              <a:t>до 10 червня 2017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року</a:t>
            </a:r>
          </a:p>
          <a:p>
            <a:r>
              <a:rPr lang="uk-UA" sz="2800" dirty="0" smtClean="0">
                <a:solidFill>
                  <a:srgbClr val="002060"/>
                </a:solidFill>
              </a:rPr>
              <a:t>Затвердження списку пілотних шкіл </a:t>
            </a:r>
            <a:endParaRPr lang="uk-U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90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Мотиваційна складова</a:t>
            </a:r>
            <a:endParaRPr lang="uk-U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</a:rPr>
              <a:t>Обласні координатори </a:t>
            </a:r>
            <a:r>
              <a:rPr lang="uk-UA" sz="2400" dirty="0" smtClean="0">
                <a:solidFill>
                  <a:srgbClr val="002060"/>
                </a:solidFill>
              </a:rPr>
              <a:t>– забезпечення організаційних питань </a:t>
            </a:r>
          </a:p>
          <a:p>
            <a:pPr>
              <a:buFont typeface="+mj-lt"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</a:rPr>
              <a:t>Наставники</a:t>
            </a:r>
            <a:r>
              <a:rPr lang="uk-UA" sz="2400" dirty="0" smtClean="0">
                <a:solidFill>
                  <a:srgbClr val="002060"/>
                </a:solidFill>
              </a:rPr>
              <a:t> – забезпечення методичного супроводу</a:t>
            </a:r>
          </a:p>
          <a:p>
            <a:pPr>
              <a:buFont typeface="+mj-lt"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</a:rPr>
              <a:t>Вчителі пілотних класів </a:t>
            </a:r>
            <a:r>
              <a:rPr lang="uk-UA" sz="2400" dirty="0" smtClean="0">
                <a:solidFill>
                  <a:srgbClr val="002060"/>
                </a:solidFill>
              </a:rPr>
              <a:t>– 8 вчителів перших класів у кожній області</a:t>
            </a:r>
            <a:endParaRPr lang="uk-UA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Пов’язане зображенн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19630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328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Підготовка </a:t>
            </a:r>
            <a:r>
              <a:rPr lang="uk-UA" sz="4000" b="1" dirty="0">
                <a:solidFill>
                  <a:schemeClr val="accent5">
                    <a:lumMod val="75000"/>
                  </a:schemeClr>
                </a:solidFill>
              </a:rPr>
              <a:t>тренерів</a:t>
            </a:r>
            <a:endParaRPr lang="uk-UA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002060"/>
                </a:solidFill>
              </a:rPr>
              <a:t>Формування команди тренерів (26 осіб) для проведення тренінгів для 200-от вчителів перших класів пілотних шкіл (представники ІППО)</a:t>
            </a:r>
          </a:p>
          <a:p>
            <a:r>
              <a:rPr lang="uk-UA" sz="2800" dirty="0" smtClean="0">
                <a:solidFill>
                  <a:srgbClr val="002060"/>
                </a:solidFill>
              </a:rPr>
              <a:t>Проведення </a:t>
            </a:r>
            <a:r>
              <a:rPr lang="uk-UA" sz="2800" dirty="0" err="1" smtClean="0">
                <a:solidFill>
                  <a:srgbClr val="002060"/>
                </a:solidFill>
              </a:rPr>
              <a:t>настановчої</a:t>
            </a:r>
            <a:r>
              <a:rPr lang="uk-UA" sz="2800" dirty="0" smtClean="0">
                <a:solidFill>
                  <a:srgbClr val="002060"/>
                </a:solidFill>
              </a:rPr>
              <a:t> сесії для тренерів – </a:t>
            </a:r>
            <a:r>
              <a:rPr lang="uk-UA" sz="2800" b="1" u="sng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-7 </a:t>
            </a:r>
            <a:r>
              <a:rPr lang="uk-UA" sz="2800" b="1" u="sng" dirty="0" smtClean="0">
                <a:solidFill>
                  <a:schemeClr val="accent5">
                    <a:lumMod val="75000"/>
                  </a:schemeClr>
                </a:solidFill>
              </a:rPr>
              <a:t>липня, м. Ірпінь</a:t>
            </a:r>
          </a:p>
          <a:p>
            <a:r>
              <a:rPr lang="uk-UA" sz="2800" dirty="0" smtClean="0">
                <a:solidFill>
                  <a:srgbClr val="002060"/>
                </a:solidFill>
              </a:rPr>
              <a:t>Проведення організаційної зустрічі для обласних координаторів 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uk-UA" sz="2800" b="1" u="sng" dirty="0" smtClean="0">
                <a:solidFill>
                  <a:schemeClr val="accent5">
                    <a:lumMod val="75000"/>
                  </a:schemeClr>
                </a:solidFill>
              </a:rPr>
              <a:t>6 - 7 липня, </a:t>
            </a:r>
            <a:r>
              <a:rPr lang="uk-UA" sz="2800" b="1" u="sng" dirty="0" err="1" smtClean="0">
                <a:solidFill>
                  <a:schemeClr val="accent5">
                    <a:lumMod val="75000"/>
                  </a:schemeClr>
                </a:solidFill>
              </a:rPr>
              <a:t>м.Ірпінь</a:t>
            </a:r>
            <a:endParaRPr lang="uk-UA" sz="28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277289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Навчання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вчителів пілотних шкіл</a:t>
            </a:r>
            <a:endParaRPr lang="uk-UA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Проведення тренінгів для вчителів пілотних шкіл спільно з обласними ІППО – </a:t>
            </a:r>
            <a:r>
              <a:rPr lang="uk-UA" sz="3200" b="1" u="sng" dirty="0" smtClean="0">
                <a:solidFill>
                  <a:schemeClr val="accent5">
                    <a:lumMod val="75000"/>
                  </a:schemeClr>
                </a:solidFill>
              </a:rPr>
              <a:t>10 – 28 липня</a:t>
            </a:r>
          </a:p>
          <a:p>
            <a:r>
              <a:rPr lang="uk-UA" sz="3200" dirty="0" smtClean="0">
                <a:solidFill>
                  <a:srgbClr val="002060"/>
                </a:solidFill>
              </a:rPr>
              <a:t>Навчальний курс в он-лайн режимі</a:t>
            </a:r>
          </a:p>
          <a:p>
            <a:r>
              <a:rPr lang="uk-UA" sz="3200" dirty="0" smtClean="0">
                <a:solidFill>
                  <a:srgbClr val="002060"/>
                </a:solidFill>
              </a:rPr>
              <a:t>Представлення наставницької програми</a:t>
            </a:r>
          </a:p>
          <a:p>
            <a:r>
              <a:rPr lang="uk-UA" sz="3200" dirty="0">
                <a:solidFill>
                  <a:srgbClr val="002060"/>
                </a:solidFill>
              </a:rPr>
              <a:t>З</a:t>
            </a:r>
            <a:r>
              <a:rPr lang="uk-UA" sz="3200" dirty="0" smtClean="0">
                <a:solidFill>
                  <a:srgbClr val="002060"/>
                </a:solidFill>
              </a:rPr>
              <a:t>акріплення наставників за пілотними школами</a:t>
            </a:r>
            <a:endParaRPr lang="uk-U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2772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288</TotalTime>
  <Words>568</Words>
  <Application>Microsoft Office PowerPoint</Application>
  <PresentationFormat>Произвольный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Facet</vt:lpstr>
      <vt:lpstr>Освітній стандарт  Нової української школи</vt:lpstr>
      <vt:lpstr>Підготовчий етап впровадження  Нової української школи Основні завдання липень 2017 – травень 2018 рр.</vt:lpstr>
      <vt:lpstr>Підготовчі заходи</vt:lpstr>
      <vt:lpstr>Підготовчий етап: розподіл відповідальності</vt:lpstr>
      <vt:lpstr>Завдання обласних координаторів</vt:lpstr>
      <vt:lpstr>Вибір пілотних шкіл</vt:lpstr>
      <vt:lpstr>Мотиваційна складова</vt:lpstr>
      <vt:lpstr>Підготовка тренерів</vt:lpstr>
      <vt:lpstr>Навчання вчителів пілотних шкіл</vt:lpstr>
      <vt:lpstr>Навчання вчителів пілотних шкіл</vt:lpstr>
      <vt:lpstr>Основні завдання наставників</vt:lpstr>
      <vt:lpstr>Організація освітнього середовища</vt:lpstr>
      <vt:lpstr>Організація освітнього середовища</vt:lpstr>
      <vt:lpstr>Організація освітнього середовища</vt:lpstr>
      <vt:lpstr>Організація освітнього середовища</vt:lpstr>
      <vt:lpstr> 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Новий освітній стандарт</dc:title>
  <dc:creator>pc</dc:creator>
  <cp:lastModifiedBy>LOIPPO</cp:lastModifiedBy>
  <cp:revision>32</cp:revision>
  <dcterms:created xsi:type="dcterms:W3CDTF">2017-05-04T10:28:14Z</dcterms:created>
  <dcterms:modified xsi:type="dcterms:W3CDTF">2017-05-12T08:51:00Z</dcterms:modified>
</cp:coreProperties>
</file>