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72" r:id="rId4"/>
    <p:sldId id="271" r:id="rId5"/>
    <p:sldId id="269" r:id="rId6"/>
    <p:sldId id="264" r:id="rId7"/>
    <p:sldId id="291" r:id="rId8"/>
    <p:sldId id="288" r:id="rId9"/>
    <p:sldId id="279" r:id="rId10"/>
    <p:sldId id="292" r:id="rId11"/>
    <p:sldId id="281" r:id="rId12"/>
    <p:sldId id="293" r:id="rId13"/>
    <p:sldId id="294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5" autoAdjust="0"/>
    <p:restoredTop sz="88204" autoAdjust="0"/>
  </p:normalViewPr>
  <p:slideViewPr>
    <p:cSldViewPr>
      <p:cViewPr>
        <p:scale>
          <a:sx n="70" d="100"/>
          <a:sy n="70" d="100"/>
        </p:scale>
        <p:origin x="-139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CD25B-C2E6-45CA-904B-E1C9492A4FFF}" type="datetimeFigureOut">
              <a:rPr lang="uk-UA" smtClean="0"/>
              <a:pPr/>
              <a:t>10.12.2014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B06A9-9B71-4EA5-AD1A-216CA9BA7C2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8D10A-7C79-41B4-9445-AE7D74270B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A1AD8-A8BF-4CF7-A7E7-105C52C99C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ED326-45FF-4441-A68E-F2667FEDBE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911D5-5DBB-47BE-984E-859672968E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B5E27-9444-4F87-8B22-1D56D954CC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6A901-D3EC-49BE-B721-BEADB02A2B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57B7B-F824-4311-90DD-217F9181E2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B1213-FF77-4DFA-85EE-CB77578EF2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CDBD9-3771-4DD2-BB70-F85E067EA8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ECE17-48CA-437C-894E-FDE4806F9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0BA3E-5A3B-45F7-8753-EC14FF68E3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06174C-672F-4E9F-B593-4A04BF7B29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08023" y="1571612"/>
            <a:ext cx="35279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Портфоліо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286124"/>
            <a:ext cx="4714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Ганущак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 Марії Степанівни,</a:t>
            </a:r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вчителя української мови </a:t>
            </a:r>
          </a:p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та літератури</a:t>
            </a:r>
          </a:p>
          <a:p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</a:rPr>
              <a:t>Вовчатицької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ЗОШ І-ІІ ст.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Наші нагороди</a:t>
            </a:r>
            <a:endParaRPr lang="uk-UA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DSCN0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643314"/>
            <a:ext cx="3214710" cy="2411033"/>
          </a:xfrm>
          <a:prstGeom prst="rect">
            <a:avLst/>
          </a:prstGeom>
        </p:spPr>
      </p:pic>
      <p:pic>
        <p:nvPicPr>
          <p:cNvPr id="4" name="Рисунок 3" descr="DSCN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214422"/>
            <a:ext cx="3000364" cy="2250273"/>
          </a:xfrm>
          <a:prstGeom prst="rect">
            <a:avLst/>
          </a:prstGeom>
        </p:spPr>
      </p:pic>
      <p:pic>
        <p:nvPicPr>
          <p:cNvPr id="5" name="Рисунок 4" descr="DSCN0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214422"/>
            <a:ext cx="3000396" cy="2250297"/>
          </a:xfrm>
          <a:prstGeom prst="rect">
            <a:avLst/>
          </a:prstGeom>
        </p:spPr>
      </p:pic>
      <p:pic>
        <p:nvPicPr>
          <p:cNvPr id="6" name="Рисунок 5" descr="DSCN0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643314"/>
            <a:ext cx="3262336" cy="244675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500042"/>
            <a:ext cx="5265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Пізнаємо рідний край</a:t>
            </a:r>
            <a:endParaRPr lang="uk-UA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DSCN0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857628"/>
            <a:ext cx="3000396" cy="2250297"/>
          </a:xfrm>
          <a:prstGeom prst="rect">
            <a:avLst/>
          </a:prstGeom>
        </p:spPr>
      </p:pic>
      <p:pic>
        <p:nvPicPr>
          <p:cNvPr id="5" name="Рисунок 4" descr="DSCN1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411141"/>
            <a:ext cx="3581408" cy="2686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3429000"/>
            <a:ext cx="62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Унів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407194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Львів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68" y="292893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Київ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DSCN1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428736"/>
            <a:ext cx="3509970" cy="263247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_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000504"/>
            <a:ext cx="3214710" cy="2411033"/>
          </a:xfrm>
          <a:prstGeom prst="rect">
            <a:avLst/>
          </a:prstGeom>
        </p:spPr>
      </p:pic>
      <p:pic>
        <p:nvPicPr>
          <p:cNvPr id="5" name="Рисунок 4" descr="DSCN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571744"/>
            <a:ext cx="3357586" cy="2518190"/>
          </a:xfrm>
          <a:prstGeom prst="rect">
            <a:avLst/>
          </a:prstGeom>
        </p:spPr>
      </p:pic>
      <p:pic>
        <p:nvPicPr>
          <p:cNvPr id="4" name="Рисунок 3" descr="DSCN08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357298"/>
            <a:ext cx="2857520" cy="2143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7357" y="642918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Моя участь у роботі районних окружних методичних комісій</a:t>
            </a:r>
            <a:endParaRPr lang="uk-UA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571480"/>
            <a:ext cx="4581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Зустрічаємо гостей</a:t>
            </a:r>
            <a:endParaRPr lang="uk-UA" sz="4000" dirty="0"/>
          </a:p>
        </p:txBody>
      </p:sp>
      <p:pic>
        <p:nvPicPr>
          <p:cNvPr id="4" name="Рисунок 3" descr="DSCN0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357298"/>
            <a:ext cx="3714776" cy="2786082"/>
          </a:xfrm>
          <a:prstGeom prst="rect">
            <a:avLst/>
          </a:prstGeom>
        </p:spPr>
      </p:pic>
      <p:pic>
        <p:nvPicPr>
          <p:cNvPr id="3" name="Рисунок 2" descr="DSCN0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143248"/>
            <a:ext cx="4000528" cy="3000396"/>
          </a:xfrm>
          <a:prstGeom prst="rect">
            <a:avLst/>
          </a:prstGeom>
        </p:spPr>
      </p:pic>
      <p:pic>
        <p:nvPicPr>
          <p:cNvPr id="5" name="Рисунок 4" descr="Изображение 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357298"/>
            <a:ext cx="3000364" cy="168441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4429132"/>
            <a:ext cx="650085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Учитель – людина, 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“що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дбайливо формує організм і духовний світ своїх 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вихованців”</a:t>
            </a:r>
            <a:endParaRPr lang="uk-UA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	В.Сухомлинський</a:t>
            </a:r>
            <a:endParaRPr lang="uk-UA" dirty="0"/>
          </a:p>
        </p:txBody>
      </p:sp>
      <p:pic>
        <p:nvPicPr>
          <p:cNvPr id="5" name="Рисунок 4" descr="DSCN0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714356"/>
            <a:ext cx="5048253" cy="378619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142984"/>
            <a:ext cx="392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 за увагу!</a:t>
            </a:r>
            <a:endParaRPr lang="uk-UA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Изображение 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285992"/>
            <a:ext cx="4572000" cy="256673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142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642918"/>
            <a:ext cx="1679569" cy="24797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1214422"/>
            <a:ext cx="521497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Дата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народження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01.03.1972р.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C00000"/>
                </a:solidFill>
              </a:rPr>
              <a:t> Освіта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вища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у 1995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році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закінчила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Львівський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державний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університет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ім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. І. Франка</a:t>
            </a:r>
          </a:p>
          <a:p>
            <a:endParaRPr lang="ru-RU" sz="1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</a:rPr>
              <a:t> Посада: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вчитель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української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мови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літератури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педагог-організатор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ru-RU" sz="1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Місце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роботи</a:t>
            </a:r>
            <a:r>
              <a:rPr lang="ru-RU" sz="2000" b="1" dirty="0">
                <a:solidFill>
                  <a:srgbClr val="C00000"/>
                </a:solidFill>
              </a:rPr>
              <a:t>: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Вовчатицька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ЗОШ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І-ІІст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sz="1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</a:rPr>
              <a:t> Стаж </a:t>
            </a:r>
            <a:r>
              <a:rPr lang="ru-RU" sz="2000" b="1" dirty="0" err="1">
                <a:solidFill>
                  <a:srgbClr val="C00000"/>
                </a:solidFill>
              </a:rPr>
              <a:t>роботи</a:t>
            </a:r>
            <a:r>
              <a:rPr lang="ru-RU" sz="2000" b="1" dirty="0">
                <a:solidFill>
                  <a:srgbClr val="C00000"/>
                </a:solidFill>
              </a:rPr>
              <a:t>: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19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років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Категорія</a:t>
            </a:r>
            <a:r>
              <a:rPr lang="ru-RU" sz="2000" b="1" dirty="0">
                <a:solidFill>
                  <a:srgbClr val="C00000"/>
                </a:solidFill>
              </a:rPr>
              <a:t>: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кваліфікаційна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категорія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Курси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підвищення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кваліфікації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</a:rPr>
              <a:t>пройшла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2013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році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928670"/>
            <a:ext cx="2192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 себе</a:t>
            </a:r>
            <a:endParaRPr lang="uk-UA" sz="4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071546"/>
            <a:ext cx="6286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</a:t>
            </a:r>
            <a:r>
              <a:rPr lang="uk-U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Педагогічне кредо</a:t>
            </a:r>
            <a:endParaRPr lang="uk-UA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1857364"/>
            <a:ext cx="535785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uk-UA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“Ми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маємо справу з найскладнішим, </a:t>
            </a:r>
          </a:p>
          <a:p>
            <a:pPr>
              <a:lnSpc>
                <a:spcPct val="150000"/>
              </a:lnSpc>
            </a:pP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неоціненним, найдорожчим, </a:t>
            </a:r>
          </a:p>
          <a:p>
            <a:pPr>
              <a:lnSpc>
                <a:spcPct val="150000"/>
              </a:lnSpc>
            </a:pP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що є в житті,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uk-UA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дитиною”</a:t>
            </a:r>
            <a:endParaRPr lang="uk-UA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В. Сухомлинський</a:t>
            </a:r>
            <a:endParaRPr lang="uk-UA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uk-UA" sz="2400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4" name="Рисунок 3" descr="DSCN1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143380"/>
            <a:ext cx="2628901" cy="19716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71480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Проблема, над якою працюю:</a:t>
            </a:r>
            <a:endParaRPr lang="uk-UA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2214554"/>
            <a:ext cx="6215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Формування духовного світу особистості </a:t>
            </a:r>
            <a:endParaRPr lang="uk-UA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уроках української мови та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літератури 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і в позакласній роботі</a:t>
            </a:r>
            <a:endParaRPr lang="uk-UA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Изображение 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714752"/>
            <a:ext cx="4190253" cy="235242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92867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785794"/>
            <a:ext cx="74295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Головні завдання</a:t>
            </a:r>
          </a:p>
          <a:p>
            <a:pPr algn="ctr"/>
            <a:endParaRPr lang="uk-UA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виховання активної самостійної особистості, свідомого громадянина України;</a:t>
            </a:r>
          </a:p>
          <a:p>
            <a:pPr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формування засобами художньої літератури майбутніх матерів, батьків, чоловіків, дружин;</a:t>
            </a:r>
          </a:p>
          <a:p>
            <a:pPr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розвиток розумових сил, багатства мови, логічного мислення, відтворюючої уяви, образного мислення;</a:t>
            </a:r>
          </a:p>
          <a:p>
            <a:pPr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плекання сучасного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читача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з особистим підходом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до літературного твору, самостійним поцінуванням його змісту та форми;</a:t>
            </a:r>
          </a:p>
          <a:p>
            <a:pPr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розвиток емоційної сфери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учнів,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високої культури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почуттів,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цілеспрямованості і твердості переконань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uk-UA" sz="20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57161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85918" y="2071678"/>
            <a:ext cx="58579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6858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враховую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індивідуальні і вікових особливості учнів;</a:t>
            </a:r>
          </a:p>
          <a:p>
            <a:pPr lvl="0" algn="just" eaLnBrk="0" hangingPunct="0">
              <a:tabLst>
                <a:tab pos="685800" algn="l"/>
              </a:tabLst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    рівень знань учнів;</a:t>
            </a:r>
          </a:p>
          <a:p>
            <a:pPr lvl="0" algn="just" eaLnBrk="0" hangingPunct="0">
              <a:tabLst>
                <a:tab pos="6858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   активність учнів;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685800" algn="l"/>
              </a:tabLst>
            </a:pP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рганізовую</a:t>
            </a:r>
            <a:r>
              <a:rPr kumimoji="0" lang="uk-UA" sz="20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колективну діяльність</a:t>
            </a:r>
            <a:r>
              <a:rPr kumimoji="0" lang="uk-UA" sz="20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учнів;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6858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застосовую активні форми навчання;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q"/>
              <a:tabLst>
                <a:tab pos="6858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використовую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міжпредметні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зв`язки.</a:t>
            </a:r>
          </a:p>
          <a:p>
            <a:pPr algn="just" eaLnBrk="0" hangingPunct="0">
              <a:tabLst>
                <a:tab pos="685800" algn="l"/>
              </a:tabLst>
            </a:pPr>
            <a:endParaRPr lang="uk-UA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2149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43042" y="857232"/>
            <a:ext cx="5248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навчально-виховному</a:t>
            </a:r>
          </a:p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процесі я</a:t>
            </a:r>
            <a:endParaRPr lang="uk-UA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Изображение 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429132"/>
            <a:ext cx="3000396" cy="168443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928670"/>
            <a:ext cx="6958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своїй практиці застосовую </a:t>
            </a:r>
          </a:p>
          <a:p>
            <a:pPr algn="ctr"/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елементи</a:t>
            </a:r>
            <a:endParaRPr lang="uk-UA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2571744"/>
            <a:ext cx="228601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проектного</a:t>
            </a:r>
          </a:p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навчання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72132" y="2571744"/>
            <a:ext cx="228601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інтерактивного</a:t>
            </a:r>
          </a:p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навчання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4143380"/>
            <a:ext cx="228601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особистісно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орієнтованого</a:t>
            </a:r>
          </a:p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навчання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714356"/>
            <a:ext cx="6976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Результати роботи моїх учнів</a:t>
            </a:r>
            <a:endParaRPr lang="uk-UA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1714488"/>
            <a:ext cx="7215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2011-2012 н. р.</a:t>
            </a:r>
            <a:endParaRPr lang="uk-UA" sz="1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«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Первоцвіти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просять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захисту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 </a:t>
            </a: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Поезія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Первоцвіт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- Сиротюк М.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–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І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місце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.</a:t>
            </a:r>
            <a:endParaRPr lang="uk-UA" sz="1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Легенда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Як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з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’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явився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первоцвіт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Наконечна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Н.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–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І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місце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.</a:t>
            </a:r>
            <a:endParaRPr lang="uk-UA" sz="1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Казка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У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королівстві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вічної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зими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--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Сергеєва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С.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–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І м.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ІІІ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місце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в обл.</a:t>
            </a:r>
            <a:endParaRPr lang="uk-UA" sz="1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endParaRPr lang="ru-RU" b="1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</a:endParaRPr>
          </a:p>
          <a:p>
            <a:pPr lvl="0" algn="ctr" eaLnBrk="0" hangingPunct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2012-2013 н. р.</a:t>
            </a:r>
            <a:endParaRPr lang="uk-UA" sz="1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«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Об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’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єднаймося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ж,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брати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мої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»</a:t>
            </a:r>
            <a:endParaRPr lang="uk-UA" sz="1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–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українець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до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глибини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родоводу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--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Яскерська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Х.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–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ІІІ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місце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.</a:t>
            </a:r>
            <a:endParaRPr lang="uk-UA" sz="1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«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Безпека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в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житті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–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життя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в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безпеці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»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endParaRPr lang="uk-UA" sz="1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Оповідання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Юний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рятівник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--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Яскерська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Х.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–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ІІІ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місце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.</a:t>
            </a:r>
            <a:endParaRPr lang="uk-UA" sz="1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«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І слово,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і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пісня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,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матусю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,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тобі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»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 </a:t>
            </a:r>
            <a:endParaRPr lang="uk-UA" sz="1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Проза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Мамина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любов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--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Логай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М.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–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ІІ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місце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.</a:t>
            </a:r>
            <a:endParaRPr lang="uk-UA" sz="1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Поезія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«М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ама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--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просте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ніби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слово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-- Дуда Н.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</a:rPr>
              <a:t>–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ІІІ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місце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.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214414" y="1214422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928670"/>
            <a:ext cx="7215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2013—2014 н.р.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Правдивий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світ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птахів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endParaRPr lang="uk-UA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«З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щоденника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пташиного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мандрівника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сторінки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нотатника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Ластівка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  Трусь О. – І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місце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. –ІІІ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місце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 обл.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Всеукраїнський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конкурс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читання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«Книгоманія-2014» </a:t>
            </a: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Найкращий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читач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України-2014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Дишкалевич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С., 7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–ІV м.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«І слово,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пісня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матусю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тобі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»  </a:t>
            </a:r>
            <a:endParaRPr lang="uk-UA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Авторська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проза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Чарівна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сила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маминих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рушників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 --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Домарецька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М., 7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– ІІ м.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Авторський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вірш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«Мама» -- Пшик Л., 5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– ІІ м.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Авторський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вірш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«Дорога моя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матуся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 --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Нагурська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В., 5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– ІІІ м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 «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Первоцвіти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просять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захисту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uk-UA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Легенда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Перші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весняні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квіти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 --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Домарецька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М., 7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– за участь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8" name="Рисунок 7" descr="DSCN1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572008"/>
            <a:ext cx="2366962" cy="177522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1241</TotalTime>
  <Words>481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98</cp:revision>
  <dcterms:created xsi:type="dcterms:W3CDTF">2012-08-12T16:04:58Z</dcterms:created>
  <dcterms:modified xsi:type="dcterms:W3CDTF">2014-12-10T21:10:25Z</dcterms:modified>
</cp:coreProperties>
</file>