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35" r:id="rId2"/>
    <p:sldId id="313" r:id="rId3"/>
    <p:sldId id="314" r:id="rId4"/>
    <p:sldId id="336" r:id="rId5"/>
    <p:sldId id="346" r:id="rId6"/>
    <p:sldId id="301" r:id="rId7"/>
    <p:sldId id="345" r:id="rId8"/>
    <p:sldId id="257" r:id="rId9"/>
    <p:sldId id="259" r:id="rId10"/>
    <p:sldId id="292" r:id="rId11"/>
    <p:sldId id="279" r:id="rId12"/>
    <p:sldId id="263" r:id="rId13"/>
    <p:sldId id="295" r:id="rId14"/>
    <p:sldId id="341" r:id="rId15"/>
    <p:sldId id="264" r:id="rId16"/>
    <p:sldId id="266" r:id="rId17"/>
    <p:sldId id="343" r:id="rId18"/>
    <p:sldId id="268" r:id="rId19"/>
    <p:sldId id="339" r:id="rId20"/>
    <p:sldId id="269" r:id="rId21"/>
    <p:sldId id="296" r:id="rId22"/>
    <p:sldId id="350" r:id="rId23"/>
    <p:sldId id="351" r:id="rId24"/>
    <p:sldId id="342" r:id="rId25"/>
    <p:sldId id="337" r:id="rId26"/>
    <p:sldId id="344" r:id="rId27"/>
    <p:sldId id="338" r:id="rId28"/>
    <p:sldId id="348" r:id="rId29"/>
    <p:sldId id="340" r:id="rId30"/>
    <p:sldId id="334" r:id="rId31"/>
    <p:sldId id="282" r:id="rId32"/>
    <p:sldId id="322" r:id="rId33"/>
    <p:sldId id="31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99"/>
    <a:srgbClr val="66FF66"/>
    <a:srgbClr val="66FF33"/>
    <a:srgbClr val="9DE9E9"/>
    <a:srgbClr val="CCFF99"/>
    <a:srgbClr val="99FF66"/>
    <a:srgbClr val="99FF99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45" autoAdjust="0"/>
    <p:restoredTop sz="94660"/>
  </p:normalViewPr>
  <p:slideViewPr>
    <p:cSldViewPr>
      <p:cViewPr>
        <p:scale>
          <a:sx n="66" d="100"/>
          <a:sy n="66" d="100"/>
        </p:scale>
        <p:origin x="-6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2C4B45-94F8-435B-A2A4-DDC2FCE9EEB9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FE6661-352D-451E-A03C-275404F8D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E6DD2-CE00-44F0-8677-5CE3CBFC6A18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9FD2C-2E9E-4628-9428-F27169205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5EDE0-4021-4BBB-9814-41701ABFBCF7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7F789-5466-4D63-B5DB-206A48C41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A9FA-48E3-4263-97C9-055224703104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EBC9F-C0B9-4CBE-A806-19257BD73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BC738-8461-4A0F-80FF-602AD396B7FA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D3C43-CC20-4667-B59A-4F26A79A3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A6210-05A6-4C14-8EEA-E1E6E5010648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8FF48-8625-4C55-A69C-168675140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21958-C266-4620-B149-A6F97713741C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0F23-49D6-4469-BA76-115423444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4675F-3F8D-4328-9810-737C65AB950C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8F99-3868-48F8-B281-D54609694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F2FA6-AC03-408E-B21D-070BB5AB75A0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BD4ED-B8F0-4338-B1FC-EB676F4B1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CE37E-124B-41EA-A23F-F3AA7FC5268A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C1ED-EE07-4FC6-BAB4-E58B2EC0E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30655-ED2A-44FF-80B9-80C606081252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B4B26-4BC1-4369-8F67-2ACF388D7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043E8-B650-4B08-80E2-703A342DD79F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17871-BFBB-4CA4-9B2F-4C2816593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A4FAD4-7F11-4C73-B04A-07F0C3832066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7C808C-50BC-4FA7-8CF5-32C130DFE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Індивідуально-творча </a:t>
            </a:r>
          </a:p>
          <a:p>
            <a:pPr algn="ctr"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випускна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робота</a:t>
            </a:r>
          </a:p>
          <a:p>
            <a:pPr algn="ctr"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Сп</a:t>
            </a:r>
            <a:r>
              <a:rPr lang="uk-UA" dirty="0" err="1" smtClean="0">
                <a:solidFill>
                  <a:srgbClr val="FF0000"/>
                </a:solidFill>
              </a:rPr>
              <a:t>івпраця</a:t>
            </a:r>
            <a:r>
              <a:rPr lang="uk-UA" dirty="0" smtClean="0">
                <a:solidFill>
                  <a:srgbClr val="FF0000"/>
                </a:solidFill>
              </a:rPr>
              <a:t> школи </a:t>
            </a:r>
          </a:p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з батьками та громадою</a:t>
            </a:r>
          </a:p>
          <a:p>
            <a:pPr algn="r">
              <a:buNone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Виконала</a:t>
            </a:r>
          </a:p>
          <a:p>
            <a:pPr algn="r">
              <a:buNone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 Пшик Оксана Миколаївна, </a:t>
            </a:r>
          </a:p>
          <a:p>
            <a:pPr algn="r">
              <a:buNone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заступник директора </a:t>
            </a:r>
          </a:p>
          <a:p>
            <a:pPr algn="r">
              <a:buNone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з </a:t>
            </a: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</a:rPr>
              <a:t>навчально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 – виховної роботи </a:t>
            </a:r>
          </a:p>
          <a:p>
            <a:pPr algn="r">
              <a:buNone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ЗОШ І – ІІ ст. № 14 </a:t>
            </a: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</a:rPr>
              <a:t>с.Вовчатичі</a:t>
            </a:r>
            <a:endParaRPr lang="uk-UA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</a:rPr>
              <a:t>Жидачівського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 району</a:t>
            </a:r>
          </a:p>
          <a:p>
            <a:pPr algn="r">
              <a:buNone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</a:rPr>
              <a:t>Ходорівська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 ОТГ)</a:t>
            </a:r>
          </a:p>
          <a:p>
            <a:pPr algn="r">
              <a:buNone/>
            </a:pPr>
            <a:endParaRPr lang="uk-UA" sz="2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uk-UA" sz="2000" dirty="0" smtClean="0">
                <a:solidFill>
                  <a:srgbClr val="FF0000"/>
                </a:solidFill>
              </a:rPr>
              <a:t>Львів 2018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0"/>
            <a:ext cx="8715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>
                <a:latin typeface="Calibri" pitchFamily="34" charset="0"/>
                <a:cs typeface="Times New Roman" pitchFamily="18" charset="0"/>
              </a:rPr>
              <a:t>СПІЛЬНА ДІЯЛЬНІСТЬ ШКОЛИ, СІМ’Ї І ГРОМАДИ</a:t>
            </a:r>
            <a:endParaRPr lang="ru-RU" sz="3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3214688" y="3071813"/>
            <a:ext cx="2714625" cy="1257300"/>
          </a:xfrm>
          <a:prstGeom prst="flowChart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622423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4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ru-RU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6072188" y="1214438"/>
            <a:ext cx="2870200" cy="1358900"/>
          </a:xfrm>
          <a:prstGeom prst="flowChart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rgbClr val="622423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Педагогічний колектив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357188" y="1214438"/>
            <a:ext cx="2673350" cy="1500187"/>
          </a:xfrm>
          <a:prstGeom prst="flowChart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rgbClr val="622423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Учні школи, учнівське самоврядування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28625" y="4786313"/>
            <a:ext cx="2500313" cy="1257300"/>
          </a:xfrm>
          <a:prstGeom prst="flowChart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rgbClr val="622423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Батьки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6143625" y="4786313"/>
            <a:ext cx="2822575" cy="1257300"/>
          </a:xfrm>
          <a:prstGeom prst="flowChart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rgbClr val="622423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Громадськість</a:t>
            </a:r>
            <a:r>
              <a:rPr lang="ru-RU" sz="3200">
                <a:solidFill>
                  <a:srgbClr val="B2A1C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5750719" y="2750344"/>
            <a:ext cx="500063" cy="14287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2821782" y="2678906"/>
            <a:ext cx="571500" cy="21431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2857500" y="4429126"/>
            <a:ext cx="428625" cy="28575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V="1">
            <a:off x="5822156" y="4464845"/>
            <a:ext cx="428625" cy="2143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429000" y="1285875"/>
            <a:ext cx="2357438" cy="12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Співробітництво,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Співтворчість,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Співуправління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29375" y="2928938"/>
            <a:ext cx="2357438" cy="1214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Співробітництво,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Співтворчість,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Співуправління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625" y="3143250"/>
            <a:ext cx="2357438" cy="12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Співробітництво,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Співтворчість,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Співуправління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29000" y="4714875"/>
            <a:ext cx="2357438" cy="12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Співробітництво,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Співтворчість,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Співуправління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571500" y="6000750"/>
            <a:ext cx="857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alibri" pitchFamily="34" charset="0"/>
                <a:cs typeface="Times New Roman" pitchFamily="18" charset="0"/>
              </a:rPr>
              <a:t>СПРЯМОВАНА НА ДОСЯГНЕННЯ МЕТИ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75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0" grpId="0" animBg="1"/>
      <p:bldP spid="17412" grpId="0" animBg="1"/>
      <p:bldP spid="17413" grpId="0" animBg="1"/>
      <p:bldP spid="17414" grpId="0" animBg="1"/>
      <p:bldP spid="17415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Группа 128"/>
          <p:cNvGrpSpPr>
            <a:grpSpLocks/>
          </p:cNvGrpSpPr>
          <p:nvPr/>
        </p:nvGrpSpPr>
        <p:grpSpPr bwMode="auto">
          <a:xfrm>
            <a:off x="34925" y="0"/>
            <a:ext cx="9109075" cy="6500813"/>
            <a:chOff x="284926" y="142852"/>
            <a:chExt cx="9108858" cy="650085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86514" y="142852"/>
              <a:ext cx="9107270" cy="1214446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dirty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ФОРМИ СПІЛЬНОЇ РОБОТИ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dirty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ШКОЛИ І СІМ’Ї</a:t>
              </a:r>
              <a:endParaRPr lang="ru-RU" sz="4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4" name="Прямая со стрелкой 3"/>
            <p:cNvCxnSpPr/>
            <p:nvPr/>
          </p:nvCxnSpPr>
          <p:spPr>
            <a:xfrm rot="5400000">
              <a:off x="2974078" y="312757"/>
              <a:ext cx="571504" cy="2660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643692" y="1857364"/>
              <a:ext cx="2500253" cy="571504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Індивідуальні</a:t>
              </a:r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43692" y="3000372"/>
              <a:ext cx="2500253" cy="57150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Бесіди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43692" y="3929066"/>
              <a:ext cx="2500253" cy="57150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Консультації 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43692" y="5000636"/>
              <a:ext cx="2500253" cy="57150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Відвідування вдома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43692" y="6000768"/>
              <a:ext cx="2500253" cy="57150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Анкети, тести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929739" y="1857364"/>
              <a:ext cx="2500253" cy="571504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Групові</a:t>
              </a:r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29739" y="2928934"/>
              <a:ext cx="2500253" cy="642941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Консультації з психологом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929739" y="3929066"/>
              <a:ext cx="2500253" cy="642941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Консультації з логопедом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29739" y="4786322"/>
              <a:ext cx="2500253" cy="642941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Консультації з лікарем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929739" y="5643578"/>
              <a:ext cx="2500253" cy="928693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Організація роботи батьківського комітету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930043" y="1857364"/>
              <a:ext cx="2447867" cy="571504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Колективні</a:t>
              </a:r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930043" y="2500306"/>
              <a:ext cx="2447867" cy="357189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Батьківські збори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930043" y="2928934"/>
              <a:ext cx="2447867" cy="57150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Бесіди за круглим столом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930043" y="3571876"/>
              <a:ext cx="2447867" cy="35719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Дні відкритих дверей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930043" y="4000504"/>
              <a:ext cx="2447867" cy="35719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Семінари 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930043" y="4429132"/>
              <a:ext cx="2447867" cy="35719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Лекції 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930043" y="4857760"/>
              <a:ext cx="2447867" cy="57150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Батьківські конференції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930043" y="5500702"/>
              <a:ext cx="2447867" cy="357189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Свята, розваги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930043" y="6072206"/>
              <a:ext cx="2447867" cy="57150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Конкурси, вікторини, КВК, ігри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 стрелкой 24"/>
            <p:cNvCxnSpPr>
              <a:stCxn id="2" idx="2"/>
              <a:endCxn id="10" idx="0"/>
            </p:cNvCxnSpPr>
            <p:nvPr/>
          </p:nvCxnSpPr>
          <p:spPr>
            <a:xfrm rot="16200000" flipH="1">
              <a:off x="4759182" y="1437472"/>
              <a:ext cx="500065" cy="3397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endCxn id="15" idx="0"/>
            </p:cNvCxnSpPr>
            <p:nvPr/>
          </p:nvCxnSpPr>
          <p:spPr>
            <a:xfrm>
              <a:off x="5644198" y="1357298"/>
              <a:ext cx="2509778" cy="5000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stCxn id="5" idx="1"/>
            </p:cNvCxnSpPr>
            <p:nvPr/>
          </p:nvCxnSpPr>
          <p:spPr>
            <a:xfrm rot="10800000">
              <a:off x="286514" y="2143116"/>
              <a:ext cx="35717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-1786776" y="4214818"/>
              <a:ext cx="414499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>
              <a:stCxn id="10" idx="1"/>
            </p:cNvCxnSpPr>
            <p:nvPr/>
          </p:nvCxnSpPr>
          <p:spPr>
            <a:xfrm rot="10800000">
              <a:off x="3572561" y="2143116"/>
              <a:ext cx="35717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1571503" y="4144174"/>
              <a:ext cx="400052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stCxn id="15" idx="1"/>
            </p:cNvCxnSpPr>
            <p:nvPr/>
          </p:nvCxnSpPr>
          <p:spPr>
            <a:xfrm rot="10800000">
              <a:off x="6715736" y="2143116"/>
              <a:ext cx="21430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4609108" y="4249743"/>
              <a:ext cx="4214842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>
              <a:endCxn id="23" idx="1"/>
            </p:cNvCxnSpPr>
            <p:nvPr/>
          </p:nvCxnSpPr>
          <p:spPr>
            <a:xfrm>
              <a:off x="6715736" y="6357958"/>
              <a:ext cx="214307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>
              <a:endCxn id="14" idx="1"/>
            </p:cNvCxnSpPr>
            <p:nvPr/>
          </p:nvCxnSpPr>
          <p:spPr>
            <a:xfrm flipV="1">
              <a:off x="3572561" y="6108718"/>
              <a:ext cx="357178" cy="349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>
              <a:endCxn id="9" idx="1"/>
            </p:cNvCxnSpPr>
            <p:nvPr/>
          </p:nvCxnSpPr>
          <p:spPr>
            <a:xfrm>
              <a:off x="286514" y="6286520"/>
              <a:ext cx="35717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>
              <a:endCxn id="13" idx="1"/>
            </p:cNvCxnSpPr>
            <p:nvPr/>
          </p:nvCxnSpPr>
          <p:spPr>
            <a:xfrm flipV="1">
              <a:off x="3572561" y="5108586"/>
              <a:ext cx="357178" cy="349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>
              <a:endCxn id="12" idx="1"/>
            </p:cNvCxnSpPr>
            <p:nvPr/>
          </p:nvCxnSpPr>
          <p:spPr>
            <a:xfrm flipV="1">
              <a:off x="3572561" y="4251330"/>
              <a:ext cx="357178" cy="349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>
              <a:endCxn id="11" idx="1"/>
            </p:cNvCxnSpPr>
            <p:nvPr/>
          </p:nvCxnSpPr>
          <p:spPr>
            <a:xfrm flipV="1">
              <a:off x="3572561" y="3251199"/>
              <a:ext cx="357178" cy="349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>
              <a:off x="6715736" y="5715016"/>
              <a:ext cx="21430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>
              <a:off x="6715736" y="5072074"/>
              <a:ext cx="214307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>
              <a:off x="6715736" y="4572008"/>
              <a:ext cx="21430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>
              <a:off x="6715736" y="4143380"/>
              <a:ext cx="21430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6715736" y="3714752"/>
              <a:ext cx="21430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>
              <a:off x="6715736" y="3214686"/>
              <a:ext cx="214307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>
              <a:off x="6715736" y="2714620"/>
              <a:ext cx="21430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>
              <a:endCxn id="8" idx="1"/>
            </p:cNvCxnSpPr>
            <p:nvPr/>
          </p:nvCxnSpPr>
          <p:spPr>
            <a:xfrm>
              <a:off x="286514" y="5286388"/>
              <a:ext cx="35717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>
              <a:endCxn id="7" idx="1"/>
            </p:cNvCxnSpPr>
            <p:nvPr/>
          </p:nvCxnSpPr>
          <p:spPr>
            <a:xfrm>
              <a:off x="286514" y="4214818"/>
              <a:ext cx="357178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>
              <a:endCxn id="6" idx="1"/>
            </p:cNvCxnSpPr>
            <p:nvPr/>
          </p:nvCxnSpPr>
          <p:spPr>
            <a:xfrm>
              <a:off x="286514" y="3286124"/>
              <a:ext cx="35717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0" y="142875"/>
            <a:ext cx="9107488" cy="1143000"/>
          </a:xfrm>
          <a:prstGeom prst="flowChartProcess">
            <a:avLst/>
          </a:prstGeom>
          <a:noFill/>
          <a:ln w="1905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Calibri" pitchFamily="34" charset="0"/>
                <a:cs typeface="Times New Roman" pitchFamily="18" charset="0"/>
              </a:rPr>
              <a:t>ПІЗНАВАЛЬНИЙ НАПРЯМОК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250825" y="1916113"/>
            <a:ext cx="8172450" cy="1357312"/>
          </a:xfrm>
          <a:prstGeom prst="flowChartProcess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3200" b="1" dirty="0" err="1">
                <a:latin typeface="Calibri" pitchFamily="34" charset="0"/>
                <a:cs typeface="Times New Roman" pitchFamily="18" charset="0"/>
              </a:rPr>
              <a:t>Сільська</a:t>
            </a:r>
            <a:endParaRPr lang="ru-RU" sz="3200" b="1" dirty="0">
              <a:latin typeface="Calibri" pitchFamily="34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3200" b="1" dirty="0" err="1" smtClean="0">
                <a:latin typeface="Calibri" pitchFamily="34" charset="0"/>
                <a:cs typeface="Times New Roman" pitchFamily="18" charset="0"/>
              </a:rPr>
              <a:t>бібліотека</a:t>
            </a:r>
            <a:r>
              <a:rPr lang="ru-RU" sz="3200" b="1" dirty="0" smtClean="0">
                <a:latin typeface="Calibri" pitchFamily="34" charset="0"/>
                <a:cs typeface="Times New Roman" pitchFamily="18" charset="0"/>
              </a:rPr>
              <a:t>  </a:t>
            </a:r>
            <a:endParaRPr lang="ru-RU" sz="32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2070100" y="3658050"/>
            <a:ext cx="578699" cy="3180228"/>
          </a:xfrm>
          <a:prstGeom prst="flowChartProcess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Виставки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4087787" y="3725865"/>
            <a:ext cx="578699" cy="3071810"/>
          </a:xfrm>
          <a:prstGeom prst="flowChartProcess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Бібліотечні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уроки</a:t>
            </a: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6461106" y="3513140"/>
            <a:ext cx="578698" cy="3071810"/>
          </a:xfrm>
          <a:prstGeom prst="flowChartProcess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Свята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2268538" y="3284538"/>
            <a:ext cx="1000125" cy="357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H="1">
            <a:off x="4427538" y="3284538"/>
            <a:ext cx="71437" cy="357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5580063" y="3284538"/>
            <a:ext cx="857250" cy="357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33" grpId="0" animBg="1"/>
      <p:bldP spid="1034" grpId="0" animBg="1"/>
      <p:bldP spid="10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i="1" smtClean="0">
                <a:solidFill>
                  <a:srgbClr val="003399"/>
                </a:solidFill>
              </a:rPr>
              <a:t>СІЛЬСЬКА БІБЛІОТЕКА</a:t>
            </a:r>
            <a:endParaRPr lang="ru-RU" sz="4800" b="1" i="1" smtClean="0">
              <a:solidFill>
                <a:srgbClr val="003399"/>
              </a:solidFill>
            </a:endParaRP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9939" name="Picture 4" descr="DSC066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628775"/>
            <a:ext cx="4105275" cy="3078163"/>
          </a:xfrm>
          <a:prstGeom prst="rect">
            <a:avLst/>
          </a:prstGeom>
          <a:solidFill>
            <a:srgbClr val="FFFF00"/>
          </a:solidFill>
          <a:ln w="76200" cmpd="tri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39940" name="Picture 5" descr="DSC066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412875"/>
            <a:ext cx="2484438" cy="3311525"/>
          </a:xfrm>
          <a:prstGeom prst="rect">
            <a:avLst/>
          </a:prstGeom>
          <a:solidFill>
            <a:srgbClr val="FFFF00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9941" name="Picture 6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4868863"/>
            <a:ext cx="2657475" cy="1724025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 школа\цвіт щастя\20180214_131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214810" cy="3161108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1" name="Picture 3" descr="D:\фото школа\цвіт щастя\20180214_135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857628"/>
            <a:ext cx="3571868" cy="26789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D:\фото школа\цвіт щастя\20180214_124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357562"/>
            <a:ext cx="3881465" cy="32861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00694" y="857232"/>
            <a:ext cx="3286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Бібліотечний  урок у сільській </a:t>
            </a:r>
          </a:p>
          <a:p>
            <a:pPr algn="ctr"/>
            <a:r>
              <a:rPr lang="uk-UA" dirty="0" smtClean="0">
                <a:solidFill>
                  <a:srgbClr val="0070C0"/>
                </a:solidFill>
              </a:rPr>
              <a:t>бібліотеці.</a:t>
            </a:r>
          </a:p>
          <a:p>
            <a:pPr algn="ctr"/>
            <a:r>
              <a:rPr lang="uk-UA" dirty="0" smtClean="0">
                <a:solidFill>
                  <a:srgbClr val="0070C0"/>
                </a:solidFill>
              </a:rPr>
              <a:t>Тема:” Позакласне читання</a:t>
            </a:r>
          </a:p>
          <a:p>
            <a:pPr algn="ctr"/>
            <a:r>
              <a:rPr lang="uk-UA" dirty="0" smtClean="0">
                <a:solidFill>
                  <a:srgbClr val="0070C0"/>
                </a:solidFill>
              </a:rPr>
              <a:t> У пошуках  </a:t>
            </a:r>
            <a:r>
              <a:rPr lang="uk-UA" dirty="0" err="1" smtClean="0">
                <a:solidFill>
                  <a:srgbClr val="0070C0"/>
                </a:solidFill>
              </a:rPr>
              <a:t>щастя”</a:t>
            </a:r>
            <a:r>
              <a:rPr lang="uk-UA" dirty="0" smtClean="0">
                <a:solidFill>
                  <a:srgbClr val="0070C0"/>
                </a:solidFill>
              </a:rPr>
              <a:t>( За твором Б. Лепкого</a:t>
            </a:r>
          </a:p>
          <a:p>
            <a:pPr algn="ctr"/>
            <a:r>
              <a:rPr lang="uk-UA" dirty="0" err="1" smtClean="0">
                <a:solidFill>
                  <a:srgbClr val="0070C0"/>
                </a:solidFill>
              </a:rPr>
              <a:t>“Цвіт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uk-UA" dirty="0" err="1" smtClean="0">
                <a:solidFill>
                  <a:srgbClr val="0070C0"/>
                </a:solidFill>
              </a:rPr>
              <a:t>щастя”</a:t>
            </a:r>
            <a:r>
              <a:rPr lang="uk-UA" dirty="0" smtClean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AutoShape 33"/>
          <p:cNvSpPr>
            <a:spLocks noChangeArrowheads="1"/>
          </p:cNvSpPr>
          <p:nvPr/>
        </p:nvSpPr>
        <p:spPr bwMode="auto">
          <a:xfrm>
            <a:off x="0" y="142875"/>
            <a:ext cx="9107488" cy="1000125"/>
          </a:xfrm>
          <a:prstGeom prst="flowChartProcess">
            <a:avLst/>
          </a:prstGeom>
          <a:noFill/>
          <a:ln w="1905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uk-UA" sz="1600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1600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uk-UA" sz="4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ЕСТЕТИЧНИЙ НАПРЯМОК</a:t>
            </a:r>
            <a:endParaRPr lang="uk-UA" sz="4000" dirty="0">
              <a:latin typeface="Calibri" pitchFamily="34" charset="0"/>
              <a:cs typeface="+mn-cs"/>
            </a:endParaRPr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0" y="1500188"/>
            <a:ext cx="2071688" cy="1381125"/>
          </a:xfrm>
          <a:prstGeom prst="flowChartProcess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uk-UA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Сільський будинок культури</a:t>
            </a:r>
            <a:endParaRPr lang="uk-UA" sz="2800" b="1" dirty="0">
              <a:latin typeface="Calibri" pitchFamily="34" charset="0"/>
              <a:cs typeface="+mn-cs"/>
            </a:endParaRPr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0" y="3143248"/>
            <a:ext cx="642910" cy="3500462"/>
          </a:xfrm>
          <a:prstGeom prst="flowChartProcess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r>
              <a:rPr lang="uk-UA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Танцювальний гурток</a:t>
            </a:r>
            <a:endParaRPr lang="uk-UA" sz="2800" dirty="0">
              <a:latin typeface="Arial" pitchFamily="34" charset="0"/>
              <a:cs typeface="+mn-cs"/>
            </a:endParaRPr>
          </a:p>
        </p:txBody>
      </p:sp>
      <p:sp>
        <p:nvSpPr>
          <p:cNvPr id="2077" name="AutoShape 29"/>
          <p:cNvSpPr>
            <a:spLocks noChangeArrowheads="1"/>
          </p:cNvSpPr>
          <p:nvPr/>
        </p:nvSpPr>
        <p:spPr bwMode="auto">
          <a:xfrm>
            <a:off x="785786" y="3143248"/>
            <a:ext cx="571504" cy="3500462"/>
          </a:xfrm>
          <a:prstGeom prst="flowChartProcess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r>
              <a:rPr lang="uk-UA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Свята</a:t>
            </a:r>
            <a:endParaRPr lang="uk-UA" sz="2800" dirty="0">
              <a:latin typeface="Arial" pitchFamily="34" charset="0"/>
              <a:cs typeface="+mn-cs"/>
            </a:endParaRPr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>
            <a:off x="1500166" y="3143248"/>
            <a:ext cx="571504" cy="3500462"/>
          </a:xfrm>
          <a:prstGeom prst="flowChartProcess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r>
              <a:rPr lang="uk-UA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Збори</a:t>
            </a:r>
            <a:endParaRPr lang="uk-UA" sz="2800" dirty="0">
              <a:latin typeface="Arial" pitchFamily="34" charset="0"/>
              <a:cs typeface="+mn-cs"/>
            </a:endParaRP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H="1">
            <a:off x="285750" y="2857500"/>
            <a:ext cx="714375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1000125" y="2857500"/>
            <a:ext cx="46038" cy="357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1000125" y="2857500"/>
            <a:ext cx="857250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69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70" name="Rectangle 52"/>
          <p:cNvSpPr>
            <a:spLocks noChangeArrowheads="1"/>
          </p:cNvSpPr>
          <p:nvPr/>
        </p:nvSpPr>
        <p:spPr bwMode="auto">
          <a:xfrm>
            <a:off x="0" y="58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0971" name="Picture 37" descr="k-Q0eY4KYj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1196975"/>
            <a:ext cx="3816350" cy="2860675"/>
          </a:xfrm>
          <a:prstGeom prst="rect">
            <a:avLst/>
          </a:prstGeom>
          <a:solidFill>
            <a:srgbClr val="008000"/>
          </a:solidFill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0972" name="Picture 38" descr="QdnizfAl7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429132"/>
            <a:ext cx="3643338" cy="2007984"/>
          </a:xfrm>
          <a:prstGeom prst="rect">
            <a:avLst/>
          </a:prstGeom>
          <a:solidFill>
            <a:srgbClr val="008000"/>
          </a:solidFill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6625" name="Picture 1" descr="D:\фото\шевченко свято\17270670_1850882478485536_1271116970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357694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286513" y="1643050"/>
            <a:ext cx="2857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Спільними зусиллями </a:t>
            </a:r>
          </a:p>
          <a:p>
            <a:pPr algn="ctr"/>
            <a:r>
              <a:rPr lang="uk-UA" dirty="0" smtClean="0">
                <a:solidFill>
                  <a:srgbClr val="0070C0"/>
                </a:solidFill>
              </a:rPr>
              <a:t>проводимо святкові заходи:</a:t>
            </a:r>
          </a:p>
          <a:p>
            <a:pPr algn="ctr"/>
            <a:r>
              <a:rPr lang="uk-UA" dirty="0" smtClean="0">
                <a:solidFill>
                  <a:srgbClr val="0070C0"/>
                </a:solidFill>
              </a:rPr>
              <a:t>Шевченкове свято, </a:t>
            </a:r>
          </a:p>
          <a:p>
            <a:pPr algn="ctr"/>
            <a:r>
              <a:rPr lang="uk-UA" dirty="0" smtClean="0">
                <a:solidFill>
                  <a:srgbClr val="0070C0"/>
                </a:solidFill>
              </a:rPr>
              <a:t>День рідної мови;</a:t>
            </a:r>
          </a:p>
          <a:p>
            <a:pPr algn="ctr"/>
            <a:r>
              <a:rPr lang="uk-UA" dirty="0" smtClean="0">
                <a:solidFill>
                  <a:srgbClr val="0070C0"/>
                </a:solidFill>
              </a:rPr>
              <a:t>День Незалежності України </a:t>
            </a:r>
          </a:p>
          <a:p>
            <a:pPr algn="ctr"/>
            <a:r>
              <a:rPr lang="uk-UA" dirty="0" smtClean="0">
                <a:solidFill>
                  <a:srgbClr val="0070C0"/>
                </a:solidFill>
              </a:rPr>
              <a:t>та інші.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1" grpId="0" animBg="1"/>
      <p:bldP spid="2080" grpId="0" animBg="1"/>
      <p:bldP spid="2075" grpId="0" animBg="1"/>
      <p:bldP spid="2074" grpId="0" animBg="1"/>
      <p:bldP spid="20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0" y="0"/>
            <a:ext cx="9107488" cy="1071563"/>
          </a:xfrm>
          <a:prstGeom prst="flowChartProcess">
            <a:avLst/>
          </a:prstGeom>
          <a:noFill/>
          <a:ln w="1905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60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/>
            </a:r>
            <a:br>
              <a:rPr lang="ru-RU" sz="160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</a:br>
            <a:r>
              <a:rPr lang="ru-RU" sz="400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ПРОФІЛАКТИЧНИЙ НАПРЯМОК</a:t>
            </a:r>
            <a:endParaRPr lang="ru-RU" sz="4000" dirty="0">
              <a:solidFill>
                <a:sysClr val="windowText" lastClr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0" y="1214438"/>
            <a:ext cx="1878013" cy="1000125"/>
          </a:xfrm>
          <a:prstGeom prst="flowChartProcess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ФАП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857250" y="1071563"/>
            <a:ext cx="3643313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0" y="2428868"/>
            <a:ext cx="535604" cy="4429132"/>
          </a:xfrm>
          <a:prstGeom prst="flowChartProcess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Медогляд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642910" y="2428868"/>
            <a:ext cx="557713" cy="4429132"/>
          </a:xfrm>
          <a:prstGeom prst="flowChartProcess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ru-RU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Санбюлетні</a:t>
            </a:r>
            <a:endParaRPr lang="ru-RU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1285852" y="2428868"/>
            <a:ext cx="535604" cy="4429132"/>
          </a:xfrm>
          <a:prstGeom prst="flowChartProcess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Виступи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214313" y="2214563"/>
            <a:ext cx="642937" cy="214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857250" y="2214563"/>
            <a:ext cx="46038" cy="214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857250" y="2214563"/>
            <a:ext cx="714375" cy="214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1979613" y="1196975"/>
            <a:ext cx="2857500" cy="1000125"/>
          </a:xfrm>
          <a:prstGeom prst="flowChartProcess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uk-UA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Ходорівська районна лікарня</a:t>
            </a:r>
            <a:endParaRPr lang="ru-RU" sz="24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600"/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5075238" y="1125538"/>
            <a:ext cx="4068762" cy="1042987"/>
          </a:xfrm>
          <a:prstGeom prst="flowChartProcess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uk-UA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Правоохоронні органи</a:t>
            </a:r>
            <a:endParaRPr lang="ru-RU" sz="24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2000232" y="2428868"/>
            <a:ext cx="557713" cy="2786082"/>
          </a:xfrm>
          <a:prstGeom prst="flowChartProcess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ікар-гінеколог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2714612" y="2428868"/>
            <a:ext cx="719768" cy="2786082"/>
          </a:xfrm>
          <a:prstGeom prst="flowChartProcess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Лікар-стоматолог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3571868" y="2428868"/>
            <a:ext cx="590878" cy="2786082"/>
          </a:xfrm>
          <a:prstGeom prst="flowChartProcess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Педіатр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4286248" y="2428868"/>
            <a:ext cx="596958" cy="2786082"/>
          </a:xfrm>
          <a:prstGeom prst="flowChartProcess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Психіатр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5000628" y="2428868"/>
            <a:ext cx="571504" cy="4429132"/>
          </a:xfrm>
          <a:prstGeom prst="flowChartProcess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r>
              <a:rPr lang="uk-UA" sz="2400" dirty="0">
                <a:latin typeface="Times New Roman" pitchFamily="18" charset="0"/>
                <a:cs typeface="+mn-cs"/>
              </a:rPr>
              <a:t>Тиждень правових знань</a:t>
            </a:r>
            <a:endParaRPr lang="ru-RU" sz="2400" dirty="0">
              <a:latin typeface="Arial" pitchFamily="34" charset="0"/>
              <a:cs typeface="+mn-cs"/>
            </a:endParaRPr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H="1">
            <a:off x="3429000" y="1071563"/>
            <a:ext cx="114300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4500563" y="1071563"/>
            <a:ext cx="2643187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 flipH="1">
            <a:off x="2286000" y="2214563"/>
            <a:ext cx="1000125" cy="214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3286125" y="2214563"/>
            <a:ext cx="571500" cy="214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3286125" y="2214563"/>
            <a:ext cx="1285875" cy="214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 flipH="1">
            <a:off x="3000375" y="2214563"/>
            <a:ext cx="285750" cy="214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 flipH="1">
            <a:off x="5357813" y="2214563"/>
            <a:ext cx="1679575" cy="214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 flipH="1">
            <a:off x="6786563" y="2214563"/>
            <a:ext cx="214312" cy="214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7000875" y="2214563"/>
            <a:ext cx="1928813" cy="214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 rot="5400000">
            <a:off x="2714622" y="4714872"/>
            <a:ext cx="1428739" cy="2857520"/>
          </a:xfrm>
          <a:prstGeom prst="flowChartProcess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Лекції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індивідуальні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бесіди,санбюлетні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 flipH="1">
            <a:off x="2286000" y="5214938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 flipH="1">
            <a:off x="3071813" y="5214938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 flipH="1">
            <a:off x="3857625" y="5214938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 flipH="1">
            <a:off x="4572000" y="5214938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85" name="AutoShape 33"/>
          <p:cNvSpPr>
            <a:spLocks noChangeArrowheads="1"/>
          </p:cNvSpPr>
          <p:nvPr/>
        </p:nvSpPr>
        <p:spPr bwMode="auto">
          <a:xfrm>
            <a:off x="5715008" y="2428868"/>
            <a:ext cx="642942" cy="4429132"/>
          </a:xfrm>
          <a:prstGeom prst="flowChartProcess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r>
              <a:rPr lang="uk-UA" sz="2400" dirty="0">
                <a:latin typeface="Times New Roman" pitchFamily="18" charset="0"/>
                <a:cs typeface="+mn-cs"/>
              </a:rPr>
              <a:t>Індивідуальна робота з батьками</a:t>
            </a:r>
            <a:endParaRPr lang="ru-RU" sz="2400" dirty="0">
              <a:latin typeface="Arial" pitchFamily="34" charset="0"/>
              <a:cs typeface="+mn-cs"/>
            </a:endParaRPr>
          </a:p>
        </p:txBody>
      </p:sp>
      <p:sp>
        <p:nvSpPr>
          <p:cNvPr id="23586" name="AutoShape 34"/>
          <p:cNvSpPr>
            <a:spLocks noChangeArrowheads="1"/>
          </p:cNvSpPr>
          <p:nvPr/>
        </p:nvSpPr>
        <p:spPr bwMode="auto">
          <a:xfrm>
            <a:off x="6500826" y="2428868"/>
            <a:ext cx="500066" cy="4429132"/>
          </a:xfrm>
          <a:prstGeom prst="flowChartProcess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r>
              <a:rPr lang="uk-UA" sz="2400" dirty="0">
                <a:latin typeface="Times New Roman" pitchFamily="18" charset="0"/>
                <a:cs typeface="+mn-cs"/>
              </a:rPr>
              <a:t>Індивідуальна робота з учнями</a:t>
            </a:r>
          </a:p>
          <a:p>
            <a:pPr>
              <a:defRPr/>
            </a:pP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23587" name="AutoShape 35"/>
          <p:cNvSpPr>
            <a:spLocks noChangeArrowheads="1"/>
          </p:cNvSpPr>
          <p:nvPr/>
        </p:nvSpPr>
        <p:spPr bwMode="auto">
          <a:xfrm>
            <a:off x="7143768" y="2428868"/>
            <a:ext cx="428628" cy="4429132"/>
          </a:xfrm>
          <a:prstGeom prst="flowChartProcess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r>
              <a:rPr lang="uk-UA" sz="2400" dirty="0">
                <a:latin typeface="Times New Roman" pitchFamily="18" charset="0"/>
                <a:cs typeface="+mn-cs"/>
              </a:rPr>
              <a:t>Батьківські збори </a:t>
            </a:r>
            <a:endParaRPr lang="ru-RU" sz="2400" dirty="0">
              <a:latin typeface="Arial" pitchFamily="34" charset="0"/>
              <a:cs typeface="+mn-cs"/>
            </a:endParaRPr>
          </a:p>
        </p:txBody>
      </p:sp>
      <p:sp>
        <p:nvSpPr>
          <p:cNvPr id="23588" name="AutoShape 36"/>
          <p:cNvSpPr>
            <a:spLocks noChangeArrowheads="1"/>
          </p:cNvSpPr>
          <p:nvPr/>
        </p:nvSpPr>
        <p:spPr bwMode="auto">
          <a:xfrm>
            <a:off x="8643966" y="2428868"/>
            <a:ext cx="468000" cy="4429132"/>
          </a:xfrm>
          <a:prstGeom prst="flowChartProcess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r>
              <a:rPr lang="uk-UA" sz="2400" dirty="0">
                <a:latin typeface="Times New Roman" pitchFamily="18" charset="0"/>
                <a:cs typeface="+mn-cs"/>
              </a:rPr>
              <a:t>Учнівське  самоврядування</a:t>
            </a:r>
            <a:endParaRPr lang="ru-RU" sz="2400" dirty="0">
              <a:latin typeface="Arial" pitchFamily="34" charset="0"/>
              <a:cs typeface="+mn-cs"/>
            </a:endParaRPr>
          </a:p>
        </p:txBody>
      </p:sp>
      <p:sp>
        <p:nvSpPr>
          <p:cNvPr id="23589" name="AutoShape 37"/>
          <p:cNvSpPr>
            <a:spLocks noChangeArrowheads="1"/>
          </p:cNvSpPr>
          <p:nvPr/>
        </p:nvSpPr>
        <p:spPr bwMode="auto">
          <a:xfrm>
            <a:off x="7715272" y="2428868"/>
            <a:ext cx="785818" cy="4429132"/>
          </a:xfrm>
          <a:prstGeom prst="flowChartProcess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r>
              <a:rPr lang="uk-UA" sz="2400" dirty="0">
                <a:latin typeface="Times New Roman" pitchFamily="18" charset="0"/>
                <a:cs typeface="+mn-cs"/>
              </a:rPr>
              <a:t>Комісія у справах неповнолітніх при сільській раді</a:t>
            </a:r>
            <a:endParaRPr lang="ru-RU" sz="2400" dirty="0">
              <a:latin typeface="Arial" pitchFamily="34" charset="0"/>
              <a:cs typeface="+mn-cs"/>
            </a:endParaRPr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 flipH="1">
            <a:off x="6000750" y="2214563"/>
            <a:ext cx="1000125" cy="214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>
            <a:off x="6929438" y="2214563"/>
            <a:ext cx="500062" cy="214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>
            <a:off x="7000875" y="2214563"/>
            <a:ext cx="1214438" cy="214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1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10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10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10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10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10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animBg="1"/>
      <p:bldP spid="23557" grpId="0" animBg="1"/>
      <p:bldP spid="23561" grpId="0" animBg="1"/>
      <p:bldP spid="23562" grpId="0" animBg="1"/>
      <p:bldP spid="23563" grpId="0" animBg="1"/>
      <p:bldP spid="23564" grpId="0" animBg="1"/>
      <p:bldP spid="23565" grpId="0" animBg="1"/>
      <p:bldP spid="23571" grpId="0" animBg="1"/>
      <p:bldP spid="23572" grpId="0" animBg="1"/>
      <p:bldP spid="23573" grpId="0" animBg="1"/>
      <p:bldP spid="23574" grpId="0" animBg="1"/>
      <p:bldP spid="23575" grpId="0" animBg="1"/>
      <p:bldP spid="23576" grpId="0" animBg="1"/>
      <p:bldP spid="23577" grpId="0" animBg="1"/>
      <p:bldP spid="23578" grpId="0" animBg="1"/>
      <p:bldP spid="23579" grpId="0" animBg="1"/>
      <p:bldP spid="23581" grpId="0" animBg="1"/>
      <p:bldP spid="23582" grpId="0" animBg="1"/>
      <p:bldP spid="23583" grpId="0" animBg="1"/>
      <p:bldP spid="23584" grpId="0" animBg="1"/>
      <p:bldP spid="23590" grpId="0" animBg="1"/>
      <p:bldP spid="23591" grpId="0" animBg="1"/>
      <p:bldP spid="235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1214422"/>
            <a:ext cx="4040188" cy="4911741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14620"/>
            <a:ext cx="4137025" cy="3102769"/>
          </a:xfrm>
          <a:prstGeom prst="rect">
            <a:avLst/>
          </a:prstGeom>
          <a:ln w="190500" cap="sq">
            <a:solidFill>
              <a:srgbClr val="9DE9E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3" descr="C:\Users\Оксана\Desktop\35843616613766ee87e184142d1b67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04"/>
            <a:ext cx="3651567" cy="3219250"/>
          </a:xfrm>
          <a:prstGeom prst="rect">
            <a:avLst/>
          </a:prstGeom>
          <a:ln w="190500" cap="sq">
            <a:solidFill>
              <a:srgbClr val="9DE9E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4857752" y="1214422"/>
            <a:ext cx="4767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Зустрічі із </a:t>
            </a:r>
            <a:r>
              <a:rPr lang="uk-UA" sz="2800" b="1" dirty="0" err="1" smtClean="0">
                <a:solidFill>
                  <a:srgbClr val="FF0000"/>
                </a:solidFill>
              </a:rPr>
              <a:t>фельшером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0" y="214313"/>
            <a:ext cx="9107488" cy="1071562"/>
          </a:xfrm>
          <a:prstGeom prst="flowChartProcess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600" dirty="0">
                <a:latin typeface="Calibri" pitchFamily="34" charset="0"/>
              </a:rPr>
              <a:t/>
            </a:r>
            <a:br>
              <a:rPr lang="ru-RU" sz="1600" dirty="0">
                <a:latin typeface="Calibri" pitchFamily="34" charset="0"/>
              </a:rPr>
            </a:br>
            <a:r>
              <a:rPr lang="ru-RU" sz="4800" dirty="0">
                <a:latin typeface="Calibri" pitchFamily="34" charset="0"/>
              </a:rPr>
              <a:t>ДУХОВНИЙ НАПРЯМОК</a:t>
            </a:r>
            <a:endParaRPr lang="ru-RU" sz="4800" dirty="0"/>
          </a:p>
        </p:txBody>
      </p:sp>
      <p:pic>
        <p:nvPicPr>
          <p:cNvPr id="44034" name="Picture 9" descr="DSCN08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41438"/>
            <a:ext cx="3450688" cy="2587628"/>
          </a:xfrm>
          <a:prstGeom prst="rect">
            <a:avLst/>
          </a:prstGeom>
          <a:solidFill>
            <a:srgbClr val="0000FF"/>
          </a:solidFill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4035" name="Picture 10" descr="DSCN09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700213"/>
            <a:ext cx="2981325" cy="3975100"/>
          </a:xfrm>
          <a:prstGeom prst="rect">
            <a:avLst/>
          </a:prstGeom>
          <a:solidFill>
            <a:srgbClr val="0000FF"/>
          </a:solidFill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4036" name="Picture 11" descr="pr_kyi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210050"/>
            <a:ext cx="3389308" cy="2543125"/>
          </a:xfrm>
          <a:prstGeom prst="rect">
            <a:avLst/>
          </a:prstGeom>
          <a:solidFill>
            <a:srgbClr val="0000FF"/>
          </a:solidFill>
          <a:ln w="571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\капличка\17197660_1849258431981274_144055885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905245" cy="2928934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099" name="Picture 3" descr="D:\фото\капличка\17197828_1849257965314654_1298605325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643314"/>
            <a:ext cx="3929058" cy="2946794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D:\фото\крехів\13321047_1058993940843870_451266675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57166"/>
            <a:ext cx="2214578" cy="36433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04732">
            <a:off x="7331869" y="307181"/>
            <a:ext cx="18065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AutoShape 4"/>
          <p:cNvSpPr>
            <a:spLocks noChangeArrowheads="1"/>
          </p:cNvSpPr>
          <p:nvPr/>
        </p:nvSpPr>
        <p:spPr bwMode="auto">
          <a:xfrm>
            <a:off x="468313" y="115888"/>
            <a:ext cx="3816350" cy="2736850"/>
          </a:xfrm>
          <a:prstGeom prst="horizontalScroll">
            <a:avLst>
              <a:gd name="adj" fmla="val 12500"/>
            </a:avLst>
          </a:prstGeom>
          <a:solidFill>
            <a:srgbClr val="99CCFF"/>
          </a:solidFill>
          <a:ln w="476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WordArt 5"/>
          <p:cNvSpPr>
            <a:spLocks noChangeArrowheads="1" noChangeShapeType="1" noTextEdit="1"/>
          </p:cNvSpPr>
          <p:nvPr/>
        </p:nvSpPr>
        <p:spPr bwMode="auto">
          <a:xfrm>
            <a:off x="1142976" y="981074"/>
            <a:ext cx="2998812" cy="12334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ЗОШ 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І - ІІ ст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.№14</a:t>
            </a:r>
          </a:p>
          <a:p>
            <a:pPr algn="ctr"/>
            <a:r>
              <a:rPr lang="uk-UA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С.</a:t>
            </a:r>
            <a:r>
              <a:rPr lang="uk-UA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Вовчатичі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3127375"/>
            <a:ext cx="29876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1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ШКОЛА – МАЙСТЕРНЯ ЛЮДЯНОСТІ!</a:t>
            </a:r>
            <a:endParaRPr lang="ru-RU" sz="1400" i="1">
              <a:solidFill>
                <a:srgbClr val="0000FF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uk-UA" sz="1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ШКОЛА - МАЙСТЕРНЯ ГУМАННОСТІ!</a:t>
            </a:r>
            <a:endParaRPr lang="ru-RU" sz="1400" i="1">
              <a:solidFill>
                <a:srgbClr val="0000FF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uk-UA" sz="1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ШКОЛА – СПІВАВТОРСТВО</a:t>
            </a:r>
            <a:endParaRPr lang="ru-RU" sz="1400" i="1">
              <a:solidFill>
                <a:srgbClr val="0000FF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uk-UA" sz="1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ВЧИТЕЛЯ ТА УЧНЯ!</a:t>
            </a:r>
            <a:endParaRPr lang="ru-RU" sz="1400" i="1">
              <a:solidFill>
                <a:srgbClr val="0000FF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uk-UA" sz="1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ШКОЛА -  ХРАМ!</a:t>
            </a:r>
            <a:endParaRPr lang="ru-RU" sz="1400" i="1">
              <a:solidFill>
                <a:srgbClr val="0000FF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uk-UA" sz="1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Я. А. Коменський</a:t>
            </a:r>
          </a:p>
        </p:txBody>
      </p:sp>
      <p:pic>
        <p:nvPicPr>
          <p:cNvPr id="1026" name="Picture 2" descr="C:\Users\Оксана\Desktop\aafcf1854cb7da4b45515c5ad21f94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1971" y="3429000"/>
            <a:ext cx="4400581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33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0" y="214312"/>
            <a:ext cx="9107488" cy="2214555"/>
          </a:xfrm>
          <a:prstGeom prst="flowChartProcess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endParaRPr lang="ru-RU" sz="1600" dirty="0">
              <a:latin typeface="Calibri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ru-RU" sz="4800" dirty="0" err="1" smtClean="0">
                <a:latin typeface="Calibri" pitchFamily="34" charset="0"/>
              </a:rPr>
              <a:t>Ходорівська</a:t>
            </a:r>
            <a:r>
              <a:rPr lang="ru-RU" sz="4800" dirty="0" smtClean="0">
                <a:latin typeface="Calibri" pitchFamily="34" charset="0"/>
              </a:rPr>
              <a:t> </a:t>
            </a:r>
            <a:r>
              <a:rPr lang="ru-RU" sz="4800" dirty="0" err="1" smtClean="0">
                <a:latin typeface="Calibri" pitchFamily="34" charset="0"/>
              </a:rPr>
              <a:t>міська</a:t>
            </a:r>
            <a:r>
              <a:rPr lang="ru-RU" sz="4800" dirty="0" smtClean="0">
                <a:latin typeface="Calibri" pitchFamily="34" charset="0"/>
              </a:rPr>
              <a:t> рада </a:t>
            </a:r>
            <a:r>
              <a:rPr lang="ru-RU" sz="4800" dirty="0" err="1" smtClean="0">
                <a:latin typeface="Calibri" pitchFamily="34" charset="0"/>
              </a:rPr>
              <a:t>сільський</a:t>
            </a:r>
            <a:r>
              <a:rPr lang="ru-RU" sz="4800" dirty="0" smtClean="0">
                <a:latin typeface="Calibri" pitchFamily="34" charset="0"/>
              </a:rPr>
              <a:t> староста</a:t>
            </a:r>
          </a:p>
          <a:p>
            <a:pPr algn="ctr">
              <a:spcAft>
                <a:spcPts val="1000"/>
              </a:spcAft>
            </a:pPr>
            <a:r>
              <a:rPr lang="ru-RU" sz="4800" dirty="0" smtClean="0">
                <a:latin typeface="Calibri" pitchFamily="34" charset="0"/>
              </a:rPr>
              <a:t> </a:t>
            </a:r>
            <a:endParaRPr lang="ru-RU" sz="4800" dirty="0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1" y="2468542"/>
            <a:ext cx="1643042" cy="4032292"/>
          </a:xfrm>
          <a:prstGeom prst="flowChartProcess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ru-RU" sz="3200" b="1" dirty="0" err="1">
                <a:latin typeface="Calibri" pitchFamily="34" charset="0"/>
                <a:cs typeface="Times New Roman" pitchFamily="18" charset="0"/>
              </a:rPr>
              <a:t>Виступи</a:t>
            </a:r>
            <a:r>
              <a:rPr lang="ru-RU" sz="3200" b="1" dirty="0">
                <a:latin typeface="Calibri" pitchFamily="34" charset="0"/>
                <a:cs typeface="Times New Roman" pitchFamily="18" charset="0"/>
              </a:rPr>
              <a:t> на</a:t>
            </a:r>
          </a:p>
          <a:p>
            <a:pPr algn="ctr">
              <a:spcAft>
                <a:spcPts val="1000"/>
              </a:spcAft>
              <a:defRPr/>
            </a:pPr>
            <a:r>
              <a:rPr lang="ru-RU" sz="32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Calibri" pitchFamily="34" charset="0"/>
                <a:cs typeface="Times New Roman" pitchFamily="18" charset="0"/>
              </a:rPr>
              <a:t>батьківських</a:t>
            </a:r>
            <a:r>
              <a:rPr lang="ru-RU" sz="32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Calibri" pitchFamily="34" charset="0"/>
                <a:cs typeface="Times New Roman" pitchFamily="18" charset="0"/>
              </a:rPr>
              <a:t>зборах</a:t>
            </a:r>
            <a:endParaRPr lang="ru-RU" sz="32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2000232" y="2500306"/>
            <a:ext cx="1454147" cy="4000528"/>
          </a:xfrm>
          <a:prstGeom prst="flowChartProcess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uk-UA" sz="3200" b="1" dirty="0" smtClean="0">
                <a:solidFill>
                  <a:sysClr val="windowText" lastClr="000000"/>
                </a:solidFill>
                <a:latin typeface="Calibri" pitchFamily="34" charset="0"/>
                <a:cs typeface="Times New Roman" pitchFamily="18" charset="0"/>
              </a:rPr>
              <a:t>Підтримка </a:t>
            </a:r>
          </a:p>
          <a:p>
            <a:pPr algn="ctr">
              <a:spcAft>
                <a:spcPts val="1000"/>
              </a:spcAft>
              <a:defRPr/>
            </a:pPr>
            <a:r>
              <a:rPr lang="uk-UA" sz="3200" b="1" dirty="0" smtClean="0">
                <a:solidFill>
                  <a:sysClr val="windowText" lastClr="000000"/>
                </a:solidFill>
                <a:latin typeface="Calibri" pitchFamily="34" charset="0"/>
                <a:cs typeface="Times New Roman" pitchFamily="18" charset="0"/>
              </a:rPr>
              <a:t>проектів 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5643570" y="2500306"/>
            <a:ext cx="1514248" cy="4000528"/>
          </a:xfrm>
          <a:prstGeom prst="flowChartProcess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ru-RU" sz="3200" b="1" dirty="0" err="1">
                <a:solidFill>
                  <a:sysClr val="windowText" lastClr="000000"/>
                </a:solidFill>
                <a:latin typeface="Calibri" pitchFamily="34" charset="0"/>
                <a:cs typeface="Times New Roman" pitchFamily="18" charset="0"/>
              </a:rPr>
              <a:t>Матеріальна</a:t>
            </a:r>
            <a:r>
              <a:rPr lang="ru-RU" sz="3200" b="1" dirty="0">
                <a:solidFill>
                  <a:sysClr val="windowText" lastClr="00000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ru-RU" sz="3200" b="1" dirty="0" err="1">
                <a:solidFill>
                  <a:sysClr val="windowText" lastClr="000000"/>
                </a:solidFill>
                <a:latin typeface="Calibri" pitchFamily="34" charset="0"/>
                <a:cs typeface="Times New Roman" pitchFamily="18" charset="0"/>
              </a:rPr>
              <a:t>допомога</a:t>
            </a:r>
            <a:r>
              <a:rPr lang="ru-RU" sz="3200" b="1" dirty="0">
                <a:solidFill>
                  <a:sysClr val="windowText" lastClr="00000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>
              <a:spcAft>
                <a:spcPts val="1000"/>
              </a:spcAft>
              <a:defRPr/>
            </a:pPr>
            <a:endParaRPr lang="ru-RU" sz="3200" b="1" dirty="0">
              <a:solidFill>
                <a:sysClr val="windowText" lastClr="0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632" name="AutoShape 8"/>
          <p:cNvCxnSpPr>
            <a:cxnSpLocks noChangeShapeType="1"/>
            <a:stCxn id="26627" idx="2"/>
            <a:endCxn id="26628" idx="0"/>
          </p:cNvCxnSpPr>
          <p:nvPr/>
        </p:nvCxnSpPr>
        <p:spPr bwMode="auto">
          <a:xfrm rot="5400000">
            <a:off x="2667796" y="582593"/>
            <a:ext cx="39675" cy="3732222"/>
          </a:xfrm>
          <a:prstGeom prst="straightConnector1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633" name="AutoShape 9"/>
          <p:cNvCxnSpPr>
            <a:cxnSpLocks noChangeShapeType="1"/>
            <a:stCxn id="26627" idx="2"/>
            <a:endCxn id="26629" idx="0"/>
          </p:cNvCxnSpPr>
          <p:nvPr/>
        </p:nvCxnSpPr>
        <p:spPr bwMode="auto">
          <a:xfrm rot="5400000">
            <a:off x="3604806" y="1551367"/>
            <a:ext cx="71439" cy="1826438"/>
          </a:xfrm>
          <a:prstGeom prst="straightConnector1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634" name="AutoShape 10"/>
          <p:cNvCxnSpPr>
            <a:cxnSpLocks noChangeShapeType="1"/>
            <a:stCxn id="26627" idx="2"/>
          </p:cNvCxnSpPr>
          <p:nvPr/>
        </p:nvCxnSpPr>
        <p:spPr bwMode="auto">
          <a:xfrm rot="5400000">
            <a:off x="4497781" y="2444342"/>
            <a:ext cx="71439" cy="40488"/>
          </a:xfrm>
          <a:prstGeom prst="straightConnector1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635" name="AutoShape 11"/>
          <p:cNvCxnSpPr>
            <a:cxnSpLocks noChangeShapeType="1"/>
            <a:stCxn id="26627" idx="2"/>
            <a:endCxn id="26631" idx="0"/>
          </p:cNvCxnSpPr>
          <p:nvPr/>
        </p:nvCxnSpPr>
        <p:spPr bwMode="auto">
          <a:xfrm rot="16200000" flipH="1">
            <a:off x="5441500" y="1541111"/>
            <a:ext cx="71439" cy="1846950"/>
          </a:xfrm>
          <a:prstGeom prst="straightConnector1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7689853" y="2571744"/>
            <a:ext cx="1454147" cy="4000528"/>
          </a:xfrm>
          <a:prstGeom prst="flowChartProcess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ru-RU" sz="3200" b="1" dirty="0" err="1">
                <a:solidFill>
                  <a:sysClr val="windowText" lastClr="000000"/>
                </a:solidFill>
                <a:latin typeface="Calibri" pitchFamily="34" charset="0"/>
                <a:cs typeface="Times New Roman" pitchFamily="18" charset="0"/>
              </a:rPr>
              <a:t>Спільні</a:t>
            </a:r>
            <a:endParaRPr lang="ru-RU" sz="3200" b="1" dirty="0">
              <a:solidFill>
                <a:sysClr val="windowText" lastClr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3200" b="1" dirty="0">
                <a:solidFill>
                  <a:sysClr val="windowText" lastClr="000000"/>
                </a:solidFill>
                <a:latin typeface="Calibri" pitchFamily="34" charset="0"/>
                <a:cs typeface="Times New Roman" pitchFamily="18" charset="0"/>
              </a:rPr>
              <a:t> свята </a:t>
            </a:r>
          </a:p>
        </p:txBody>
      </p:sp>
      <p:cxnSp>
        <p:nvCxnSpPr>
          <p:cNvPr id="15" name="AutoShape 11"/>
          <p:cNvCxnSpPr>
            <a:cxnSpLocks noChangeShapeType="1"/>
            <a:stCxn id="26627" idx="2"/>
            <a:endCxn id="11" idx="0"/>
          </p:cNvCxnSpPr>
          <p:nvPr/>
        </p:nvCxnSpPr>
        <p:spPr bwMode="auto">
          <a:xfrm rot="16200000" flipH="1">
            <a:off x="6413897" y="568713"/>
            <a:ext cx="142877" cy="3863183"/>
          </a:xfrm>
          <a:prstGeom prst="straightConnector1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2" name="Picture 4" descr="DSCN09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285728"/>
            <a:ext cx="2714644" cy="3619949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6" name="Picture 2" descr="D:\весна 2016\image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46463"/>
            <a:ext cx="4107685" cy="3080764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8" name="Picture 4" descr="D:\Демократія в школі\IMG_20170612_112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14752"/>
            <a:ext cx="4000528" cy="2900383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2" name="Picture 2" descr="D:\фото\фото семінар\DSCN32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286256"/>
            <a:ext cx="2857488" cy="2143116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3" y="214291"/>
            <a:ext cx="857255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ЗОШ І – ІІ ст. № 14 </a:t>
            </a:r>
            <a:r>
              <a:rPr lang="uk-UA" dirty="0" err="1" smtClean="0"/>
              <a:t>с.Вовчатичі</a:t>
            </a:r>
            <a:r>
              <a:rPr lang="uk-UA" dirty="0" smtClean="0"/>
              <a:t> активно працює над різними проектами</a:t>
            </a:r>
          </a:p>
          <a:p>
            <a:pPr algn="ctr"/>
            <a:r>
              <a:rPr lang="uk-UA" dirty="0" smtClean="0"/>
              <a:t>Велику допомогу  отримуємо від батьків,  міської ради,старости села, ГО </a:t>
            </a:r>
            <a:r>
              <a:rPr lang="uk-UA" dirty="0" err="1" smtClean="0"/>
              <a:t>“Надія”</a:t>
            </a:r>
            <a:r>
              <a:rPr lang="uk-UA" dirty="0" smtClean="0"/>
              <a:t> та громади.</a:t>
            </a:r>
          </a:p>
          <a:p>
            <a:pPr algn="ctr"/>
            <a:r>
              <a:rPr lang="uk-UA" dirty="0" smtClean="0"/>
              <a:t>Завдяки цій співпраці у школі  є капличка святого Полікарпа;</a:t>
            </a:r>
          </a:p>
          <a:p>
            <a:pPr algn="ctr"/>
            <a:r>
              <a:rPr lang="uk-UA" dirty="0" err="1" smtClean="0"/>
              <a:t>Облаштовані</a:t>
            </a:r>
            <a:r>
              <a:rPr lang="uk-UA" dirty="0" smtClean="0"/>
              <a:t> внутрішні туалети;</a:t>
            </a:r>
          </a:p>
          <a:p>
            <a:pPr algn="ctr"/>
            <a:r>
              <a:rPr lang="uk-UA" dirty="0" smtClean="0"/>
              <a:t>Встановлено усі пластикові вікна ( обласний конкурс </a:t>
            </a:r>
            <a:r>
              <a:rPr lang="uk-UA" dirty="0" err="1" smtClean="0"/>
              <a:t>мікропроектів</a:t>
            </a:r>
            <a:r>
              <a:rPr lang="uk-UA" dirty="0" smtClean="0"/>
              <a:t>);</a:t>
            </a:r>
          </a:p>
          <a:p>
            <a:pPr algn="ctr"/>
            <a:r>
              <a:rPr lang="uk-UA" dirty="0" smtClean="0"/>
              <a:t>Перекрито дах головного корпусу;</a:t>
            </a:r>
          </a:p>
          <a:p>
            <a:pPr algn="ctr"/>
            <a:r>
              <a:rPr lang="uk-UA" dirty="0" smtClean="0"/>
              <a:t>Встановлено нові двері:</a:t>
            </a:r>
          </a:p>
          <a:p>
            <a:pPr algn="ctr"/>
            <a:r>
              <a:rPr lang="uk-UA" dirty="0" smtClean="0"/>
              <a:t>Придбано нові учнівські столи та стільці для учнів початкових класів </a:t>
            </a:r>
          </a:p>
          <a:p>
            <a:pPr algn="ctr"/>
            <a:r>
              <a:rPr lang="uk-UA" dirty="0" smtClean="0"/>
              <a:t>( обласний конкурс </a:t>
            </a:r>
            <a:r>
              <a:rPr lang="uk-UA" dirty="0" err="1" smtClean="0"/>
              <a:t>мікропроектів</a:t>
            </a:r>
            <a:r>
              <a:rPr lang="uk-UA" dirty="0" smtClean="0"/>
              <a:t>);</a:t>
            </a:r>
          </a:p>
          <a:p>
            <a:pPr algn="ctr"/>
            <a:r>
              <a:rPr lang="uk-UA" dirty="0" smtClean="0"/>
              <a:t>Реалізовано проект </a:t>
            </a:r>
            <a:r>
              <a:rPr lang="uk-UA" dirty="0" err="1" smtClean="0"/>
              <a:t>“Дитяча</a:t>
            </a:r>
            <a:r>
              <a:rPr lang="uk-UA" dirty="0" smtClean="0"/>
              <a:t> </a:t>
            </a:r>
            <a:r>
              <a:rPr lang="uk-UA" dirty="0" err="1" smtClean="0"/>
              <a:t>мрія”</a:t>
            </a:r>
            <a:r>
              <a:rPr lang="uk-UA" dirty="0" smtClean="0"/>
              <a:t> ( Фонд </a:t>
            </a:r>
            <a:r>
              <a:rPr lang="uk-UA" dirty="0" err="1" smtClean="0"/>
              <a:t>“Рідня”</a:t>
            </a:r>
            <a:r>
              <a:rPr lang="uk-UA" dirty="0" smtClean="0"/>
              <a:t>)</a:t>
            </a:r>
          </a:p>
          <a:p>
            <a:pPr algn="ctr"/>
            <a:r>
              <a:rPr lang="uk-UA" dirty="0" smtClean="0"/>
              <a:t>Крім того, ми були учасниками проекту </a:t>
            </a:r>
            <a:r>
              <a:rPr lang="uk-UA" dirty="0" err="1" smtClean="0"/>
              <a:t>“Демократія</a:t>
            </a:r>
            <a:r>
              <a:rPr lang="uk-UA" dirty="0" smtClean="0"/>
              <a:t> в школі – демократія</a:t>
            </a:r>
          </a:p>
          <a:p>
            <a:pPr algn="ctr"/>
            <a:r>
              <a:rPr lang="uk-UA" dirty="0" smtClean="0"/>
              <a:t>в </a:t>
            </a:r>
            <a:r>
              <a:rPr lang="uk-UA" dirty="0" err="1" smtClean="0"/>
              <a:t>громаді”</a:t>
            </a:r>
            <a:r>
              <a:rPr lang="uk-UA" dirty="0" smtClean="0"/>
              <a:t>  ,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реалізувався</a:t>
            </a:r>
            <a:r>
              <a:rPr lang="ru-RU" dirty="0" smtClean="0"/>
              <a:t> </a:t>
            </a:r>
            <a:r>
              <a:rPr lang="ru-RU" dirty="0" err="1" smtClean="0"/>
              <a:t>Федерацією</a:t>
            </a:r>
            <a:r>
              <a:rPr lang="ru-RU" dirty="0" smtClean="0"/>
              <a:t> </a:t>
            </a:r>
            <a:r>
              <a:rPr lang="ru-RU" dirty="0" err="1" smtClean="0"/>
              <a:t>освітніх</a:t>
            </a:r>
            <a:r>
              <a:rPr lang="ru-RU" dirty="0" smtClean="0"/>
              <a:t> </a:t>
            </a:r>
            <a:r>
              <a:rPr lang="ru-RU" dirty="0" err="1" smtClean="0"/>
              <a:t>ініціатив</a:t>
            </a:r>
            <a:r>
              <a:rPr lang="ru-RU" dirty="0" smtClean="0"/>
              <a:t> та Центром </a:t>
            </a:r>
            <a:r>
              <a:rPr lang="ru-RU" dirty="0" err="1" smtClean="0"/>
              <a:t>освітніх</a:t>
            </a:r>
            <a:r>
              <a:rPr lang="ru-RU" dirty="0" smtClean="0"/>
              <a:t> </a:t>
            </a:r>
            <a:r>
              <a:rPr lang="ru-RU" dirty="0" err="1" smtClean="0"/>
              <a:t>ініціатив</a:t>
            </a:r>
            <a:r>
              <a:rPr lang="ru-RU" dirty="0" smtClean="0"/>
              <a:t>.  До проекту </a:t>
            </a:r>
            <a:r>
              <a:rPr lang="ru-RU" dirty="0" err="1" smtClean="0"/>
              <a:t>залучені</a:t>
            </a:r>
            <a:r>
              <a:rPr lang="ru-RU" dirty="0" smtClean="0"/>
              <a:t> 7 </a:t>
            </a:r>
            <a:r>
              <a:rPr lang="ru-RU" dirty="0" err="1" smtClean="0"/>
              <a:t>шкіл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ОТГ </a:t>
            </a:r>
            <a:r>
              <a:rPr lang="ru-RU" dirty="0" err="1" smtClean="0"/>
              <a:t>Львівщини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зацікавлені</a:t>
            </a:r>
            <a:r>
              <a:rPr lang="ru-RU" dirty="0" smtClean="0"/>
              <a:t>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соціально-громадянських</a:t>
            </a:r>
            <a:r>
              <a:rPr lang="ru-RU" dirty="0" smtClean="0"/>
              <a:t> компетентностей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. Проект </a:t>
            </a:r>
            <a:r>
              <a:rPr lang="ru-RU" dirty="0" err="1" smtClean="0"/>
              <a:t>співфінансується</a:t>
            </a:r>
            <a:r>
              <a:rPr lang="ru-RU" dirty="0" smtClean="0"/>
              <a:t> </a:t>
            </a:r>
            <a:r>
              <a:rPr lang="ru-RU" dirty="0" err="1" smtClean="0"/>
              <a:t>Польсько-Американським</a:t>
            </a:r>
            <a:r>
              <a:rPr lang="ru-RU" dirty="0" smtClean="0"/>
              <a:t> Фондом </a:t>
            </a:r>
            <a:r>
              <a:rPr lang="ru-RU" dirty="0" err="1" smtClean="0"/>
              <a:t>Свободи</a:t>
            </a:r>
            <a:r>
              <a:rPr lang="ru-RU" dirty="0" smtClean="0"/>
              <a:t> в рамках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en-US" dirty="0" smtClean="0"/>
              <a:t>RITA – «</a:t>
            </a:r>
            <a:r>
              <a:rPr lang="ru-RU" dirty="0" err="1" smtClean="0"/>
              <a:t>Зміни</a:t>
            </a:r>
            <a:r>
              <a:rPr lang="ru-RU" dirty="0" smtClean="0"/>
              <a:t> в </a:t>
            </a:r>
            <a:r>
              <a:rPr lang="ru-RU" dirty="0" err="1" smtClean="0"/>
              <a:t>регіоні</a:t>
            </a:r>
            <a:r>
              <a:rPr lang="ru-RU" dirty="0" smtClean="0"/>
              <a:t>», яку </a:t>
            </a:r>
            <a:r>
              <a:rPr lang="ru-RU" dirty="0" err="1" smtClean="0"/>
              <a:t>реалізує</a:t>
            </a:r>
            <a:r>
              <a:rPr lang="ru-RU" dirty="0" smtClean="0"/>
              <a:t> Фонд «</a:t>
            </a:r>
            <a:r>
              <a:rPr lang="ru-RU" dirty="0" err="1" smtClean="0"/>
              <a:t>Освіта</a:t>
            </a:r>
            <a:r>
              <a:rPr lang="ru-RU" dirty="0" smtClean="0"/>
              <a:t> для </a:t>
            </a:r>
            <a:r>
              <a:rPr lang="ru-RU" dirty="0" err="1" smtClean="0"/>
              <a:t>демократії</a:t>
            </a:r>
            <a:r>
              <a:rPr lang="ru-RU" dirty="0" smtClean="0"/>
              <a:t>».  До </a:t>
            </a:r>
            <a:r>
              <a:rPr lang="ru-RU" dirty="0" err="1" smtClean="0"/>
              <a:t>роботи</a:t>
            </a:r>
            <a:r>
              <a:rPr lang="ru-RU" dirty="0" smtClean="0"/>
              <a:t> над проектами у </a:t>
            </a:r>
            <a:r>
              <a:rPr lang="ru-RU" dirty="0" err="1" smtClean="0"/>
              <a:t>школі</a:t>
            </a:r>
            <a:r>
              <a:rPr lang="ru-RU" dirty="0" smtClean="0"/>
              <a:t> 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залучені</a:t>
            </a:r>
            <a:r>
              <a:rPr lang="ru-RU" dirty="0" smtClean="0"/>
              <a:t> </a:t>
            </a:r>
            <a:r>
              <a:rPr lang="ru-RU" dirty="0" err="1" smtClean="0"/>
              <a:t>учні</a:t>
            </a:r>
            <a:r>
              <a:rPr lang="ru-RU" dirty="0" smtClean="0"/>
              <a:t> 1 – 6 </a:t>
            </a:r>
            <a:r>
              <a:rPr lang="ru-RU" dirty="0" err="1" smtClean="0"/>
              <a:t>класів</a:t>
            </a:r>
            <a:r>
              <a:rPr lang="ru-RU" dirty="0" smtClean="0"/>
              <a:t>, </a:t>
            </a:r>
            <a:r>
              <a:rPr lang="ru-RU" dirty="0" err="1" smtClean="0"/>
              <a:t>із</a:t>
            </a:r>
            <a:r>
              <a:rPr lang="ru-RU" dirty="0" smtClean="0"/>
              <a:t> школярами </a:t>
            </a:r>
            <a:r>
              <a:rPr lang="ru-RU" dirty="0" err="1" smtClean="0"/>
              <a:t>працювали</a:t>
            </a:r>
            <a:r>
              <a:rPr lang="ru-RU" dirty="0" smtClean="0"/>
              <a:t> </a:t>
            </a:r>
            <a:r>
              <a:rPr lang="ru-RU" dirty="0" err="1" smtClean="0"/>
              <a:t>учителі</a:t>
            </a:r>
            <a:r>
              <a:rPr lang="ru-RU" dirty="0" smtClean="0"/>
              <a:t> </a:t>
            </a:r>
            <a:r>
              <a:rPr lang="ru-RU" dirty="0" err="1" smtClean="0"/>
              <a:t>Кобзар</a:t>
            </a:r>
            <a:r>
              <a:rPr lang="ru-RU" dirty="0" smtClean="0"/>
              <a:t> Л.М. та Пшик О.М.</a:t>
            </a:r>
          </a:p>
          <a:p>
            <a:pPr algn="ctr"/>
            <a:r>
              <a:rPr lang="ru-RU" dirty="0" smtClean="0"/>
              <a:t>   19 </a:t>
            </a:r>
            <a:r>
              <a:rPr lang="ru-RU" dirty="0" err="1" smtClean="0"/>
              <a:t>травня</a:t>
            </a:r>
            <a:r>
              <a:rPr lang="ru-RU" dirty="0" smtClean="0"/>
              <a:t> до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завітали</a:t>
            </a:r>
            <a:r>
              <a:rPr lang="ru-RU" dirty="0" smtClean="0"/>
              <a:t> </a:t>
            </a:r>
            <a:r>
              <a:rPr lang="ru-RU" dirty="0" err="1" smtClean="0"/>
              <a:t>гості</a:t>
            </a:r>
            <a:r>
              <a:rPr lang="ru-RU" dirty="0" smtClean="0"/>
              <a:t>: </a:t>
            </a:r>
            <a:r>
              <a:rPr lang="ru-RU" dirty="0" err="1" smtClean="0"/>
              <a:t>Ельжбета</a:t>
            </a:r>
            <a:r>
              <a:rPr lang="ru-RU" dirty="0" smtClean="0"/>
              <a:t> </a:t>
            </a:r>
            <a:r>
              <a:rPr lang="ru-RU" dirty="0" err="1" smtClean="0"/>
              <a:t>Толвінська</a:t>
            </a:r>
            <a:r>
              <a:rPr lang="ru-RU" dirty="0" smtClean="0"/>
              <a:t> </a:t>
            </a:r>
            <a:r>
              <a:rPr lang="ru-RU" dirty="0" err="1" smtClean="0"/>
              <a:t>Круліковська</a:t>
            </a:r>
            <a:r>
              <a:rPr lang="ru-RU" dirty="0" smtClean="0"/>
              <a:t>,  </a:t>
            </a:r>
            <a:r>
              <a:rPr lang="ru-RU" dirty="0" err="1" smtClean="0"/>
              <a:t>Олена</a:t>
            </a:r>
            <a:r>
              <a:rPr lang="ru-RU" dirty="0" smtClean="0"/>
              <a:t> </a:t>
            </a:r>
            <a:r>
              <a:rPr lang="ru-RU" dirty="0" err="1" smtClean="0"/>
              <a:t>Шинаровська</a:t>
            </a:r>
            <a:r>
              <a:rPr lang="ru-RU" dirty="0" smtClean="0"/>
              <a:t>, </a:t>
            </a:r>
            <a:r>
              <a:rPr lang="ru-RU" dirty="0" err="1" smtClean="0"/>
              <a:t>Андрій</a:t>
            </a:r>
            <a:r>
              <a:rPr lang="ru-RU" dirty="0" smtClean="0"/>
              <a:t> </a:t>
            </a:r>
            <a:r>
              <a:rPr lang="ru-RU" dirty="0" err="1" smtClean="0"/>
              <a:t>Залужний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подивитися</a:t>
            </a:r>
            <a:r>
              <a:rPr lang="ru-RU" dirty="0" smtClean="0"/>
              <a:t> на те, як  </a:t>
            </a:r>
            <a:r>
              <a:rPr lang="ru-RU" dirty="0" err="1" smtClean="0"/>
              <a:t>реалізуються</a:t>
            </a:r>
            <a:r>
              <a:rPr lang="ru-RU" dirty="0" smtClean="0"/>
              <a:t> </a:t>
            </a:r>
            <a:r>
              <a:rPr lang="ru-RU" dirty="0" err="1" smtClean="0"/>
              <a:t>проекти</a:t>
            </a:r>
            <a:r>
              <a:rPr lang="ru-RU" dirty="0" smtClean="0"/>
              <a:t> у </a:t>
            </a:r>
            <a:r>
              <a:rPr lang="ru-RU" dirty="0" err="1" smtClean="0"/>
              <a:t>школі</a:t>
            </a:r>
            <a:r>
              <a:rPr lang="ru-RU" dirty="0" smtClean="0"/>
              <a:t>. </a:t>
            </a:r>
          </a:p>
          <a:p>
            <a:pPr algn="ctr"/>
            <a:r>
              <a:rPr lang="uk-UA" dirty="0" smtClean="0"/>
              <a:t> </a:t>
            </a:r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Оксана\Downloads\18581525_1341699559254329_43130994992840756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357554" cy="2493683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60419" name="Picture 3" descr="C:\Users\Оксана\Downloads\18582441_1341700279254257_4974586113721756044_n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4677" y="500042"/>
            <a:ext cx="3539191" cy="233734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60420" name="Picture 4" descr="C:\Users\Оксана\Downloads\20170519_1159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071810"/>
            <a:ext cx="3000395" cy="358468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60421" name="Picture 5" descr="C:\Users\Оксана\Downloads\20170519_1231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214686"/>
            <a:ext cx="3214710" cy="33817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458787"/>
            <a:ext cx="8429684" cy="60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User\Мои документы\проект 1 закінчення\20170503_1241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4143404" cy="3026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Documents and Settings\User\Мои документы\проект 1 закінчення\20170503_1224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876"/>
            <a:ext cx="4154475" cy="3026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Documents and Settings\User\Мои документы\проект 1 закінчення\20170503_1226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166"/>
            <a:ext cx="4154475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Documents and Settings\User\Мои документы\проект 1 закінчення\20170503_12253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57166"/>
            <a:ext cx="421484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496"/>
            <a:ext cx="8229600" cy="928694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мократія в школі\18452118_457731254579342_142534181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5720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00339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D:\Демократія в школі\20170523_133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43314"/>
            <a:ext cx="4500594" cy="283963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D:\Демократія в школі\IMG_20170530_123447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500042"/>
            <a:ext cx="3428992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D:\макет\фото проект\18452163_457731207912680_1119363980_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643314"/>
            <a:ext cx="3500462" cy="275748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Місце для вмісту 6" descr="C:\Documents and Settings\User\Мои документы\проект 1 закінчення\20170504_091948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57562"/>
            <a:ext cx="4071966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Місце для вмісту 7" descr="C:\Documents and Settings\User\Мои документы\проект 1 закінчення\20170504_092124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8"/>
            <a:ext cx="4041775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User\Мои документы\проект 1 закінчення\20170504_0931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4071966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User\Мои документы\проект 1 закінчення\20170504_0918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357562"/>
            <a:ext cx="4083037" cy="302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357322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Інформаційна кампанія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кет\IMG_20170612_112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5"/>
            <a:ext cx="4095778" cy="3071834"/>
          </a:xfrm>
          <a:prstGeom prst="rect">
            <a:avLst/>
          </a:prstGeom>
          <a:ln w="190500" cap="sq">
            <a:solidFill>
              <a:schemeClr val="accent4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D:\макет\IMG_20170612_112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4286248" cy="3214686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о\фото та зображення\шкільні фото\s819007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178" y="428604"/>
            <a:ext cx="4091426" cy="308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C:\Users\Оксана\Desktop\12381040_1525899221069186_1353386335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66"/>
            <a:ext cx="4000528" cy="3000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Users\Оксана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143380"/>
            <a:ext cx="3071834" cy="23009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Оксана\Desktop\ae57ff2658ebcfbd8b294c62a7b0be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3294653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C:\Users\Оксана\Desktop\ec709bee585ec6aa0d55bf0eade338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9712" y="714356"/>
            <a:ext cx="3294653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C:\Users\Оксана\Desktop\3f97b9ee3723507afd25ac72e5f75a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852354"/>
            <a:ext cx="3937595" cy="2219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1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218488" cy="468471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dirty="0" smtClean="0"/>
              <a:t>        </a:t>
            </a:r>
            <a:r>
              <a:rPr lang="ru-RU" sz="2800" b="1" i="1" dirty="0" smtClean="0">
                <a:solidFill>
                  <a:srgbClr val="660066"/>
                </a:solidFill>
              </a:rPr>
              <a:t> ЗОШ І – ІІ ст. № 14 </a:t>
            </a:r>
            <a:r>
              <a:rPr lang="ru-RU" sz="2800" b="1" i="1" dirty="0" err="1" smtClean="0">
                <a:solidFill>
                  <a:srgbClr val="660066"/>
                </a:solidFill>
              </a:rPr>
              <a:t>с.Вовчатичі</a:t>
            </a:r>
            <a:r>
              <a:rPr lang="ru-RU" sz="2800" b="1" i="1" dirty="0" smtClean="0">
                <a:solidFill>
                  <a:srgbClr val="660066"/>
                </a:solidFill>
              </a:rPr>
              <a:t> – </a:t>
            </a:r>
            <a:r>
              <a:rPr lang="ru-RU" sz="2800" b="1" i="1" dirty="0" err="1" smtClean="0">
                <a:solidFill>
                  <a:srgbClr val="660066"/>
                </a:solidFill>
              </a:rPr>
              <a:t>це</a:t>
            </a:r>
            <a:r>
              <a:rPr lang="ru-RU" sz="2800" b="1" i="1" dirty="0" smtClean="0">
                <a:solidFill>
                  <a:srgbClr val="660066"/>
                </a:solidFill>
              </a:rPr>
              <a:t> </a:t>
            </a:r>
            <a:r>
              <a:rPr lang="ru-RU" sz="2800" b="1" i="1" dirty="0" err="1" smtClean="0">
                <a:solidFill>
                  <a:srgbClr val="660066"/>
                </a:solidFill>
              </a:rPr>
              <a:t>гармонійне</a:t>
            </a:r>
            <a:endParaRPr lang="ru-RU" sz="2800" b="1" i="1" dirty="0" smtClean="0">
              <a:solidFill>
                <a:srgbClr val="660066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ru-RU" sz="2800" b="1" i="1" dirty="0" smtClean="0">
                <a:solidFill>
                  <a:srgbClr val="660066"/>
                </a:solidFill>
              </a:rPr>
              <a:t> </a:t>
            </a:r>
            <a:r>
              <a:rPr lang="ru-RU" sz="2800" b="1" i="1" dirty="0" err="1" smtClean="0">
                <a:solidFill>
                  <a:srgbClr val="660066"/>
                </a:solidFill>
              </a:rPr>
              <a:t>поєднання</a:t>
            </a:r>
            <a:r>
              <a:rPr lang="ru-RU" sz="2800" b="1" i="1" dirty="0" smtClean="0">
                <a:solidFill>
                  <a:srgbClr val="660066"/>
                </a:solidFill>
              </a:rPr>
              <a:t> </a:t>
            </a:r>
            <a:r>
              <a:rPr lang="ru-RU" sz="2800" b="1" i="1" dirty="0" err="1" smtClean="0">
                <a:solidFill>
                  <a:srgbClr val="660066"/>
                </a:solidFill>
              </a:rPr>
              <a:t>класичних</a:t>
            </a:r>
            <a:r>
              <a:rPr lang="ru-RU" sz="2800" b="1" i="1" dirty="0" smtClean="0">
                <a:solidFill>
                  <a:srgbClr val="660066"/>
                </a:solidFill>
              </a:rPr>
              <a:t> </a:t>
            </a:r>
            <a:r>
              <a:rPr lang="ru-RU" sz="2800" b="1" i="1" dirty="0" err="1" smtClean="0">
                <a:solidFill>
                  <a:srgbClr val="660066"/>
                </a:solidFill>
              </a:rPr>
              <a:t>підходів</a:t>
            </a:r>
            <a:endParaRPr lang="ru-RU" sz="2800" b="1" i="1" dirty="0" smtClean="0">
              <a:solidFill>
                <a:srgbClr val="660066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ru-RU" sz="2800" b="1" i="1" dirty="0" smtClean="0">
                <a:solidFill>
                  <a:srgbClr val="660066"/>
                </a:solidFill>
              </a:rPr>
              <a:t> до </a:t>
            </a:r>
            <a:r>
              <a:rPr lang="ru-RU" sz="2800" b="1" i="1" dirty="0" err="1" smtClean="0">
                <a:solidFill>
                  <a:srgbClr val="660066"/>
                </a:solidFill>
              </a:rPr>
              <a:t>навчання</a:t>
            </a:r>
            <a:r>
              <a:rPr lang="ru-RU" sz="2800" b="1" i="1" dirty="0" smtClean="0">
                <a:solidFill>
                  <a:srgbClr val="660066"/>
                </a:solidFill>
              </a:rPr>
              <a:t> та </a:t>
            </a:r>
            <a:r>
              <a:rPr lang="ru-RU" sz="2800" b="1" i="1" dirty="0" err="1" smtClean="0">
                <a:solidFill>
                  <a:srgbClr val="660066"/>
                </a:solidFill>
              </a:rPr>
              <a:t>виховання</a:t>
            </a:r>
            <a:r>
              <a:rPr lang="ru-RU" sz="2800" b="1" i="1" dirty="0" smtClean="0">
                <a:solidFill>
                  <a:srgbClr val="660066"/>
                </a:solidFill>
              </a:rPr>
              <a:t> </a:t>
            </a:r>
          </a:p>
          <a:p>
            <a:pPr marL="0" indent="0" algn="ctr">
              <a:buFont typeface="Arial" charset="0"/>
              <a:buNone/>
            </a:pPr>
            <a:r>
              <a:rPr lang="ru-RU" sz="2800" b="1" i="1" dirty="0" smtClean="0">
                <a:solidFill>
                  <a:srgbClr val="660066"/>
                </a:solidFill>
              </a:rPr>
              <a:t> </a:t>
            </a:r>
            <a:r>
              <a:rPr lang="ru-RU" sz="2800" b="1" i="1" dirty="0" err="1" smtClean="0">
                <a:solidFill>
                  <a:srgbClr val="660066"/>
                </a:solidFill>
              </a:rPr>
              <a:t>з</a:t>
            </a:r>
            <a:r>
              <a:rPr lang="ru-RU" sz="2800" b="1" i="1" dirty="0" smtClean="0">
                <a:solidFill>
                  <a:srgbClr val="660066"/>
                </a:solidFill>
              </a:rPr>
              <a:t> </a:t>
            </a:r>
            <a:r>
              <a:rPr lang="ru-RU" sz="2800" b="1" i="1" dirty="0" err="1" smtClean="0">
                <a:solidFill>
                  <a:srgbClr val="660066"/>
                </a:solidFill>
              </a:rPr>
              <a:t>передовими</a:t>
            </a:r>
            <a:r>
              <a:rPr lang="ru-RU" sz="2800" b="1" i="1" dirty="0" smtClean="0">
                <a:solidFill>
                  <a:srgbClr val="660066"/>
                </a:solidFill>
              </a:rPr>
              <a:t> методиками </a:t>
            </a:r>
            <a:r>
              <a:rPr lang="ru-RU" sz="2800" b="1" i="1" dirty="0" err="1" smtClean="0">
                <a:solidFill>
                  <a:srgbClr val="660066"/>
                </a:solidFill>
              </a:rPr>
              <a:t>сучасності</a:t>
            </a:r>
            <a:r>
              <a:rPr lang="ru-RU" sz="2800" b="1" i="1" dirty="0" smtClean="0">
                <a:solidFill>
                  <a:srgbClr val="660066"/>
                </a:solidFill>
              </a:rPr>
              <a:t>, </a:t>
            </a:r>
          </a:p>
          <a:p>
            <a:pPr marL="0" indent="0" algn="ctr">
              <a:buFont typeface="Arial" charset="0"/>
              <a:buNone/>
            </a:pPr>
            <a:r>
              <a:rPr lang="ru-RU" sz="2800" b="1" i="1" dirty="0" err="1" smtClean="0">
                <a:solidFill>
                  <a:srgbClr val="660066"/>
                </a:solidFill>
              </a:rPr>
              <a:t>молодості</a:t>
            </a:r>
            <a:r>
              <a:rPr lang="ru-RU" sz="2800" b="1" i="1" dirty="0" smtClean="0">
                <a:solidFill>
                  <a:srgbClr val="660066"/>
                </a:solidFill>
              </a:rPr>
              <a:t> </a:t>
            </a:r>
            <a:r>
              <a:rPr lang="ru-RU" sz="2800" b="1" i="1" dirty="0" err="1" smtClean="0">
                <a:solidFill>
                  <a:srgbClr val="660066"/>
                </a:solidFill>
              </a:rPr>
              <a:t>і</a:t>
            </a:r>
            <a:r>
              <a:rPr lang="ru-RU" sz="2800" b="1" i="1" dirty="0" smtClean="0">
                <a:solidFill>
                  <a:srgbClr val="660066"/>
                </a:solidFill>
              </a:rPr>
              <a:t> </a:t>
            </a:r>
            <a:r>
              <a:rPr lang="ru-RU" sz="2800" b="1" i="1" dirty="0" err="1" smtClean="0">
                <a:solidFill>
                  <a:srgbClr val="660066"/>
                </a:solidFill>
              </a:rPr>
              <a:t>досвіду</a:t>
            </a:r>
            <a:r>
              <a:rPr lang="ru-RU" sz="2800" b="1" i="1" dirty="0" smtClean="0">
                <a:solidFill>
                  <a:srgbClr val="660066"/>
                </a:solidFill>
              </a:rPr>
              <a:t>, </a:t>
            </a:r>
            <a:r>
              <a:rPr lang="ru-RU" sz="2800" b="1" i="1" dirty="0" err="1" smtClean="0">
                <a:solidFill>
                  <a:srgbClr val="660066"/>
                </a:solidFill>
              </a:rPr>
              <a:t>інтелекту</a:t>
            </a:r>
            <a:r>
              <a:rPr lang="ru-RU" sz="2800" b="1" i="1" dirty="0" smtClean="0">
                <a:solidFill>
                  <a:srgbClr val="660066"/>
                </a:solidFill>
              </a:rPr>
              <a:t> </a:t>
            </a:r>
            <a:r>
              <a:rPr lang="ru-RU" sz="2800" b="1" i="1" dirty="0" err="1" smtClean="0">
                <a:solidFill>
                  <a:srgbClr val="660066"/>
                </a:solidFill>
              </a:rPr>
              <a:t>й</a:t>
            </a:r>
            <a:endParaRPr lang="ru-RU" sz="2800" b="1" i="1" dirty="0" smtClean="0">
              <a:solidFill>
                <a:srgbClr val="660066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ru-RU" sz="2800" b="1" i="1" dirty="0" smtClean="0">
                <a:solidFill>
                  <a:srgbClr val="660066"/>
                </a:solidFill>
              </a:rPr>
              <a:t> </a:t>
            </a:r>
            <a:r>
              <a:rPr lang="ru-RU" sz="2800" b="1" i="1" dirty="0" err="1" smtClean="0">
                <a:solidFill>
                  <a:srgbClr val="660066"/>
                </a:solidFill>
              </a:rPr>
              <a:t>інтелігентності</a:t>
            </a:r>
            <a:r>
              <a:rPr lang="ru-RU" sz="2800" b="1" i="1" dirty="0" smtClean="0">
                <a:solidFill>
                  <a:srgbClr val="660066"/>
                </a:solidFill>
              </a:rPr>
              <a:t>, </a:t>
            </a:r>
            <a:r>
              <a:rPr lang="ru-RU" sz="2800" b="1" i="1" dirty="0" err="1" smtClean="0">
                <a:solidFill>
                  <a:srgbClr val="660066"/>
                </a:solidFill>
              </a:rPr>
              <a:t>любові</a:t>
            </a:r>
            <a:r>
              <a:rPr lang="ru-RU" sz="2800" b="1" i="1" dirty="0" smtClean="0">
                <a:solidFill>
                  <a:srgbClr val="660066"/>
                </a:solidFill>
              </a:rPr>
              <a:t> </a:t>
            </a:r>
            <a:r>
              <a:rPr lang="ru-RU" sz="2800" b="1" i="1" dirty="0" err="1" smtClean="0">
                <a:solidFill>
                  <a:srgbClr val="660066"/>
                </a:solidFill>
              </a:rPr>
              <a:t>й</a:t>
            </a:r>
            <a:r>
              <a:rPr lang="ru-RU" sz="2800" b="1" i="1" dirty="0" smtClean="0">
                <a:solidFill>
                  <a:srgbClr val="660066"/>
                </a:solidFill>
              </a:rPr>
              <a:t> </a:t>
            </a:r>
            <a:r>
              <a:rPr lang="ru-RU" sz="2800" b="1" i="1" dirty="0" err="1" smtClean="0">
                <a:solidFill>
                  <a:srgbClr val="660066"/>
                </a:solidFill>
              </a:rPr>
              <a:t>вимогливості</a:t>
            </a:r>
            <a:r>
              <a:rPr lang="ru-RU" sz="2800" b="1" i="1" dirty="0" smtClean="0">
                <a:solidFill>
                  <a:srgbClr val="660066"/>
                </a:solidFill>
              </a:rPr>
              <a:t>,</a:t>
            </a:r>
          </a:p>
          <a:p>
            <a:pPr marL="0" indent="0" algn="ctr">
              <a:buFont typeface="Arial" charset="0"/>
              <a:buNone/>
            </a:pPr>
            <a:r>
              <a:rPr lang="ru-RU" sz="2800" b="1" i="1" dirty="0" smtClean="0">
                <a:solidFill>
                  <a:srgbClr val="660066"/>
                </a:solidFill>
              </a:rPr>
              <a:t> </a:t>
            </a:r>
            <a:r>
              <a:rPr lang="ru-RU" sz="2800" b="1" i="1" dirty="0" err="1" smtClean="0">
                <a:solidFill>
                  <a:srgbClr val="660066"/>
                </a:solidFill>
              </a:rPr>
              <a:t>взаємодопомоги</a:t>
            </a:r>
            <a:r>
              <a:rPr lang="ru-RU" sz="2800" b="1" i="1" dirty="0" smtClean="0">
                <a:solidFill>
                  <a:srgbClr val="660066"/>
                </a:solidFill>
              </a:rPr>
              <a:t> </a:t>
            </a:r>
            <a:r>
              <a:rPr lang="ru-RU" sz="2800" b="1" i="1" dirty="0" err="1" smtClean="0">
                <a:solidFill>
                  <a:srgbClr val="660066"/>
                </a:solidFill>
              </a:rPr>
              <a:t>й</a:t>
            </a:r>
            <a:r>
              <a:rPr lang="ru-RU" sz="2800" b="1" i="1" dirty="0" smtClean="0">
                <a:solidFill>
                  <a:srgbClr val="660066"/>
                </a:solidFill>
              </a:rPr>
              <a:t> </a:t>
            </a:r>
            <a:r>
              <a:rPr lang="ru-RU" sz="2800" b="1" i="1" dirty="0" err="1" smtClean="0">
                <a:solidFill>
                  <a:srgbClr val="660066"/>
                </a:solidFill>
              </a:rPr>
              <a:t>толерантності</a:t>
            </a:r>
            <a:r>
              <a:rPr lang="ru-RU" sz="2800" b="1" i="1" dirty="0" smtClean="0">
                <a:solidFill>
                  <a:srgbClr val="660066"/>
                </a:solidFill>
              </a:rPr>
              <a:t>.</a:t>
            </a:r>
            <a:endParaRPr lang="ru-RU" sz="2800" b="1" i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11188" y="0"/>
            <a:ext cx="8229600" cy="1219200"/>
          </a:xfrm>
          <a:ln w="6350" cap="rnd"/>
        </p:spPr>
        <p:txBody>
          <a:bodyPr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    Візитка школи</a:t>
            </a:r>
            <a:endParaRPr lang="ru-RU" sz="6000" i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5">
                  <a:lumMod val="7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pic>
        <p:nvPicPr>
          <p:cNvPr id="60420" name="Picture 4" descr="96952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244792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1ae7ef3f28fbb5be1eb06063350bd5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2228854" cy="3714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Оксана\Desktop\6315efd3836a933be12d407aa837af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428736"/>
            <a:ext cx="2500318" cy="4167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0" y="214313"/>
            <a:ext cx="9107488" cy="1154112"/>
          </a:xfrm>
          <a:prstGeom prst="flowChartProcess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4800">
                <a:solidFill>
                  <a:srgbClr val="000000"/>
                </a:solidFill>
                <a:latin typeface="Calibri" pitchFamily="34" charset="0"/>
              </a:rPr>
              <a:t>ВОЛОНТЕРИ</a:t>
            </a:r>
            <a:r>
              <a:rPr lang="ru-RU" sz="800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7200">
                <a:solidFill>
                  <a:srgbClr val="632423"/>
                </a:solidFill>
                <a:latin typeface="Calibri" pitchFamily="34" charset="0"/>
              </a:rPr>
              <a:t> </a:t>
            </a:r>
            <a:endParaRPr lang="ru-RU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0" y="1785926"/>
            <a:ext cx="1357290" cy="4500570"/>
          </a:xfrm>
          <a:prstGeom prst="flowChartProcess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Посильна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допомога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людям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похилого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AutoShape 4"/>
          <p:cNvCxnSpPr>
            <a:cxnSpLocks noChangeShapeType="1"/>
            <a:endCxn id="3" idx="0"/>
          </p:cNvCxnSpPr>
          <p:nvPr/>
        </p:nvCxnSpPr>
        <p:spPr bwMode="auto">
          <a:xfrm rot="5400000">
            <a:off x="2401888" y="-366712"/>
            <a:ext cx="428625" cy="3876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" name="AutoShape 5"/>
          <p:cNvCxnSpPr>
            <a:cxnSpLocks noChangeShapeType="1"/>
            <a:endCxn id="9" idx="0"/>
          </p:cNvCxnSpPr>
          <p:nvPr/>
        </p:nvCxnSpPr>
        <p:spPr bwMode="auto">
          <a:xfrm rot="5400000">
            <a:off x="3260725" y="492126"/>
            <a:ext cx="428625" cy="2159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" name="AutoShape 6"/>
          <p:cNvCxnSpPr>
            <a:cxnSpLocks noChangeShapeType="1"/>
            <a:endCxn id="10" idx="0"/>
          </p:cNvCxnSpPr>
          <p:nvPr/>
        </p:nvCxnSpPr>
        <p:spPr bwMode="auto">
          <a:xfrm rot="16200000" flipH="1">
            <a:off x="4884738" y="1027113"/>
            <a:ext cx="428625" cy="1089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" name="AutoShape 7"/>
          <p:cNvCxnSpPr>
            <a:cxnSpLocks noChangeShapeType="1"/>
            <a:endCxn id="12" idx="0"/>
          </p:cNvCxnSpPr>
          <p:nvPr/>
        </p:nvCxnSpPr>
        <p:spPr bwMode="auto">
          <a:xfrm rot="16200000" flipH="1">
            <a:off x="6336506" y="-424655"/>
            <a:ext cx="428625" cy="39925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428993" y="1785928"/>
            <a:ext cx="1219330" cy="4500570"/>
          </a:xfrm>
          <a:prstGeom prst="flowChartProcess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Пропаганда здорового способу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життя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785919" y="1785928"/>
            <a:ext cx="1219330" cy="4500570"/>
          </a:xfrm>
          <a:prstGeom prst="flowChartProcess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Вітання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святами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5072067" y="1785928"/>
            <a:ext cx="1143008" cy="4500570"/>
          </a:xfrm>
          <a:prstGeom prst="flowChartProcess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села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6572265" y="1785928"/>
            <a:ext cx="1070210" cy="4500570"/>
          </a:xfrm>
          <a:prstGeom prst="flowChartProcess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Просвітницька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робота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8007165" y="1785928"/>
            <a:ext cx="1080000" cy="4500570"/>
          </a:xfrm>
          <a:prstGeom prst="flowChartProcess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Благодійні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справи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AutoShape 14"/>
          <p:cNvCxnSpPr>
            <a:cxnSpLocks noChangeShapeType="1"/>
            <a:endCxn id="8" idx="0"/>
          </p:cNvCxnSpPr>
          <p:nvPr/>
        </p:nvCxnSpPr>
        <p:spPr bwMode="auto">
          <a:xfrm rot="5400000">
            <a:off x="4082256" y="1313657"/>
            <a:ext cx="428625" cy="515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4" name="AutoShape 15"/>
          <p:cNvCxnSpPr>
            <a:cxnSpLocks noChangeShapeType="1"/>
            <a:endCxn id="11" idx="0"/>
          </p:cNvCxnSpPr>
          <p:nvPr/>
        </p:nvCxnSpPr>
        <p:spPr bwMode="auto">
          <a:xfrm rot="16200000" flipH="1">
            <a:off x="5616575" y="295276"/>
            <a:ext cx="428625" cy="2552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8229600" cy="4678363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68612" name="Picture 4" descr="DSCN0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3675062" cy="2755900"/>
          </a:xfrm>
          <a:prstGeom prst="rect">
            <a:avLst/>
          </a:prstGeom>
          <a:solidFill>
            <a:srgbClr val="008000"/>
          </a:solidFill>
          <a:ln w="762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68613" name="Picture 5" descr="DSCN0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04813"/>
            <a:ext cx="3675062" cy="2755900"/>
          </a:xfrm>
          <a:prstGeom prst="rect">
            <a:avLst/>
          </a:prstGeom>
          <a:solidFill>
            <a:srgbClr val="008000"/>
          </a:solidFill>
          <a:ln w="762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68614" name="Picture 6" descr="DSCN01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00438"/>
            <a:ext cx="3581400" cy="2686050"/>
          </a:xfrm>
          <a:prstGeom prst="rect">
            <a:avLst/>
          </a:prstGeom>
          <a:solidFill>
            <a:srgbClr val="008000"/>
          </a:solidFill>
          <a:ln w="762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074" name="Picture 2" descr="D:\фото\капличка\17140960_1847687448805039_1600042496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643314"/>
            <a:ext cx="3714744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5328592"/>
          </a:xfrm>
          <a:ln w="6350" cap="rnd"/>
        </p:spPr>
        <p:txBody>
          <a:bodyPr anchor="b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uk-UA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Дітей любові </a:t>
            </a:r>
            <a:r>
              <a:rPr lang="uk-UA" sz="42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огорнем</a:t>
            </a:r>
            <a:r>
              <a:rPr lang="uk-UA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крильми.</a:t>
            </a:r>
            <a:br>
              <a:rPr lang="uk-UA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У їхній долі ми не просто гості.</a:t>
            </a:r>
            <a:br>
              <a:rPr lang="uk-UA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Виховуймо їх добрими людьми.</a:t>
            </a:r>
            <a:br>
              <a:rPr lang="uk-UA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І буде праведним життя дорослих.</a:t>
            </a:r>
            <a:br>
              <a:rPr lang="uk-UA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endParaRPr lang="ru-RU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pic>
        <p:nvPicPr>
          <p:cNvPr id="69634" name="Picture 6" descr="C:\Documents and Settings\Loner\Local Settings\Temporary Internet Files\Content.IE5\WE87JEY5\MC900432589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9513" y="4652963"/>
            <a:ext cx="2122487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8" descr="C:\Documents and Settings\Loner\Local Settings\Temporary Internet Files\Content.IE5\AAGFHRU1\MC90043581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115888"/>
            <a:ext cx="893445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488" y="142852"/>
            <a:ext cx="62865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 </a:t>
            </a:r>
            <a:r>
              <a:rPr lang="ru-RU" b="1" dirty="0" err="1" smtClean="0">
                <a:solidFill>
                  <a:srgbClr val="FF0000"/>
                </a:solidFill>
              </a:rPr>
              <a:t>школі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працюють</a:t>
            </a:r>
            <a:r>
              <a:rPr lang="ru-RU" b="1" dirty="0" smtClean="0">
                <a:solidFill>
                  <a:srgbClr val="FF0000"/>
                </a:solidFill>
              </a:rPr>
              <a:t> 18 педагог</a:t>
            </a:r>
            <a:r>
              <a:rPr lang="uk-UA" b="1" dirty="0" err="1" smtClean="0">
                <a:solidFill>
                  <a:srgbClr val="FF0000"/>
                </a:solidFill>
              </a:rPr>
              <a:t>ів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 14 – основних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  4 сумісників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Спеціалісти вищої кв. кат. – 8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Спеціалісти І </a:t>
            </a:r>
            <a:r>
              <a:rPr lang="uk-UA" b="1" dirty="0" err="1" smtClean="0">
                <a:solidFill>
                  <a:srgbClr val="FF0000"/>
                </a:solidFill>
              </a:rPr>
              <a:t>кв.кат</a:t>
            </a:r>
            <a:r>
              <a:rPr lang="uk-UA" b="1" dirty="0" smtClean="0">
                <a:solidFill>
                  <a:srgbClr val="FF0000"/>
                </a:solidFill>
              </a:rPr>
              <a:t>. – 3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Спеціалісти ІІ кв. кат. - 4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Спеціалісти –  3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Звання “ старший </a:t>
            </a:r>
            <a:r>
              <a:rPr lang="uk-UA" b="1" dirty="0" err="1" smtClean="0">
                <a:solidFill>
                  <a:srgbClr val="FF0000"/>
                </a:solidFill>
              </a:rPr>
              <a:t>учитель”</a:t>
            </a:r>
            <a:r>
              <a:rPr lang="uk-UA" b="1" dirty="0" smtClean="0">
                <a:solidFill>
                  <a:srgbClr val="FF0000"/>
                </a:solidFill>
              </a:rPr>
              <a:t>  - 6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Звання “ учитель – </a:t>
            </a:r>
            <a:r>
              <a:rPr lang="uk-UA" b="1" dirty="0" err="1" smtClean="0">
                <a:solidFill>
                  <a:srgbClr val="FF0000"/>
                </a:solidFill>
              </a:rPr>
              <a:t>методист”</a:t>
            </a:r>
            <a:r>
              <a:rPr lang="uk-UA" b="1" dirty="0" smtClean="0">
                <a:solidFill>
                  <a:srgbClr val="FF0000"/>
                </a:solidFill>
              </a:rPr>
              <a:t> - 2</a:t>
            </a:r>
          </a:p>
          <a:p>
            <a:endParaRPr lang="uk-UA" b="1" dirty="0" smtClean="0">
              <a:solidFill>
                <a:srgbClr val="FF0000"/>
              </a:solidFill>
            </a:endParaRPr>
          </a:p>
          <a:p>
            <a:endParaRPr lang="uk-UA" b="1" dirty="0" smtClean="0">
              <a:solidFill>
                <a:srgbClr val="FF0000"/>
              </a:solidFill>
            </a:endParaRPr>
          </a:p>
          <a:p>
            <a:endParaRPr lang="uk-UA" b="1" dirty="0" smtClean="0">
              <a:solidFill>
                <a:srgbClr val="FF0000"/>
              </a:solidFill>
            </a:endParaRP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6" name="Picture 6" descr="C:\Documents and Settings\Loner\Local Settings\Temporary Internet Files\Content.IE5\AAGFHRU1\MC90042826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939576"/>
            <a:ext cx="2388688" cy="227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Loner\Local Settings\Temporary Internet Files\Content.IE5\W53O5X8K\MC90043481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3214686"/>
            <a:ext cx="73581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</a:rPr>
              <a:t>Сьогодні школа має у своєму складі 9 класів, у яких навчається  78 учнів.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</a:rPr>
              <a:t> З них: 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</a:rPr>
              <a:t>у 1-4 класах - 36  учнів;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</a:rPr>
              <a:t> 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</a:rPr>
              <a:t>у 5-9 класах -  42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</a:rPr>
              <a:t>учні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928803"/>
            <a:ext cx="83582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Book Antiqua" pitchFamily="18" charset="0"/>
              </a:rPr>
              <a:t>«</a:t>
            </a:r>
            <a:r>
              <a:rPr lang="uk-UA" sz="4400" b="1" i="1" dirty="0" smtClean="0">
                <a:solidFill>
                  <a:srgbClr val="FF0000"/>
                </a:solidFill>
                <a:latin typeface="Book Antiqua" pitchFamily="18" charset="0"/>
              </a:rPr>
              <a:t> Формування духовного світу школярів шляхом використання інноваційних форм і методів навчання та виховання»</a:t>
            </a:r>
            <a:endParaRPr lang="ru-RU" sz="4400" b="1" i="1" dirty="0">
              <a:solidFill>
                <a:srgbClr val="FF0000"/>
              </a:solidFill>
              <a:latin typeface="Book Antiqua" pitchFamily="18" charset="0"/>
              <a:ea typeface="Batang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1" y="428604"/>
            <a:ext cx="85725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Проблема, над якою працює педагогічний колектив школи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3"/>
          <p:cNvSpPr>
            <a:spLocks noGrp="1"/>
          </p:cNvSpPr>
          <p:nvPr>
            <p:ph idx="4294967295"/>
          </p:nvPr>
        </p:nvSpPr>
        <p:spPr>
          <a:xfrm>
            <a:off x="457200" y="836613"/>
            <a:ext cx="8229600" cy="5259387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2200" dirty="0" smtClean="0">
                <a:solidFill>
                  <a:srgbClr val="000000"/>
                </a:solidFill>
              </a:rPr>
              <a:t>    </a:t>
            </a:r>
          </a:p>
          <a:p>
            <a:pPr marL="0" indent="0" algn="just">
              <a:buFont typeface="Arial" charset="0"/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684312"/>
          </a:xfrm>
          <a:ln w="6350" cap="rnd"/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Місія школи</a:t>
            </a:r>
            <a:endParaRPr lang="ru-RU" sz="4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6628" name="Picture 5" descr="C:\Documents and Settings\Loner\Local Settings\Temporary Internet Files\Content.IE5\W53O5X8K\MC90012314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2838" y="0"/>
            <a:ext cx="168116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337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14283" y="1643050"/>
            <a:ext cx="87154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Формувати здорову, творчу,ініціативну, духовно та інтелектуально</a:t>
            </a:r>
          </a:p>
          <a:p>
            <a:pPr algn="ctr"/>
            <a:r>
              <a:rPr lang="uk-UA" b="1" dirty="0">
                <a:solidFill>
                  <a:srgbClr val="FF0000"/>
                </a:solidFill>
              </a:rPr>
              <a:t>розвинену особистість, яка займає активну громадянську позицію, </a:t>
            </a:r>
          </a:p>
          <a:p>
            <a:pPr algn="ctr"/>
            <a:r>
              <a:rPr lang="uk-UA" b="1" dirty="0">
                <a:solidFill>
                  <a:srgbClr val="FF0000"/>
                </a:solidFill>
              </a:rPr>
              <a:t>шанує національні звичаї та традиції </a:t>
            </a:r>
            <a:endParaRPr lang="uk-UA" b="1" dirty="0" smtClean="0">
              <a:solidFill>
                <a:srgbClr val="FF0000"/>
              </a:solidFill>
            </a:endParaRPr>
          </a:p>
          <a:p>
            <a:pPr algn="ctr"/>
            <a:endParaRPr lang="uk-UA" b="1" dirty="0" smtClean="0">
              <a:solidFill>
                <a:srgbClr val="FF0000"/>
              </a:solidFill>
            </a:endParaRPr>
          </a:p>
          <a:p>
            <a:pPr algn="ctr"/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b="1" dirty="0" smtClean="0">
                <a:solidFill>
                  <a:srgbClr val="FF0000"/>
                </a:solidFill>
              </a:rPr>
              <a:t>       Сильні сторони                                                          Слабкі сторони: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FF0000"/>
                </a:solidFill>
              </a:rPr>
              <a:t> Творчі, ініціативні учителі;                  - слаба матеріально -  технічна база;       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FF0000"/>
                </a:solidFill>
              </a:rPr>
              <a:t> Тісний зв’язок із батьками;                 - низька мотивація до навчання;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FF0000"/>
                </a:solidFill>
              </a:rPr>
              <a:t> Досвід роботи з громадськістю;        - 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FF0000"/>
                </a:solidFill>
              </a:rPr>
              <a:t> Традиції шкільної спільноти 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FF0000"/>
                </a:solidFill>
              </a:rPr>
              <a:t> Досвід роботи над проектами.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uk-UA" b="1" dirty="0" smtClean="0">
              <a:solidFill>
                <a:srgbClr val="FF0000"/>
              </a:solidFill>
            </a:endParaRPr>
          </a:p>
          <a:p>
            <a:pPr algn="ctr"/>
            <a:endParaRPr lang="uk-UA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ксана\Desktop\slid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268" y="0"/>
            <a:ext cx="915641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6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3200">
                <a:latin typeface="Book Antiqua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32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Сільська школа дуже тісно пов’язана з соціумом – з життям села, сільської громади і кожним його мешканцем зокрема. Вчителі, учні, односельці – це як великий рід. Тому в особистості учня дуже яскраво виявляється риси цього роду. Навколишнє середовище – школа, сільська громада, аж до дитини, за якою стоїть цей рід, живе своєю родовою культурою. У селі, як кажуть, усі на виду. Оцінковий підхід цього ж роду до всіх своїх складників має велике виховне значення. Тому  саму шкільну систему можна розглядати як складник цього соціокультурного середовища».                                                                         </a:t>
            </a:r>
          </a:p>
          <a:p>
            <a:pPr algn="r" eaLnBrk="0" hangingPunct="0"/>
            <a:r>
              <a:rPr lang="uk-UA" sz="3200" i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uk-UA" sz="32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В. О.Сухомлинський</a:t>
            </a:r>
            <a:r>
              <a:rPr lang="ru-RU" sz="32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14313"/>
            <a:ext cx="91440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36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36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Виховує все: люди, речі, явища, але перш за все і більше за все – люди. З усім найскладнішим світом </a:t>
            </a:r>
            <a:r>
              <a:rPr lang="uk-UA" sz="3600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навколишної</a:t>
            </a:r>
            <a:r>
              <a:rPr lang="uk-UA" sz="36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36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дійсності дитина входить у безкінечну кількість відносин, кожні з яких розвиваються, переплітаються з іншими відносинами, ускладнюються фізичним і моральним зростанням самої дитини… Направити цей розвиток і керувати ним – </a:t>
            </a:r>
            <a:r>
              <a:rPr lang="uk-UA" sz="3600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завдання керівника</a:t>
            </a:r>
            <a:r>
              <a:rPr lang="uk-UA" sz="36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».</a:t>
            </a:r>
          </a:p>
          <a:p>
            <a:pPr algn="r" eaLnBrk="0" hangingPunct="0"/>
            <a:r>
              <a:rPr lang="uk-UA" sz="36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А.С. Макаренко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</TotalTime>
  <Words>824</Words>
  <Application>Microsoft Office PowerPoint</Application>
  <PresentationFormat>Экран (4:3)</PresentationFormat>
  <Paragraphs>193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     Візитка школи</vt:lpstr>
      <vt:lpstr>Слайд 4</vt:lpstr>
      <vt:lpstr>Слайд 5</vt:lpstr>
      <vt:lpstr>Місія школи</vt:lpstr>
      <vt:lpstr>Слайд 7</vt:lpstr>
      <vt:lpstr>Слайд 8</vt:lpstr>
      <vt:lpstr>Слайд 9</vt:lpstr>
      <vt:lpstr>Слайд 10</vt:lpstr>
      <vt:lpstr>Слайд 11</vt:lpstr>
      <vt:lpstr>Слайд 12</vt:lpstr>
      <vt:lpstr>СІЛЬСЬКА БІБЛІОТЕКА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Інформаційна кампанія</vt:lpstr>
      <vt:lpstr>Слайд 27</vt:lpstr>
      <vt:lpstr>Слайд 28</vt:lpstr>
      <vt:lpstr>Слайд 29</vt:lpstr>
      <vt:lpstr>Слайд 30</vt:lpstr>
      <vt:lpstr>Слайд 31</vt:lpstr>
      <vt:lpstr>Слайд 32</vt:lpstr>
      <vt:lpstr>        Дітей любові огорнем крильми. У їхній долі ми не просто гості. Виховуймо їх добрими людьми. І буде праведним життя дорослих.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Теклинська загальноосвітня школа І-ІІ ступенів</dc:title>
  <dc:creator>Admin</dc:creator>
  <cp:lastModifiedBy>Оксана</cp:lastModifiedBy>
  <cp:revision>225</cp:revision>
  <dcterms:created xsi:type="dcterms:W3CDTF">2009-02-18T16:09:06Z</dcterms:created>
  <dcterms:modified xsi:type="dcterms:W3CDTF">2018-10-23T04:56:02Z</dcterms:modified>
</cp:coreProperties>
</file>