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102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flipH="1">
            <a:off x="7045347" y="0"/>
            <a:ext cx="2088232" cy="6858001"/>
            <a:chOff x="27355" y="0"/>
            <a:chExt cx="2012853" cy="6858001"/>
          </a:xfrm>
        </p:grpSpPr>
        <p:pic>
          <p:nvPicPr>
            <p:cNvPr id="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2040208" y="5649534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 rot="10800000">
            <a:off x="5563389" y="0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18477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chemeClr val="accent6"/>
                </a:solidFill>
              </a:rPr>
              <a:t>Роль </a:t>
            </a:r>
            <a:r>
              <a:rPr lang="ru-RU" sz="2800" i="1" dirty="0" err="1">
                <a:solidFill>
                  <a:schemeClr val="accent6"/>
                </a:solidFill>
              </a:rPr>
              <a:t>класного</a:t>
            </a:r>
            <a:r>
              <a:rPr lang="ru-RU" sz="2800" i="1" dirty="0">
                <a:solidFill>
                  <a:schemeClr val="accent6"/>
                </a:solidFill>
              </a:rPr>
              <a:t> </a:t>
            </a:r>
            <a:r>
              <a:rPr lang="ru-RU" sz="2800" i="1" dirty="0" err="1">
                <a:solidFill>
                  <a:schemeClr val="accent6"/>
                </a:solidFill>
              </a:rPr>
              <a:t>керівника</a:t>
            </a:r>
            <a:r>
              <a:rPr lang="ru-RU" sz="2800" i="1" dirty="0">
                <a:solidFill>
                  <a:schemeClr val="accent6"/>
                </a:solidFill>
              </a:rPr>
              <a:t> у </a:t>
            </a:r>
            <a:r>
              <a:rPr lang="ru-RU" sz="2800" i="1" dirty="0" err="1">
                <a:solidFill>
                  <a:schemeClr val="accent6"/>
                </a:solidFill>
              </a:rPr>
              <a:t>формуванні</a:t>
            </a:r>
            <a:r>
              <a:rPr lang="ru-RU" sz="2800" i="1" dirty="0">
                <a:solidFill>
                  <a:schemeClr val="accent6"/>
                </a:solidFill>
              </a:rPr>
              <a:t> духовно </a:t>
            </a:r>
            <a:r>
              <a:rPr lang="ru-RU" sz="2800" i="1" dirty="0" err="1">
                <a:solidFill>
                  <a:schemeClr val="accent6"/>
                </a:solidFill>
              </a:rPr>
              <a:t>багатої</a:t>
            </a:r>
            <a:r>
              <a:rPr lang="ru-RU" sz="2800" i="1" dirty="0">
                <a:solidFill>
                  <a:schemeClr val="accent6"/>
                </a:solidFill>
              </a:rPr>
              <a:t>, </a:t>
            </a:r>
            <a:r>
              <a:rPr lang="ru-RU" sz="2800" i="1" dirty="0" err="1">
                <a:solidFill>
                  <a:schemeClr val="accent6"/>
                </a:solidFill>
              </a:rPr>
              <a:t>всебічно</a:t>
            </a:r>
            <a:r>
              <a:rPr lang="ru-RU" sz="2800" i="1" dirty="0">
                <a:solidFill>
                  <a:schemeClr val="accent6"/>
                </a:solidFill>
              </a:rPr>
              <a:t> </a:t>
            </a:r>
            <a:r>
              <a:rPr lang="ru-RU" sz="2800" i="1" dirty="0" err="1">
                <a:solidFill>
                  <a:schemeClr val="accent6"/>
                </a:solidFill>
              </a:rPr>
              <a:t>розвиненої</a:t>
            </a:r>
            <a:r>
              <a:rPr lang="ru-RU" sz="2800" i="1" dirty="0">
                <a:solidFill>
                  <a:schemeClr val="accent6"/>
                </a:solidFill>
              </a:rPr>
              <a:t> </a:t>
            </a:r>
            <a:r>
              <a:rPr lang="ru-RU" sz="2800" i="1" dirty="0" err="1">
                <a:solidFill>
                  <a:schemeClr val="accent6"/>
                </a:solidFill>
              </a:rPr>
              <a:t>особистості</a:t>
            </a:r>
            <a:endParaRPr lang="uk-UA" sz="28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716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01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01" y="3432345"/>
            <a:ext cx="1597290" cy="3432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437112"/>
            <a:ext cx="2822693" cy="23471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3890" y="29257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в) </a:t>
            </a:r>
            <a:r>
              <a:rPr lang="ru-RU" dirty="0" err="1"/>
              <a:t>наочні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smtClean="0"/>
              <a:t>( </a:t>
            </a:r>
            <a:r>
              <a:rPr lang="ru-RU" dirty="0" err="1" smtClean="0"/>
              <a:t>вистав</a:t>
            </a:r>
            <a:r>
              <a:rPr lang="uk-UA" dirty="0" err="1" smtClean="0"/>
              <a:t>ки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 err="1"/>
              <a:t>тематичні</a:t>
            </a:r>
            <a:r>
              <a:rPr lang="ru-RU" dirty="0"/>
              <a:t> </a:t>
            </a:r>
            <a:r>
              <a:rPr lang="ru-RU" dirty="0" err="1"/>
              <a:t>стенди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"/>
            <a:ext cx="3569722" cy="2929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49118"/>
            <a:ext cx="3866122" cy="2899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2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83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83" y="343234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94870" y="299695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Важливим</a:t>
            </a:r>
            <a:r>
              <a:rPr lang="ru-RU" dirty="0"/>
              <a:t> у </a:t>
            </a:r>
            <a:r>
              <a:rPr lang="ru-RU" dirty="0" smtClean="0"/>
              <a:t>моральному </a:t>
            </a:r>
            <a:r>
              <a:rPr lang="ru-RU" dirty="0" err="1" smtClean="0"/>
              <a:t>вихованні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/>
              <a:t>є </a:t>
            </a:r>
            <a:endParaRPr lang="ru-RU" dirty="0" smtClean="0"/>
          </a:p>
          <a:p>
            <a:r>
              <a:rPr lang="ru-RU" dirty="0" smtClean="0"/>
              <a:t>а) </a:t>
            </a:r>
            <a:r>
              <a:rPr lang="ru-RU" dirty="0" err="1" smtClean="0"/>
              <a:t>відзначення</a:t>
            </a:r>
            <a:r>
              <a:rPr lang="ru-RU" dirty="0" smtClean="0"/>
              <a:t> </a:t>
            </a:r>
            <a:r>
              <a:rPr lang="ru-RU" dirty="0" err="1" smtClean="0"/>
              <a:t>знаменних</a:t>
            </a:r>
            <a:r>
              <a:rPr lang="ru-RU" dirty="0" smtClean="0"/>
              <a:t> і </a:t>
            </a:r>
            <a:r>
              <a:rPr lang="ru-RU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ятних</a:t>
            </a:r>
            <a:r>
              <a:rPr lang="uk-UA" dirty="0" smtClean="0"/>
              <a:t> </a:t>
            </a:r>
            <a:r>
              <a:rPr lang="ru-RU" dirty="0" smtClean="0"/>
              <a:t>дат </a:t>
            </a:r>
          </a:p>
          <a:p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644003"/>
            <a:ext cx="3505708" cy="2103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39" y="116632"/>
            <a:ext cx="3753018" cy="2433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2" y="2763889"/>
            <a:ext cx="3239088" cy="1943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55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" y="28417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9391" y="3170695"/>
            <a:ext cx="3038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б) святкування релігійних </a:t>
            </a:r>
          </a:p>
          <a:p>
            <a:r>
              <a:rPr lang="uk-UA" dirty="0" smtClean="0"/>
              <a:t>свят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78" y="77192"/>
            <a:ext cx="3314876" cy="2486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79" y="1695255"/>
            <a:ext cx="3484988" cy="2613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1" y="4306816"/>
            <a:ext cx="3056028" cy="2292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37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293096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6016" y="284190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в) участь </a:t>
            </a:r>
            <a:r>
              <a:rPr lang="ru-RU" dirty="0"/>
              <a:t>у </a:t>
            </a:r>
            <a:r>
              <a:rPr lang="ru-RU" dirty="0" err="1"/>
              <a:t>Всеукраїнській</a:t>
            </a:r>
            <a:r>
              <a:rPr lang="ru-RU" dirty="0"/>
              <a:t> </a:t>
            </a:r>
            <a:r>
              <a:rPr lang="ru-RU" dirty="0" err="1"/>
              <a:t>благодійній</a:t>
            </a:r>
            <a:r>
              <a:rPr lang="ru-RU" dirty="0"/>
              <a:t> </a:t>
            </a:r>
            <a:r>
              <a:rPr lang="ru-RU" dirty="0" err="1"/>
              <a:t>акції</a:t>
            </a:r>
            <a:r>
              <a:rPr lang="ru-RU" dirty="0"/>
              <a:t> "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 до </a:t>
            </a:r>
            <a:r>
              <a:rPr lang="ru-RU" dirty="0" err="1"/>
              <a:t>серця</a:t>
            </a:r>
            <a:r>
              <a:rPr lang="ru-RU" dirty="0"/>
              <a:t>", «Лист </a:t>
            </a:r>
            <a:r>
              <a:rPr lang="ru-RU" dirty="0" smtClean="0"/>
              <a:t>солдату в зону АТО», </a:t>
            </a:r>
            <a:r>
              <a:rPr lang="ru-RU" dirty="0" err="1"/>
              <a:t>плетіння</a:t>
            </a:r>
            <a:r>
              <a:rPr lang="ru-RU" dirty="0"/>
              <a:t> </a:t>
            </a:r>
            <a:r>
              <a:rPr lang="ru-RU" dirty="0" err="1"/>
              <a:t>маскувальних</a:t>
            </a:r>
            <a:r>
              <a:rPr lang="ru-RU" dirty="0"/>
              <a:t> </a:t>
            </a:r>
            <a:r>
              <a:rPr lang="ru-RU" dirty="0" err="1"/>
              <a:t>сіток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0" y="109924"/>
            <a:ext cx="3678166" cy="2758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24" y="2860910"/>
            <a:ext cx="2828315" cy="2121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84689"/>
            <a:ext cx="3493940" cy="26204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1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8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" y="3463843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г)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моральних</a:t>
            </a:r>
            <a:r>
              <a:rPr lang="ru-RU" dirty="0" smtClean="0"/>
              <a:t> </a:t>
            </a:r>
            <a:r>
              <a:rPr lang="ru-RU" dirty="0" err="1"/>
              <a:t>цінностей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сім’ї</a:t>
            </a:r>
            <a:r>
              <a:rPr lang="ru-RU" dirty="0"/>
              <a:t>, </a:t>
            </a:r>
            <a:r>
              <a:rPr lang="ru-RU" dirty="0" err="1" smtClean="0"/>
              <a:t>родині</a:t>
            </a:r>
            <a:r>
              <a:rPr lang="ru-RU" dirty="0" smtClean="0"/>
              <a:t> та </a:t>
            </a:r>
            <a:r>
              <a:rPr lang="ru-RU" dirty="0" err="1" smtClean="0"/>
              <a:t>співпраця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і </a:t>
            </a:r>
            <a:r>
              <a:rPr lang="ru-RU" dirty="0" err="1" smtClean="0"/>
              <a:t>батьків</a:t>
            </a:r>
            <a:r>
              <a:rPr lang="ru-RU" dirty="0" smtClean="0"/>
              <a:t>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6" y="109243"/>
            <a:ext cx="4427984" cy="2656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79732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20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234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96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8717" y="3244334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д) співпраця </a:t>
            </a:r>
            <a:r>
              <a:rPr lang="uk-UA" dirty="0"/>
              <a:t>із  бібліотекою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32" y="193103"/>
            <a:ext cx="5076896" cy="3046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30850"/>
            <a:ext cx="5174638" cy="3104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03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6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3087322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е) участь у житті  церкви </a:t>
            </a:r>
          </a:p>
          <a:p>
            <a:r>
              <a:rPr lang="uk-UA" dirty="0" smtClean="0"/>
              <a:t>та відвідування святих місць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36" y="1716172"/>
            <a:ext cx="3865564" cy="2899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40" y="353816"/>
            <a:ext cx="3915184" cy="2349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56" y="4157716"/>
            <a:ext cx="3406068" cy="2554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33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0837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8062" y="211482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Класний керівник повинен бути </a:t>
            </a:r>
            <a:r>
              <a:rPr lang="uk-UA" dirty="0" smtClean="0"/>
              <a:t>і наставником</a:t>
            </a:r>
            <a:r>
              <a:rPr lang="uk-UA" dirty="0"/>
              <a:t>, і помічником, і захисником, і другом, який покликаний допомогти дитині придбати не тільки знання про навколишній світ, оволодіти вміннями та навичками, а й допомогти адаптуватися в цьому світі, розкрити і проявити свої здібності, відчути себе самостійною, творчою </a:t>
            </a:r>
            <a:endParaRPr lang="uk-UA" dirty="0" smtClean="0"/>
          </a:p>
          <a:p>
            <a:pPr algn="just"/>
            <a:r>
              <a:rPr lang="uk-UA" dirty="0" smtClean="0"/>
              <a:t>особистістю</a:t>
            </a:r>
            <a:r>
              <a:rPr lang="uk-UA" dirty="0"/>
              <a:t>, здатною змінити </a:t>
            </a:r>
            <a:endParaRPr lang="uk-UA" dirty="0" smtClean="0"/>
          </a:p>
          <a:p>
            <a:pPr algn="just"/>
            <a:r>
              <a:rPr lang="uk-UA" dirty="0" smtClean="0"/>
              <a:t>світ.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3184"/>
            <a:ext cx="3600400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15" y="1556792"/>
            <a:ext cx="2082557" cy="27767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17" y="4322960"/>
            <a:ext cx="3312368" cy="24842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90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3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780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8992" y="5714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класного</a:t>
            </a:r>
            <a:r>
              <a:rPr lang="ru-RU" dirty="0"/>
              <a:t> </a:t>
            </a:r>
            <a:r>
              <a:rPr lang="ru-RU" dirty="0" err="1"/>
              <a:t>керівника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наповнена</a:t>
            </a:r>
            <a:r>
              <a:rPr lang="ru-RU" dirty="0"/>
              <a:t> </a:t>
            </a:r>
            <a:r>
              <a:rPr lang="ru-RU" dirty="0" err="1"/>
              <a:t>педагогічною</a:t>
            </a:r>
            <a:r>
              <a:rPr lang="ru-RU" dirty="0"/>
              <a:t> </a:t>
            </a:r>
            <a:r>
              <a:rPr lang="ru-RU" dirty="0" err="1"/>
              <a:t>творчістю</a:t>
            </a:r>
            <a:r>
              <a:rPr lang="ru-RU" dirty="0"/>
              <a:t> і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обмежена</a:t>
            </a:r>
            <a:r>
              <a:rPr lang="ru-RU" dirty="0"/>
              <a:t> </a:t>
            </a:r>
            <a:r>
              <a:rPr lang="ru-RU" dirty="0" err="1"/>
              <a:t>якимись</a:t>
            </a:r>
            <a:r>
              <a:rPr lang="ru-RU" dirty="0"/>
              <a:t> рамками.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2000240"/>
            <a:ext cx="5760640" cy="4320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0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62" y="524199"/>
            <a:ext cx="3544521" cy="19686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79712" y="30570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Ти щоранку заходиш до школи,</a:t>
            </a:r>
          </a:p>
          <a:p>
            <a:endParaRPr lang="uk-UA" dirty="0"/>
          </a:p>
          <a:p>
            <a:r>
              <a:rPr lang="uk-UA" dirty="0"/>
              <a:t>Де до болю знайомі місця. </a:t>
            </a:r>
          </a:p>
          <a:p>
            <a:endParaRPr lang="uk-UA" dirty="0"/>
          </a:p>
          <a:p>
            <a:r>
              <a:rPr lang="uk-UA" dirty="0"/>
              <a:t>Бачиш очі дитячі навколо,</a:t>
            </a:r>
          </a:p>
          <a:p>
            <a:endParaRPr lang="uk-UA" dirty="0"/>
          </a:p>
          <a:p>
            <a:r>
              <a:rPr lang="uk-UA" dirty="0"/>
              <a:t>Бачиш усмішку їхню щодня.  </a:t>
            </a:r>
          </a:p>
          <a:p>
            <a:endParaRPr lang="uk-UA" dirty="0"/>
          </a:p>
          <a:p>
            <a:r>
              <a:rPr lang="uk-UA" dirty="0"/>
              <a:t>За </a:t>
            </a:r>
            <a:r>
              <a:rPr lang="uk-UA" dirty="0" err="1"/>
              <a:t>плечима</a:t>
            </a:r>
            <a:r>
              <a:rPr lang="uk-UA" dirty="0"/>
              <a:t> хоч й досвід ти маєш, </a:t>
            </a:r>
          </a:p>
          <a:p>
            <a:endParaRPr lang="uk-UA" dirty="0"/>
          </a:p>
          <a:p>
            <a:r>
              <a:rPr lang="uk-UA" dirty="0"/>
              <a:t>Та що вартий він без малят?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35738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Ти</a:t>
            </a:r>
            <a:r>
              <a:rPr lang="ru-RU" dirty="0"/>
              <a:t> в </a:t>
            </a:r>
            <a:r>
              <a:rPr lang="ru-RU" dirty="0" err="1"/>
              <a:t>душі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відчуваєш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, </a:t>
            </a:r>
            <a:r>
              <a:rPr lang="ru-RU" dirty="0" err="1"/>
              <a:t>творити</a:t>
            </a:r>
            <a:r>
              <a:rPr lang="ru-RU" dirty="0"/>
              <a:t> та </a:t>
            </a:r>
            <a:r>
              <a:rPr lang="ru-RU" dirty="0" err="1"/>
              <a:t>жити</a:t>
            </a:r>
            <a:r>
              <a:rPr lang="ru-RU" dirty="0"/>
              <a:t>,</a:t>
            </a:r>
          </a:p>
          <a:p>
            <a:endParaRPr lang="ru-RU" dirty="0"/>
          </a:p>
          <a:p>
            <a:r>
              <a:rPr lang="ru-RU" dirty="0" err="1"/>
              <a:t>Необхідно</a:t>
            </a:r>
            <a:r>
              <a:rPr lang="ru-RU" dirty="0"/>
              <a:t> знати </a:t>
            </a:r>
            <a:r>
              <a:rPr lang="ru-RU" dirty="0" err="1"/>
              <a:t>одне</a:t>
            </a:r>
            <a:r>
              <a:rPr lang="ru-RU" dirty="0"/>
              <a:t> — </a:t>
            </a:r>
          </a:p>
          <a:p>
            <a:endParaRPr lang="ru-RU" dirty="0"/>
          </a:p>
          <a:p>
            <a:r>
              <a:rPr lang="ru-RU" dirty="0"/>
              <a:t>Головне </a:t>
            </a:r>
            <a:r>
              <a:rPr lang="ru-RU" dirty="0" err="1"/>
              <a:t>діточок</a:t>
            </a:r>
            <a:r>
              <a:rPr lang="ru-RU" dirty="0"/>
              <a:t> </a:t>
            </a:r>
            <a:r>
              <a:rPr lang="ru-RU" dirty="0" err="1"/>
              <a:t>полюбити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Й </a:t>
            </a:r>
            <a:r>
              <a:rPr lang="ru-RU" dirty="0" err="1"/>
              <a:t>крокувати</a:t>
            </a:r>
            <a:r>
              <a:rPr lang="ru-RU" dirty="0"/>
              <a:t> в </a:t>
            </a:r>
            <a:r>
              <a:rPr lang="ru-RU" dirty="0" err="1"/>
              <a:t>успішне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майбутнє</a:t>
            </a:r>
            <a:r>
              <a:rPr lang="ru-RU" dirty="0" smtClean="0"/>
              <a:t> </a:t>
            </a:r>
            <a:r>
              <a:rPr lang="ru-RU" dirty="0" err="1"/>
              <a:t>своє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60" y="3744034"/>
            <a:ext cx="3731908" cy="2798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07" y="4365996"/>
            <a:ext cx="2822693" cy="2347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4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" y="450402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5918" y="8572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У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яка у </a:t>
            </a:r>
            <a:r>
              <a:rPr lang="ru-RU" dirty="0" err="1"/>
              <a:t>свій</a:t>
            </a:r>
            <a:r>
              <a:rPr lang="ru-RU" dirty="0"/>
              <a:t> час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учнем</a:t>
            </a:r>
            <a:r>
              <a:rPr lang="ru-RU" dirty="0"/>
              <a:t>, </a:t>
            </a:r>
            <a:r>
              <a:rPr lang="ru-RU" dirty="0" err="1"/>
              <a:t>помітну</a:t>
            </a:r>
            <a:r>
              <a:rPr lang="ru-RU" dirty="0"/>
              <a:t> роль </a:t>
            </a:r>
            <a:r>
              <a:rPr lang="ru-RU" dirty="0" err="1"/>
              <a:t>відігравав</a:t>
            </a:r>
            <a:r>
              <a:rPr lang="ru-RU" dirty="0"/>
              <a:t> </a:t>
            </a:r>
            <a:r>
              <a:rPr lang="ru-RU" dirty="0" err="1"/>
              <a:t>класний</a:t>
            </a:r>
            <a:r>
              <a:rPr lang="ru-RU" dirty="0"/>
              <a:t> </a:t>
            </a:r>
            <a:r>
              <a:rPr lang="ru-RU" dirty="0" err="1"/>
              <a:t>керівник</a:t>
            </a:r>
            <a:r>
              <a:rPr lang="ru-RU" dirty="0"/>
              <a:t>.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шкільництва</a:t>
            </a:r>
            <a:r>
              <a:rPr lang="ru-RU" dirty="0"/>
              <a:t> педагог-</a:t>
            </a:r>
            <a:r>
              <a:rPr lang="ru-RU" dirty="0" err="1"/>
              <a:t>вихователь</a:t>
            </a:r>
            <a:r>
              <a:rPr lang="ru-RU" dirty="0"/>
              <a:t> </a:t>
            </a:r>
            <a:r>
              <a:rPr lang="ru-RU" dirty="0" err="1"/>
              <a:t>найближче</a:t>
            </a:r>
            <a:r>
              <a:rPr lang="ru-RU" dirty="0"/>
              <a:t> стояв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духовного </a:t>
            </a:r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. </a:t>
            </a:r>
          </a:p>
          <a:p>
            <a:pPr algn="just"/>
            <a:endParaRPr lang="ru-RU" dirty="0"/>
          </a:p>
          <a:p>
            <a:pPr algn="just"/>
            <a:endParaRPr lang="ru-RU" dirty="0" err="1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435509"/>
            <a:ext cx="3816424" cy="2862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8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8147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4501542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12144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К. Ушинський: "У вихованні, все повинно базуватися на особі вихователя, тому що виховна сила виливається тільки з живого джерела людської особистості. Ніякі статути і програми, ніякий штучний організм закладу, хоч би як хитро він був придуманий, не може замінити особистості в справі виховання".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3441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 В.О. Сухомлинський: "Вихователь— це особа, яка за дорученням народу має повсякденний доступ до найдорожчого народного багатства — душі, розуму, почуттів дітей, підлітків і юнаків. Перед ним, з одного боку, моральні цінності, створені, вистраждані протягом століть, з другого — багатство народу, його майбутнє, його надія — молоде покоління. Вихователь творить найбільше багатство суспільства — людину".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85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 smtClean="0"/>
              <a:t>Видатні</a:t>
            </a:r>
            <a:r>
              <a:rPr lang="ru-RU" dirty="0" smtClean="0"/>
              <a:t> педагоги про </a:t>
            </a:r>
            <a:r>
              <a:rPr lang="ru-RU" dirty="0" err="1" smtClean="0"/>
              <a:t>провідну</a:t>
            </a:r>
            <a:r>
              <a:rPr lang="ru-RU" dirty="0" smtClean="0"/>
              <a:t> роль </a:t>
            </a:r>
            <a:r>
              <a:rPr lang="ru-RU" dirty="0" err="1" smtClean="0"/>
              <a:t>класного</a:t>
            </a:r>
            <a:r>
              <a:rPr lang="ru-RU" dirty="0" smtClean="0"/>
              <a:t> </a:t>
            </a:r>
            <a:r>
              <a:rPr lang="ru-RU" dirty="0" err="1" smtClean="0"/>
              <a:t>керівника</a:t>
            </a:r>
            <a:r>
              <a:rPr lang="ru-RU" dirty="0" smtClean="0"/>
              <a:t> у духовному </a:t>
            </a:r>
            <a:r>
              <a:rPr lang="ru-RU" dirty="0" err="1" smtClean="0"/>
              <a:t>становленні</a:t>
            </a:r>
            <a:r>
              <a:rPr lang="ru-RU" dirty="0" smtClean="0"/>
              <a:t> </a:t>
            </a:r>
            <a:r>
              <a:rPr lang="ru-RU" dirty="0" err="1" smtClean="0"/>
              <a:t>юної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5111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4523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4293096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9976" y="17161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/>
              <a:t>Давньоримський</a:t>
            </a:r>
            <a:r>
              <a:rPr lang="ru-RU" dirty="0"/>
              <a:t> </a:t>
            </a:r>
            <a:r>
              <a:rPr lang="ru-RU" dirty="0" err="1"/>
              <a:t>філософ</a:t>
            </a:r>
            <a:r>
              <a:rPr lang="ru-RU" dirty="0"/>
              <a:t> Сенека писав: "</a:t>
            </a:r>
            <a:r>
              <a:rPr lang="ru-RU" dirty="0" err="1"/>
              <a:t>Навчись</a:t>
            </a:r>
            <a:r>
              <a:rPr lang="ru-RU" dirty="0"/>
              <a:t> </a:t>
            </a:r>
            <a:r>
              <a:rPr lang="ru-RU" dirty="0" err="1"/>
              <a:t>спершу</a:t>
            </a:r>
            <a:r>
              <a:rPr lang="ru-RU" dirty="0"/>
              <a:t> </a:t>
            </a:r>
            <a:r>
              <a:rPr lang="ru-RU" dirty="0" err="1"/>
              <a:t>добрим</a:t>
            </a:r>
            <a:r>
              <a:rPr lang="ru-RU" dirty="0"/>
              <a:t> правилам </a:t>
            </a:r>
            <a:r>
              <a:rPr lang="ru-RU" dirty="0" err="1"/>
              <a:t>моралі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мудрості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без перших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навчитися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".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41584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Народний</a:t>
            </a:r>
            <a:r>
              <a:rPr lang="ru-RU" dirty="0"/>
              <a:t> </a:t>
            </a:r>
            <a:r>
              <a:rPr lang="ru-RU" dirty="0" err="1"/>
              <a:t>вислів</a:t>
            </a:r>
            <a:r>
              <a:rPr lang="ru-RU" dirty="0"/>
              <a:t>: "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встигає</a:t>
            </a:r>
            <a:r>
              <a:rPr lang="ru-RU" dirty="0"/>
              <a:t> в науках, але </a:t>
            </a:r>
            <a:r>
              <a:rPr lang="ru-RU" dirty="0" err="1"/>
              <a:t>відстає</a:t>
            </a:r>
            <a:r>
              <a:rPr lang="ru-RU" dirty="0"/>
              <a:t> в </a:t>
            </a:r>
            <a:r>
              <a:rPr lang="ru-RU" dirty="0" err="1"/>
              <a:t>добрих</a:t>
            </a:r>
            <a:r>
              <a:rPr lang="ru-RU" dirty="0"/>
              <a:t> правилах </a:t>
            </a:r>
            <a:r>
              <a:rPr lang="ru-RU" dirty="0" err="1"/>
              <a:t>моралі</a:t>
            </a:r>
            <a:r>
              <a:rPr lang="ru-RU" dirty="0"/>
              <a:t>, той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відстає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встигає</a:t>
            </a:r>
            <a:r>
              <a:rPr lang="ru-RU" dirty="0"/>
              <a:t>".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0010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" y="3565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" y="3425655"/>
            <a:ext cx="1597290" cy="3432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293096"/>
            <a:ext cx="2822693" cy="23471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9712" y="476672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Не </a:t>
            </a:r>
            <a:r>
              <a:rPr lang="ru-RU" dirty="0" err="1"/>
              <a:t>примушувати</a:t>
            </a:r>
            <a:r>
              <a:rPr lang="ru-RU" dirty="0"/>
              <a:t>, а </a:t>
            </a:r>
            <a:r>
              <a:rPr lang="ru-RU" dirty="0" err="1"/>
              <a:t>переконувати</a:t>
            </a:r>
            <a:r>
              <a:rPr lang="ru-RU" dirty="0"/>
              <a:t>, 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Не </a:t>
            </a:r>
            <a:r>
              <a:rPr lang="ru-RU" dirty="0" err="1"/>
              <a:t>керувати</a:t>
            </a:r>
            <a:r>
              <a:rPr lang="ru-RU" dirty="0"/>
              <a:t>, а </a:t>
            </a:r>
            <a:r>
              <a:rPr lang="ru-RU" dirty="0" err="1"/>
              <a:t>організовувати</a:t>
            </a:r>
            <a:r>
              <a:rPr lang="ru-RU" dirty="0"/>
              <a:t>,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Не </a:t>
            </a:r>
            <a:r>
              <a:rPr lang="ru-RU" dirty="0" err="1"/>
              <a:t>відмежовувати</a:t>
            </a:r>
            <a:r>
              <a:rPr lang="ru-RU" dirty="0"/>
              <a:t>,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а </a:t>
            </a:r>
            <a:r>
              <a:rPr lang="ru-RU" dirty="0" err="1"/>
              <a:t>надавати</a:t>
            </a:r>
            <a:r>
              <a:rPr lang="ru-RU" dirty="0"/>
              <a:t> свободу </a:t>
            </a:r>
            <a:r>
              <a:rPr lang="ru-RU" dirty="0" err="1"/>
              <a:t>вибору</a:t>
            </a:r>
            <a:r>
              <a:rPr lang="ru-RU" dirty="0"/>
              <a:t> –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ru-RU" dirty="0" err="1" smtClean="0"/>
              <a:t>моє</a:t>
            </a:r>
            <a:r>
              <a:rPr lang="ru-RU" dirty="0" smtClean="0"/>
              <a:t> </a:t>
            </a:r>
            <a:r>
              <a:rPr lang="ru-RU" dirty="0" err="1"/>
              <a:t>професійне</a:t>
            </a:r>
            <a:r>
              <a:rPr lang="ru-RU" dirty="0"/>
              <a:t> кредо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13598"/>
            <a:ext cx="5135284" cy="3851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6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65104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944" y="7869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Моральність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 </a:t>
            </a:r>
            <a:r>
              <a:rPr lang="ru-RU" dirty="0" err="1"/>
              <a:t>формується</a:t>
            </a:r>
            <a:r>
              <a:rPr lang="ru-RU" dirty="0"/>
              <a:t> і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на уроках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24130"/>
            <a:ext cx="6368191" cy="3574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5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" y="3425655"/>
            <a:ext cx="1597290" cy="3432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4293096"/>
            <a:ext cx="2822693" cy="2347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04362" y="140102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Джерела і засоби виховного впливу на особистість школярів: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а) словесні форми (збори, доповіді, бесіди, виховні години, відкриті </a:t>
            </a:r>
            <a:r>
              <a:rPr lang="uk-UA" dirty="0" err="1"/>
              <a:t>уроки</a:t>
            </a:r>
            <a:r>
              <a:rPr lang="uk-UA" dirty="0" smtClean="0"/>
              <a:t>,</a:t>
            </a:r>
            <a:r>
              <a:rPr lang="en-US" dirty="0" smtClean="0"/>
              <a:t> </a:t>
            </a:r>
            <a:r>
              <a:rPr lang="uk-UA" dirty="0" smtClean="0"/>
              <a:t>диспути</a:t>
            </a:r>
            <a:r>
              <a:rPr lang="uk-UA" dirty="0"/>
              <a:t>, конференції, зустрічі, усні журнали та ін.);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2061451" cy="3435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85" y="4187457"/>
            <a:ext cx="4088003" cy="24528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01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"/>
            <a:ext cx="1597290" cy="3432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655"/>
            <a:ext cx="1597290" cy="3432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39995" y="30494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б)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endParaRPr lang="en-US" dirty="0" smtClean="0"/>
          </a:p>
          <a:p>
            <a:r>
              <a:rPr lang="ru-RU" dirty="0" smtClean="0"/>
              <a:t>(</a:t>
            </a:r>
            <a:r>
              <a:rPr lang="ru-RU" dirty="0"/>
              <a:t>походи, </a:t>
            </a:r>
            <a:r>
              <a:rPr lang="ru-RU" dirty="0" err="1"/>
              <a:t>екскурсії</a:t>
            </a:r>
            <a:r>
              <a:rPr lang="ru-RU" dirty="0"/>
              <a:t>,  </a:t>
            </a:r>
            <a:endParaRPr lang="en-US" dirty="0" smtClean="0"/>
          </a:p>
          <a:p>
            <a:r>
              <a:rPr lang="ru-RU" dirty="0" err="1" smtClean="0"/>
              <a:t>олімпіади</a:t>
            </a:r>
            <a:r>
              <a:rPr lang="ru-RU" dirty="0"/>
              <a:t>, </a:t>
            </a:r>
            <a:r>
              <a:rPr lang="ru-RU" dirty="0" err="1"/>
              <a:t>конкурси</a:t>
            </a:r>
            <a:r>
              <a:rPr lang="ru-RU" dirty="0"/>
              <a:t>, </a:t>
            </a:r>
            <a:endParaRPr lang="en-US" dirty="0" smtClean="0"/>
          </a:p>
          <a:p>
            <a:r>
              <a:rPr lang="ru-RU" dirty="0" err="1" smtClean="0"/>
              <a:t>суспільно</a:t>
            </a:r>
            <a:r>
              <a:rPr lang="ru-RU" dirty="0" smtClean="0"/>
              <a:t> </a:t>
            </a:r>
            <a:r>
              <a:rPr lang="ru-RU" dirty="0" err="1"/>
              <a:t>корисна</a:t>
            </a:r>
            <a:r>
              <a:rPr lang="ru-RU" dirty="0"/>
              <a:t> </a:t>
            </a:r>
            <a:endParaRPr lang="en-US" dirty="0" smtClean="0"/>
          </a:p>
          <a:p>
            <a:r>
              <a:rPr lang="ru-RU" dirty="0" err="1" smtClean="0"/>
              <a:t>праця</a:t>
            </a:r>
            <a:r>
              <a:rPr lang="ru-RU" dirty="0" smtClean="0"/>
              <a:t> </a:t>
            </a:r>
            <a:r>
              <a:rPr lang="ru-RU" dirty="0" err="1"/>
              <a:t>тощо</a:t>
            </a:r>
            <a:r>
              <a:rPr lang="ru-RU" dirty="0"/>
              <a:t>);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93" y="448626"/>
            <a:ext cx="3719444" cy="2789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50" y="188640"/>
            <a:ext cx="3218947" cy="2414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70" y="3394656"/>
            <a:ext cx="3286545" cy="246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441" y="4483644"/>
            <a:ext cx="2822693" cy="2347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58" y="4754610"/>
            <a:ext cx="2946546" cy="2209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2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</Template>
  <TotalTime>142</TotalTime>
  <Words>542</Words>
  <Application>Microsoft Office PowerPoint</Application>
  <PresentationFormat>Экран (4:3)</PresentationFormat>
  <Paragraphs>60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2016-12-28T19:23:19Z</dcterms:created>
  <dcterms:modified xsi:type="dcterms:W3CDTF">2016-12-28T22:09:12Z</dcterms:modified>
</cp:coreProperties>
</file>