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56" r:id="rId3"/>
    <p:sldId id="267" r:id="rId4"/>
    <p:sldId id="258" r:id="rId5"/>
    <p:sldId id="259" r:id="rId6"/>
    <p:sldId id="261" r:id="rId7"/>
    <p:sldId id="262" r:id="rId8"/>
    <p:sldId id="265" r:id="rId9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43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811F8-0FAB-4E0C-B431-BC9FF11D5D69}" type="datetimeFigureOut">
              <a:rPr lang="uk-UA" smtClean="0"/>
              <a:t>03.09.2021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55FFD-C06F-4BFB-B1E8-46F6F23B79C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535977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811F8-0FAB-4E0C-B431-BC9FF11D5D69}" type="datetimeFigureOut">
              <a:rPr lang="uk-UA" smtClean="0"/>
              <a:t>03.09.2021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55FFD-C06F-4BFB-B1E8-46F6F23B79C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426381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811F8-0FAB-4E0C-B431-BC9FF11D5D69}" type="datetimeFigureOut">
              <a:rPr lang="uk-UA" smtClean="0"/>
              <a:t>03.09.2021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55FFD-C06F-4BFB-B1E8-46F6F23B79C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058416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811F8-0FAB-4E0C-B431-BC9FF11D5D69}" type="datetimeFigureOut">
              <a:rPr lang="uk-UA" smtClean="0"/>
              <a:t>03.09.2021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55FFD-C06F-4BFB-B1E8-46F6F23B79C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415617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811F8-0FAB-4E0C-B431-BC9FF11D5D69}" type="datetimeFigureOut">
              <a:rPr lang="uk-UA" smtClean="0"/>
              <a:t>03.09.2021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55FFD-C06F-4BFB-B1E8-46F6F23B79C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899847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811F8-0FAB-4E0C-B431-BC9FF11D5D69}" type="datetimeFigureOut">
              <a:rPr lang="uk-UA" smtClean="0"/>
              <a:t>03.09.2021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55FFD-C06F-4BFB-B1E8-46F6F23B79C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275334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811F8-0FAB-4E0C-B431-BC9FF11D5D69}" type="datetimeFigureOut">
              <a:rPr lang="uk-UA" smtClean="0"/>
              <a:t>03.09.2021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55FFD-C06F-4BFB-B1E8-46F6F23B79C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528389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811F8-0FAB-4E0C-B431-BC9FF11D5D69}" type="datetimeFigureOut">
              <a:rPr lang="uk-UA" smtClean="0"/>
              <a:t>03.09.2021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55FFD-C06F-4BFB-B1E8-46F6F23B79C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381967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811F8-0FAB-4E0C-B431-BC9FF11D5D69}" type="datetimeFigureOut">
              <a:rPr lang="uk-UA" smtClean="0"/>
              <a:t>03.09.2021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55FFD-C06F-4BFB-B1E8-46F6F23B79C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890617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811F8-0FAB-4E0C-B431-BC9FF11D5D69}" type="datetimeFigureOut">
              <a:rPr lang="uk-UA" smtClean="0"/>
              <a:t>03.09.2021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55FFD-C06F-4BFB-B1E8-46F6F23B79C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48595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811F8-0FAB-4E0C-B431-BC9FF11D5D69}" type="datetimeFigureOut">
              <a:rPr lang="uk-UA" smtClean="0"/>
              <a:t>03.09.2021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55FFD-C06F-4BFB-B1E8-46F6F23B79C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776998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B811F8-0FAB-4E0C-B431-BC9FF11D5D69}" type="datetimeFigureOut">
              <a:rPr lang="uk-UA" smtClean="0"/>
              <a:t>03.09.2021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F55FFD-C06F-4BFB-B1E8-46F6F23B79C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993338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6911908"/>
              </p:ext>
            </p:extLst>
          </p:nvPr>
        </p:nvGraphicFramePr>
        <p:xfrm>
          <a:off x="1259632" y="1916832"/>
          <a:ext cx="6600056" cy="2160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00056"/>
              </a:tblGrid>
              <a:tr h="2160240">
                <a:tc>
                  <a:txBody>
                    <a:bodyPr/>
                    <a:lstStyle/>
                    <a:p>
                      <a:pPr algn="ctr"/>
                      <a:r>
                        <a:rPr lang="uk-UA" sz="36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Воскресинцівський</a:t>
                      </a:r>
                      <a:r>
                        <a:rPr lang="uk-UA" sz="3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ліцей Коломийської міської ради</a:t>
                      </a:r>
                      <a:endParaRPr lang="uk-UA" sz="3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79715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-459432"/>
            <a:ext cx="7772400" cy="1470025"/>
          </a:xfrm>
        </p:spPr>
        <p:txBody>
          <a:bodyPr>
            <a:normAutofit/>
          </a:bodyPr>
          <a:lstStyle/>
          <a:p>
            <a:r>
              <a:rPr lang="uk-UA" sz="2800" dirty="0" smtClean="0">
                <a:latin typeface="Arial Black" pitchFamily="34" charset="0"/>
              </a:rPr>
              <a:t>Мережа класів</a:t>
            </a:r>
            <a:endParaRPr lang="uk-UA" sz="2800" dirty="0">
              <a:latin typeface="Arial Black" pitchFamily="34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7520534"/>
              </p:ext>
            </p:extLst>
          </p:nvPr>
        </p:nvGraphicFramePr>
        <p:xfrm>
          <a:off x="1259632" y="476672"/>
          <a:ext cx="6096000" cy="6101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Клас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Кількість  учнів</a:t>
                      </a:r>
                      <a:endParaRPr lang="uk-U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1 клас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17 учнів</a:t>
                      </a:r>
                      <a:endParaRPr lang="uk-U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2 клас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15 учнів</a:t>
                      </a:r>
                      <a:endParaRPr lang="uk-U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3 клас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19 учнів</a:t>
                      </a:r>
                      <a:endParaRPr lang="uk-U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4 клас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18 учнів</a:t>
                      </a:r>
                      <a:endParaRPr lang="uk-U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b="1" u="sng" dirty="0" smtClean="0"/>
                        <a:t>Всього учнів у 1-4 кл.</a:t>
                      </a:r>
                      <a:endParaRPr lang="uk-UA" b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u="sng" dirty="0" smtClean="0"/>
                        <a:t>69</a:t>
                      </a:r>
                      <a:endParaRPr lang="uk-UA" b="1" u="sng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5 клас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9 учнів</a:t>
                      </a:r>
                      <a:endParaRPr lang="uk-U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6 клас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18 учнів</a:t>
                      </a:r>
                      <a:endParaRPr lang="uk-U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7 клас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20 учнів</a:t>
                      </a:r>
                      <a:endParaRPr lang="uk-U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8 клас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15 учнів</a:t>
                      </a:r>
                      <a:endParaRPr lang="uk-U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9 клас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11 учнів</a:t>
                      </a:r>
                      <a:endParaRPr lang="uk-U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1800" b="1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Всього учнів у 5-9 кл.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u="sng" dirty="0" smtClean="0"/>
                        <a:t>73</a:t>
                      </a:r>
                      <a:endParaRPr lang="uk-UA" b="1" u="sng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/>
                        <a:t>Всього учнів </a:t>
                      </a:r>
                      <a:endParaRPr lang="uk-U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 </a:t>
                      </a:r>
                      <a:r>
                        <a:rPr lang="uk-UA" b="1" u="sng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143</a:t>
                      </a:r>
                      <a:endParaRPr lang="uk-UA" b="1" u="sng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 smtClean="0"/>
                        <a:t> Інклюзія                           2</a:t>
                      </a:r>
                      <a:r>
                        <a:rPr lang="uk-UA" baseline="0" dirty="0" smtClean="0"/>
                        <a:t> кл.</a:t>
                      </a:r>
                      <a:r>
                        <a:rPr lang="uk-UA" dirty="0" smtClean="0"/>
                        <a:t> </a:t>
                      </a:r>
                    </a:p>
                    <a:p>
                      <a:r>
                        <a:rPr lang="uk-UA" dirty="0" smtClean="0"/>
                        <a:t>                                            3 кл.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       1</a:t>
                      </a:r>
                      <a:r>
                        <a:rPr lang="uk-UA" baseline="0" dirty="0" smtClean="0"/>
                        <a:t> учень</a:t>
                      </a:r>
                    </a:p>
                    <a:p>
                      <a:r>
                        <a:rPr lang="uk-UA" dirty="0" smtClean="0"/>
                        <a:t>       1 учень</a:t>
                      </a:r>
                      <a:endParaRPr lang="uk-U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 smtClean="0"/>
                        <a:t>Педагогічний                   3 кл.</a:t>
                      </a:r>
                    </a:p>
                    <a:p>
                      <a:r>
                        <a:rPr lang="uk-UA" dirty="0" smtClean="0"/>
                        <a:t> патронаж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       1 учень</a:t>
                      </a:r>
                      <a:endParaRPr lang="uk-UA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56868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7486426"/>
              </p:ext>
            </p:extLst>
          </p:nvPr>
        </p:nvGraphicFramePr>
        <p:xfrm>
          <a:off x="1115616" y="967887"/>
          <a:ext cx="6606480" cy="201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72149"/>
                <a:gridCol w="1574545"/>
                <a:gridCol w="175978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Кількість</a:t>
                      </a:r>
                      <a:r>
                        <a:rPr lang="uk-UA" sz="4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класів</a:t>
                      </a:r>
                      <a:endParaRPr lang="uk-UA" sz="4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ФНК</a:t>
                      </a:r>
                      <a:endParaRPr lang="uk-UA" sz="4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РНК</a:t>
                      </a:r>
                      <a:endParaRPr lang="uk-UA" sz="4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sz="4000" dirty="0" smtClean="0"/>
                        <a:t>9</a:t>
                      </a:r>
                      <a:endParaRPr lang="uk-UA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4000" dirty="0" smtClean="0"/>
                        <a:t>15,8</a:t>
                      </a:r>
                      <a:endParaRPr lang="uk-UA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4000" dirty="0" smtClean="0"/>
                        <a:t>12,6</a:t>
                      </a:r>
                      <a:endParaRPr lang="uk-UA" sz="4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403648" y="3294148"/>
            <a:ext cx="581439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200" dirty="0">
                <a:solidFill>
                  <a:srgbClr val="000000"/>
                </a:solidFill>
                <a:latin typeface="Arial"/>
              </a:rPr>
              <a:t>24,5-(24,5 -15,8)*80% = 12,6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1436480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936340" y="14843"/>
            <a:ext cx="51258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b="1" dirty="0" smtClean="0">
                <a:latin typeface="Arial Black" pitchFamily="34" charset="0"/>
              </a:rPr>
              <a:t>Кількість ставок учителів</a:t>
            </a:r>
            <a:endParaRPr lang="uk-UA" sz="2400" b="1" dirty="0">
              <a:latin typeface="Arial Black" pitchFamily="34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6436574"/>
              </p:ext>
            </p:extLst>
          </p:nvPr>
        </p:nvGraphicFramePr>
        <p:xfrm>
          <a:off x="1422621" y="548680"/>
          <a:ext cx="6096000" cy="6268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52328"/>
                <a:gridCol w="1440160"/>
                <a:gridCol w="1703512"/>
              </a:tblGrid>
              <a:tr h="370840">
                <a:tc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По формулі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По факту</a:t>
                      </a:r>
                      <a:endParaRPr lang="uk-U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 smtClean="0">
                          <a:latin typeface="Times New Roman" pitchFamily="18" charset="0"/>
                          <a:cs typeface="Times New Roman" pitchFamily="18" charset="0"/>
                        </a:rPr>
                        <a:t>Години навчального плану</a:t>
                      </a:r>
                      <a:endParaRPr lang="uk-UA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>
                          <a:latin typeface="Arial Black" pitchFamily="34" charset="0"/>
                        </a:rPr>
                        <a:t>15,25</a:t>
                      </a:r>
                      <a:endParaRPr lang="uk-UA" b="1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>
                          <a:latin typeface="Arial Black" pitchFamily="34" charset="0"/>
                        </a:rPr>
                        <a:t>15,2 </a:t>
                      </a:r>
                      <a:r>
                        <a:rPr lang="uk-UA" b="1" dirty="0" smtClean="0">
                          <a:solidFill>
                            <a:srgbClr val="FF0000"/>
                          </a:solidFill>
                          <a:latin typeface="Arial Black" pitchFamily="34" charset="0"/>
                        </a:rPr>
                        <a:t>(</a:t>
                      </a:r>
                      <a:r>
                        <a:rPr kumimoji="0" lang="uk-UA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0,5 </a:t>
                      </a:r>
                      <a:r>
                        <a:rPr kumimoji="0" lang="uk-UA" sz="18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год</a:t>
                      </a:r>
                      <a:r>
                        <a:rPr kumimoji="0" lang="uk-UA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uk-UA" b="1" dirty="0">
                        <a:latin typeface="Arial Black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uk-UA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        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dirty="0" smtClean="0"/>
                        <a:t>  </a:t>
                      </a:r>
                      <a:endParaRPr kumimoji="0" lang="uk-UA" sz="18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Директор</a:t>
                      </a:r>
                      <a:endParaRPr kumimoji="0" lang="uk-UA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uk-UA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  </a:t>
                      </a:r>
                      <a:r>
                        <a:rPr kumimoji="0" lang="uk-UA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uk-U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Заступник директора</a:t>
                      </a:r>
                      <a:endParaRPr kumimoji="0" lang="uk-UA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uk-UA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0,5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uk-UA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         0,5</a:t>
                      </a:r>
                      <a:endParaRPr lang="uk-U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Психолог</a:t>
                      </a:r>
                      <a:endParaRPr kumimoji="0" lang="uk-UA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0,5</a:t>
                      </a:r>
                      <a:endParaRPr kumimoji="0" lang="uk-UA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0,5</a:t>
                      </a:r>
                      <a:endParaRPr kumimoji="0" lang="uk-UA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Соціальний педагог</a:t>
                      </a:r>
                      <a:endParaRPr kumimoji="0" lang="uk-UA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0,5</a:t>
                      </a:r>
                      <a:endParaRPr kumimoji="0" lang="uk-UA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0,5</a:t>
                      </a:r>
                      <a:endParaRPr kumimoji="0" lang="uk-UA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Педагог-організатор</a:t>
                      </a:r>
                      <a:endParaRPr kumimoji="0" lang="uk-UA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uk-UA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uk-UA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Асистент учителя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kumimoji="0" lang="uk-UA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  <a:p>
                      <a:endParaRPr lang="uk-U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Педагогічний патронаж</a:t>
                      </a:r>
                      <a:endParaRPr kumimoji="0" lang="uk-UA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0,5</a:t>
                      </a:r>
                      <a:endParaRPr kumimoji="0" lang="uk-UA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0,5</a:t>
                      </a:r>
                      <a:endParaRPr kumimoji="0" lang="uk-UA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Бібліотекар</a:t>
                      </a:r>
                      <a:endParaRPr kumimoji="0" lang="uk-UA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0,5</a:t>
                      </a:r>
                      <a:endParaRPr kumimoji="0" lang="uk-UA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0,25 </a:t>
                      </a:r>
                      <a:r>
                        <a:rPr kumimoji="0" lang="uk-UA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(0,25)</a:t>
                      </a:r>
                    </a:p>
                    <a:p>
                      <a:endParaRPr lang="uk-U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ГПД</a:t>
                      </a:r>
                      <a:endParaRPr kumimoji="0" lang="uk-UA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0,75</a:t>
                      </a:r>
                    </a:p>
                    <a:p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0,5</a:t>
                      </a:r>
                      <a:r>
                        <a:rPr kumimoji="0" lang="uk-UA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(0,25)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uk-UA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 smtClean="0">
                          <a:latin typeface="Times New Roman" pitchFamily="18" charset="0"/>
                          <a:cs typeface="Times New Roman" pitchFamily="18" charset="0"/>
                        </a:rPr>
                        <a:t>Гурткова робота</a:t>
                      </a:r>
                      <a:endParaRPr lang="uk-UA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0,5</a:t>
                      </a:r>
                    </a:p>
                    <a:p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0,5</a:t>
                      </a:r>
                      <a:endParaRPr kumimoji="0" lang="uk-UA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b="1" dirty="0" smtClean="0">
                          <a:latin typeface="Arial Black" pitchFamily="34" charset="0"/>
                        </a:rPr>
                        <a:t>Всього </a:t>
                      </a:r>
                      <a:endParaRPr lang="uk-UA" b="1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22,75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22,25</a:t>
                      </a:r>
                      <a:r>
                        <a:rPr kumimoji="0" lang="uk-UA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(0,5)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294444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7219517"/>
              </p:ext>
            </p:extLst>
          </p:nvPr>
        </p:nvGraphicFramePr>
        <p:xfrm>
          <a:off x="1475656" y="1268760"/>
          <a:ext cx="6576392" cy="40482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1497"/>
                <a:gridCol w="1398286"/>
                <a:gridCol w="1864381"/>
                <a:gridCol w="1812228"/>
              </a:tblGrid>
              <a:tr h="1594755"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Кількість ставок учителів                                  по формулі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Кількість ставок учителів                  по факту</a:t>
                      </a:r>
                      <a:endParaRPr kumimoji="0" lang="uk-UA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Кількість працюючих</a:t>
                      </a:r>
                      <a:r>
                        <a:rPr lang="uk-UA" baseline="0" dirty="0" smtClean="0"/>
                        <a:t> учителів</a:t>
                      </a:r>
                      <a:endParaRPr lang="uk-U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490694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22,75</a:t>
                      </a:r>
                    </a:p>
                    <a:p>
                      <a:endParaRPr lang="uk-UA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22,25</a:t>
                      </a:r>
                      <a:endParaRPr kumimoji="0" lang="uk-UA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uk-UA" b="1" dirty="0" smtClean="0">
                          <a:solidFill>
                            <a:srgbClr val="C00000"/>
                          </a:solidFill>
                        </a:rPr>
                        <a:t>            26</a:t>
                      </a:r>
                      <a:endParaRPr lang="uk-UA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1962775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Неповне тижневе навантаження</a:t>
                      </a:r>
                    </a:p>
                    <a:p>
                      <a:r>
                        <a:rPr lang="uk-UA" dirty="0" smtClean="0"/>
                        <a:t>                           </a:t>
                      </a:r>
                    </a:p>
                    <a:p>
                      <a:r>
                        <a:rPr lang="uk-UA" b="1" dirty="0" smtClean="0">
                          <a:solidFill>
                            <a:srgbClr val="C00000"/>
                          </a:solidFill>
                        </a:rPr>
                        <a:t>11 (42%)</a:t>
                      </a:r>
                      <a:endParaRPr lang="uk-UA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kumimoji="0" lang="uk-UA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Повне    тижневе навантаження </a:t>
                      </a:r>
                    </a:p>
                    <a:p>
                      <a:endParaRPr kumimoji="0" lang="uk-UA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uk-UA" b="1" dirty="0" smtClean="0">
                          <a:solidFill>
                            <a:srgbClr val="C00000"/>
                          </a:solidFill>
                        </a:rPr>
                        <a:t>15 (57%)</a:t>
                      </a:r>
                      <a:endParaRPr lang="uk-UA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784494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9171190"/>
              </p:ext>
            </p:extLst>
          </p:nvPr>
        </p:nvGraphicFramePr>
        <p:xfrm>
          <a:off x="683568" y="1124744"/>
          <a:ext cx="7848872" cy="402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56881"/>
                <a:gridCol w="3491991"/>
              </a:tblGrid>
              <a:tr h="70044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4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Black" pitchFamily="34" charset="0"/>
                          <a:ea typeface="+mn-ea"/>
                          <a:cs typeface="+mn-cs"/>
                        </a:rPr>
                        <a:t>Кошторис на 2021р.</a:t>
                      </a:r>
                    </a:p>
                    <a:p>
                      <a:pPr algn="ctr"/>
                      <a:endParaRPr lang="uk-UA" sz="40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uk-UA" sz="4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Black" pitchFamily="34" charset="0"/>
                          <a:ea typeface="+mn-ea"/>
                          <a:cs typeface="+mn-cs"/>
                        </a:rPr>
                        <a:t>1784638,56</a:t>
                      </a:r>
                      <a:endParaRPr lang="uk-UA" sz="4000" dirty="0">
                        <a:latin typeface="Arial Black" pitchFamily="34" charset="0"/>
                      </a:endParaRPr>
                    </a:p>
                  </a:txBody>
                  <a:tcPr/>
                </a:tc>
              </a:tr>
              <a:tr h="405812">
                <a:tc>
                  <a:txBody>
                    <a:bodyPr/>
                    <a:lstStyle/>
                    <a:p>
                      <a:endParaRPr lang="uk-UA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4000" dirty="0" smtClean="0"/>
                        <a:t> </a:t>
                      </a:r>
                      <a:endParaRPr lang="uk-UA" sz="4000" dirty="0"/>
                    </a:p>
                  </a:txBody>
                  <a:tcPr/>
                </a:tc>
              </a:tr>
              <a:tr h="405812">
                <a:tc>
                  <a:txBody>
                    <a:bodyPr/>
                    <a:lstStyle/>
                    <a:p>
                      <a:pPr algn="ctr"/>
                      <a:r>
                        <a:rPr lang="uk-UA" sz="4000" dirty="0" smtClean="0"/>
                        <a:t>Фонд оплати праці </a:t>
                      </a:r>
                      <a:endParaRPr lang="uk-UA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4000" dirty="0" smtClean="0"/>
                        <a:t> 1069407</a:t>
                      </a:r>
                      <a:endParaRPr lang="uk-UA" sz="4000" dirty="0"/>
                    </a:p>
                  </a:txBody>
                  <a:tcPr/>
                </a:tc>
              </a:tr>
              <a:tr h="405812">
                <a:tc>
                  <a:txBody>
                    <a:bodyPr/>
                    <a:lstStyle/>
                    <a:p>
                      <a:endParaRPr lang="uk-UA" sz="4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sz="4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00469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3202169"/>
              </p:ext>
            </p:extLst>
          </p:nvPr>
        </p:nvGraphicFramePr>
        <p:xfrm>
          <a:off x="755576" y="1397000"/>
          <a:ext cx="7704856" cy="37601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26214"/>
                <a:gridCol w="1926214"/>
                <a:gridCol w="1926214"/>
                <a:gridCol w="1926214"/>
              </a:tblGrid>
              <a:tr h="2076180">
                <a:tc>
                  <a:txBody>
                    <a:bodyPr/>
                    <a:lstStyle/>
                    <a:p>
                      <a:pPr algn="ctr"/>
                      <a:r>
                        <a:rPr lang="uk-UA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Штатний розпис</a:t>
                      </a:r>
                      <a:endParaRPr lang="uk-UA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Згідно норми</a:t>
                      </a:r>
                      <a:endParaRPr lang="uk-UA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По факту</a:t>
                      </a:r>
                      <a:endParaRPr lang="uk-UA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Кількість технічн</a:t>
                      </a:r>
                      <a:r>
                        <a:rPr lang="uk-UA" sz="2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их працівників</a:t>
                      </a:r>
                      <a:endParaRPr lang="uk-UA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42006">
                <a:tc>
                  <a:txBody>
                    <a:bodyPr/>
                    <a:lstStyle/>
                    <a:p>
                      <a:r>
                        <a:rPr lang="uk-UA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Кількість ставок</a:t>
                      </a:r>
                      <a:endParaRPr lang="uk-UA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12,25</a:t>
                      </a:r>
                      <a:endParaRPr lang="uk-UA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9.75</a:t>
                      </a:r>
                      <a:endParaRPr lang="uk-UA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uk-UA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42006">
                <a:tc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020859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1558220"/>
              </p:ext>
            </p:extLst>
          </p:nvPr>
        </p:nvGraphicFramePr>
        <p:xfrm>
          <a:off x="1043608" y="332656"/>
          <a:ext cx="6096000" cy="6040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2488"/>
                <a:gridCol w="1703512"/>
              </a:tblGrid>
              <a:tr h="370840">
                <a:tc>
                  <a:txBody>
                    <a:bodyPr/>
                    <a:lstStyle/>
                    <a:p>
                      <a:r>
                        <a:rPr lang="uk-UA" dirty="0" smtClean="0"/>
                        <a:t>Заходи економії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З якого часу</a:t>
                      </a:r>
                      <a:endParaRPr lang="uk-U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18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Незаповнення</a:t>
                      </a:r>
                      <a:r>
                        <a:rPr kumimoji="0" lang="uk-UA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вакансії комірника                                      (0,5 ст.)</a:t>
                      </a:r>
                      <a:endParaRPr kumimoji="0" lang="uk-UA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З 02.03.2020р.</a:t>
                      </a:r>
                      <a:endParaRPr kumimoji="0" lang="uk-UA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18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Незаповнення</a:t>
                      </a:r>
                      <a:r>
                        <a:rPr kumimoji="0" lang="uk-UA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вакансії ЗДВР                        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(1 ст.)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З 04.01.2021р</a:t>
                      </a:r>
                    </a:p>
                    <a:p>
                      <a:endParaRPr lang="uk-UA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18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Незаповнення</a:t>
                      </a:r>
                      <a:r>
                        <a:rPr kumimoji="0" lang="uk-UA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вакансії інженера-електроніка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(1 ст.)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uk-UA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З 20.04.2021р</a:t>
                      </a:r>
                      <a:endParaRPr lang="uk-UA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18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Незаповнення</a:t>
                      </a:r>
                      <a:r>
                        <a:rPr kumimoji="0" lang="uk-UA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вакансії вихователя ГПД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(0,25 ст.)</a:t>
                      </a:r>
                      <a:endParaRPr kumimoji="0" lang="uk-UA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uk-UA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18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Незаповнення</a:t>
                      </a:r>
                      <a:r>
                        <a:rPr kumimoji="0" lang="uk-UA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вакансії вихователя ГПД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(0,25 ст.)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З 01.09.2021</a:t>
                      </a:r>
                      <a:endParaRPr kumimoji="0" lang="uk-UA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Зменшення тривалості роботи</a:t>
                      </a:r>
                      <a:r>
                        <a:rPr lang="uk-UA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прибиральниць службових приміщень</a:t>
                      </a:r>
                      <a:r>
                        <a:rPr lang="uk-UA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під</a:t>
                      </a:r>
                      <a:r>
                        <a:rPr lang="uk-UA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час канікул на 2 години щодня</a:t>
                      </a:r>
                      <a:endParaRPr lang="uk-UA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01-24.01.21</a:t>
                      </a:r>
                    </a:p>
                    <a:p>
                      <a:r>
                        <a:rPr lang="uk-UA" sz="1600" dirty="0" smtClean="0"/>
                        <a:t>22-26.03.21</a:t>
                      </a:r>
                    </a:p>
                    <a:p>
                      <a:r>
                        <a:rPr lang="uk-UA" sz="1600" dirty="0" smtClean="0"/>
                        <a:t>16.06-30.08.2021</a:t>
                      </a:r>
                      <a:endParaRPr lang="uk-UA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Відпустки без збереження </a:t>
                      </a:r>
                      <a:r>
                        <a:rPr lang="uk-UA" sz="1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заробітньої</a:t>
                      </a:r>
                      <a:r>
                        <a:rPr lang="uk-UA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 плати 23-х педагогічних працівників </a:t>
                      </a:r>
                      <a:endParaRPr lang="uk-UA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27,28,30 серпня 2021</a:t>
                      </a:r>
                      <a:endParaRPr lang="uk-U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 smtClean="0">
                          <a:latin typeface="Times New Roman" pitchFamily="18" charset="0"/>
                          <a:cs typeface="Times New Roman" pitchFamily="18" charset="0"/>
                        </a:rPr>
                        <a:t>Пониження освітнього ступеня закладу до рівня</a:t>
                      </a:r>
                      <a:r>
                        <a:rPr lang="uk-UA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dirty="0" smtClean="0">
                          <a:latin typeface="Times New Roman" pitchFamily="18" charset="0"/>
                          <a:cs typeface="Times New Roman" pitchFamily="18" charset="0"/>
                        </a:rPr>
                        <a:t>гімназії</a:t>
                      </a:r>
                      <a:endParaRPr lang="uk-UA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Вересень 2021р.</a:t>
                      </a:r>
                      <a:endParaRPr lang="uk-UA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5402175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</TotalTime>
  <Words>318</Words>
  <Application>Microsoft Office PowerPoint</Application>
  <PresentationFormat>Экран (4:3)</PresentationFormat>
  <Paragraphs>131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Презентация PowerPoint</vt:lpstr>
      <vt:lpstr>Мережа класів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Влад</dc:creator>
  <cp:lastModifiedBy>Влад</cp:lastModifiedBy>
  <cp:revision>29</cp:revision>
  <dcterms:created xsi:type="dcterms:W3CDTF">2021-09-03T00:01:04Z</dcterms:created>
  <dcterms:modified xsi:type="dcterms:W3CDTF">2021-09-03T03:32:08Z</dcterms:modified>
</cp:coreProperties>
</file>