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6"/>
  </p:notesMasterIdLst>
  <p:sldIdLst>
    <p:sldId id="256" r:id="rId2"/>
    <p:sldId id="257" r:id="rId3"/>
    <p:sldId id="258" r:id="rId4"/>
    <p:sldId id="259" r:id="rId5"/>
    <p:sldId id="265" r:id="rId6"/>
    <p:sldId id="263" r:id="rId7"/>
    <p:sldId id="327" r:id="rId8"/>
    <p:sldId id="266" r:id="rId9"/>
    <p:sldId id="325" r:id="rId10"/>
    <p:sldId id="326" r:id="rId11"/>
    <p:sldId id="260" r:id="rId12"/>
    <p:sldId id="261" r:id="rId13"/>
    <p:sldId id="262" r:id="rId14"/>
    <p:sldId id="267" r:id="rId15"/>
    <p:sldId id="270" r:id="rId16"/>
    <p:sldId id="275" r:id="rId17"/>
    <p:sldId id="274" r:id="rId18"/>
    <p:sldId id="277" r:id="rId19"/>
    <p:sldId id="271" r:id="rId20"/>
    <p:sldId id="278" r:id="rId21"/>
    <p:sldId id="283" r:id="rId22"/>
    <p:sldId id="282" r:id="rId23"/>
    <p:sldId id="284" r:id="rId24"/>
    <p:sldId id="296" r:id="rId25"/>
    <p:sldId id="294" r:id="rId26"/>
    <p:sldId id="279" r:id="rId27"/>
    <p:sldId id="280" r:id="rId28"/>
    <p:sldId id="287" r:id="rId29"/>
    <p:sldId id="288" r:id="rId30"/>
    <p:sldId id="292" r:id="rId31"/>
    <p:sldId id="299" r:id="rId32"/>
    <p:sldId id="297" r:id="rId33"/>
    <p:sldId id="301" r:id="rId34"/>
    <p:sldId id="303" r:id="rId35"/>
    <p:sldId id="302" r:id="rId36"/>
    <p:sldId id="304" r:id="rId37"/>
    <p:sldId id="321" r:id="rId38"/>
    <p:sldId id="328" r:id="rId39"/>
    <p:sldId id="305" r:id="rId40"/>
    <p:sldId id="307" r:id="rId41"/>
    <p:sldId id="330" r:id="rId42"/>
    <p:sldId id="312" r:id="rId43"/>
    <p:sldId id="308" r:id="rId44"/>
    <p:sldId id="331" r:id="rId45"/>
    <p:sldId id="329" r:id="rId46"/>
    <p:sldId id="313" r:id="rId47"/>
    <p:sldId id="309" r:id="rId48"/>
    <p:sldId id="314" r:id="rId49"/>
    <p:sldId id="298" r:id="rId50"/>
    <p:sldId id="306" r:id="rId51"/>
    <p:sldId id="332" r:id="rId52"/>
    <p:sldId id="316" r:id="rId53"/>
    <p:sldId id="315" r:id="rId54"/>
    <p:sldId id="335" r:id="rId55"/>
    <p:sldId id="318" r:id="rId56"/>
    <p:sldId id="319" r:id="rId57"/>
    <p:sldId id="323" r:id="rId58"/>
    <p:sldId id="322" r:id="rId59"/>
    <p:sldId id="324" r:id="rId60"/>
    <p:sldId id="333" r:id="rId61"/>
    <p:sldId id="337" r:id="rId62"/>
    <p:sldId id="338" r:id="rId63"/>
    <p:sldId id="336" r:id="rId64"/>
    <p:sldId id="339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4CA86-6860-41DE-8720-C08198113E18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F4D7-31EE-40AD-8004-8E119EDC3D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589A-39D6-4107-BB95-3377683A02A5}" type="datetimeFigureOut">
              <a:rPr lang="ru-RU"/>
              <a:pPr>
                <a:defRPr/>
              </a:pPr>
              <a:t>12.01.2017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88E2B-16F9-4F41-B002-848995C6D1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25 вересня 2009 року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83477-54AD-48AA-8DD7-461721B88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B37A30C-F4A8-4D46-AA19-8DA647EAE86D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620F2B-9B9D-4EF8-BA22-959880CC8E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57224" y="571480"/>
            <a:ext cx="8643966" cy="1571636"/>
          </a:xfrm>
        </p:spPr>
        <p:txBody>
          <a:bodyPr tIns="0">
            <a:noAutofit/>
          </a:bodyPr>
          <a:lstStyle/>
          <a:p>
            <a:pPr marL="26988" indent="0">
              <a:buFont typeface="Wingdings 3" pitchFamily="18" charset="2"/>
              <a:buNone/>
            </a:pP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</a:t>
            </a:r>
            <a:r>
              <a:rPr lang="uk-UA" sz="4400" b="1" dirty="0" err="1" smtClean="0">
                <a:solidFill>
                  <a:srgbClr val="C00000"/>
                </a:solidFill>
                <a:latin typeface="Monotype Corsiva" pitchFamily="66" charset="0"/>
              </a:rPr>
              <a:t>Воскресінцівська</a:t>
            </a: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              </a:t>
            </a:r>
          </a:p>
          <a:p>
            <a:pPr marL="26988" indent="0">
              <a:buFont typeface="Wingdings 3" pitchFamily="18" charset="2"/>
              <a:buNone/>
            </a:pPr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</a:rPr>
              <a:t>     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загальноосвітня школа  І-ІІІ ступенів</a:t>
            </a:r>
            <a:endParaRPr lang="ru-RU" b="1" dirty="0" smtClean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1"/>
          <p:cNvSpPr>
            <a:spLocks noChangeArrowheads="1"/>
          </p:cNvSpPr>
          <p:nvPr/>
        </p:nvSpPr>
        <p:spPr bwMode="auto">
          <a:xfrm>
            <a:off x="1214414" y="1214422"/>
            <a:ext cx="771530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uk-UA" sz="2400" b="1" dirty="0" smtClean="0">
              <a:ea typeface="Times New Roman" pitchFamily="18" charset="0"/>
              <a:cs typeface="Arial" pitchFamily="34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lang="uk-UA" sz="2400" b="1" dirty="0" smtClean="0">
                <a:ea typeface="Times New Roman" pitchFamily="18" charset="0"/>
                <a:cs typeface="Arial" pitchFamily="34" charset="0"/>
              </a:rPr>
              <a:t>додаткове залучення позабюджетних джерел 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dirty="0" smtClean="0">
                <a:ea typeface="Times New Roman" pitchFamily="18" charset="0"/>
                <a:cs typeface="Arial" pitchFamily="34" charset="0"/>
              </a:rPr>
              <a:t>     фінансування;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b="1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2)  внесення змін та доповнень до Програми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розвитку;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3) </a:t>
            </a: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та реалізація цільових програм, проектів;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4)  підвищення ступеня відкритості школи,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висвітлення діяльності педагогічного колективу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перед громадськістю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86050" y="928670"/>
            <a:ext cx="43577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i="1" u="sng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Шляхи</a:t>
            </a:r>
            <a:r>
              <a:rPr lang="uk-UA" sz="3200" b="1" i="1" u="sng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uk-UA" sz="3200" b="1" i="1" u="sng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розв'язання</a:t>
            </a:r>
            <a:r>
              <a:rPr lang="uk-UA" b="1" i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lang="ru-RU" u="sng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1142976" y="3000372"/>
            <a:ext cx="6929486" cy="314327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65760" marR="0" lvl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І. Аналіз роботи </a:t>
            </a:r>
          </a:p>
          <a:p>
            <a:pPr marL="365760" marR="0" lvl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ІІ. Концепція  діяльності  </a:t>
            </a:r>
          </a:p>
          <a:p>
            <a:pPr marL="365760" marR="0" lvl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2575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ІІІ. План дій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571736" y="1428736"/>
            <a:ext cx="5183189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 pitchFamily="66" charset="0"/>
                <a:cs typeface="Arial"/>
              </a:rPr>
              <a:t>Структура </a:t>
            </a:r>
            <a:r>
              <a:rPr lang="ru-RU" sz="4000" b="1" kern="10" dirty="0" err="1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 pitchFamily="66" charset="0"/>
                <a:cs typeface="Arial"/>
              </a:rPr>
              <a:t>Програми</a:t>
            </a:r>
            <a:endParaRPr lang="ru-RU" sz="40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71604" y="785795"/>
            <a:ext cx="6989790" cy="6140142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b="1" dirty="0" smtClean="0"/>
              <a:t>Вступ</a:t>
            </a:r>
            <a:r>
              <a:rPr lang="uk-UA" b="1" dirty="0"/>
              <a:t>.                                                                                                                                 </a:t>
            </a:r>
            <a:endParaRPr lang="uk-UA" b="1" dirty="0" smtClean="0"/>
          </a:p>
          <a:p>
            <a:r>
              <a:rPr lang="uk-UA" sz="2000" b="1" dirty="0" smtClean="0">
                <a:solidFill>
                  <a:srgbClr val="990000"/>
                </a:solidFill>
              </a:rPr>
              <a:t>І</a:t>
            </a:r>
            <a:r>
              <a:rPr lang="uk-UA" sz="2000" b="1" dirty="0">
                <a:solidFill>
                  <a:srgbClr val="990000"/>
                </a:solidFill>
              </a:rPr>
              <a:t>. Проблемний аналіз роботи школи.</a:t>
            </a:r>
            <a:r>
              <a:rPr lang="uk-UA" b="1" dirty="0">
                <a:solidFill>
                  <a:schemeClr val="accent2"/>
                </a:solidFill>
              </a:rPr>
              <a:t>                                                                        </a:t>
            </a:r>
            <a:r>
              <a:rPr lang="uk-UA" b="1" dirty="0"/>
              <a:t>1. Інформаційно-аналітична довідка про школу.                                                     2. Педагогічний колектив школи.                                                                                 </a:t>
            </a:r>
            <a:r>
              <a:rPr lang="uk-UA" b="1" dirty="0" smtClean="0"/>
              <a:t> 3.Аналіз </a:t>
            </a:r>
            <a:r>
              <a:rPr lang="uk-UA" b="1" dirty="0"/>
              <a:t>стану методичної роботи з педагогічними кадрами.                              4. Аналіз показників якості освіти.                                                                                  5. Аналіз стану виховної роботи.                                                                                        6. Аналіз проблем управління школою.                                                                    </a:t>
            </a:r>
            <a:endParaRPr lang="uk-UA" b="1" dirty="0" smtClean="0"/>
          </a:p>
          <a:p>
            <a:r>
              <a:rPr lang="uk-UA" b="1" dirty="0" smtClean="0"/>
              <a:t>7</a:t>
            </a:r>
            <a:r>
              <a:rPr lang="uk-UA" b="1" dirty="0"/>
              <a:t>. Аналіз стану навчально-матеріальної бази школи.                                               8. Перешкоди та ризики на шляху розвитку школи.                                                                 9. Можливості та перспективи розвитку.</a:t>
            </a:r>
          </a:p>
          <a:p>
            <a:r>
              <a:rPr lang="ru-RU" sz="2000" b="1" dirty="0">
                <a:solidFill>
                  <a:srgbClr val="990000"/>
                </a:solidFill>
              </a:rPr>
              <a:t>ІІ. </a:t>
            </a:r>
            <a:r>
              <a:rPr lang="ru-RU" sz="2000" b="1" dirty="0" err="1">
                <a:solidFill>
                  <a:srgbClr val="990000"/>
                </a:solidFill>
              </a:rPr>
              <a:t>Концепція</a:t>
            </a:r>
            <a:r>
              <a:rPr lang="ru-RU" sz="2000" b="1" dirty="0">
                <a:solidFill>
                  <a:srgbClr val="990000"/>
                </a:solidFill>
              </a:rPr>
              <a:t> </a:t>
            </a:r>
            <a:r>
              <a:rPr lang="ru-RU" sz="2000" b="1" dirty="0" err="1">
                <a:solidFill>
                  <a:srgbClr val="990000"/>
                </a:solidFill>
              </a:rPr>
              <a:t>розвитку</a:t>
            </a:r>
            <a:r>
              <a:rPr lang="ru-RU" sz="2000" b="1" dirty="0">
                <a:solidFill>
                  <a:srgbClr val="990000"/>
                </a:solidFill>
              </a:rPr>
              <a:t> </a:t>
            </a:r>
            <a:r>
              <a:rPr lang="ru-RU" sz="2000" b="1" dirty="0" err="1">
                <a:solidFill>
                  <a:srgbClr val="990000"/>
                </a:solidFill>
              </a:rPr>
              <a:t>школи</a:t>
            </a:r>
            <a:r>
              <a:rPr lang="ru-RU" sz="2000" b="1" dirty="0">
                <a:solidFill>
                  <a:srgbClr val="990000"/>
                </a:solidFill>
              </a:rPr>
              <a:t>.</a:t>
            </a:r>
          </a:p>
          <a:p>
            <a:r>
              <a:rPr lang="ru-RU" b="1" dirty="0"/>
              <a:t>1. </a:t>
            </a:r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положення</a:t>
            </a:r>
            <a:r>
              <a:rPr lang="ru-RU" b="1" dirty="0"/>
              <a:t> </a:t>
            </a:r>
            <a:r>
              <a:rPr lang="ru-RU" b="1" dirty="0" err="1"/>
              <a:t>Концепції</a:t>
            </a:r>
            <a:r>
              <a:rPr lang="ru-RU" b="1" dirty="0"/>
              <a:t>.</a:t>
            </a:r>
          </a:p>
          <a:p>
            <a:r>
              <a:rPr lang="ru-RU" b="1" dirty="0"/>
              <a:t>2. Мета та </a:t>
            </a:r>
            <a:r>
              <a:rPr lang="ru-RU" b="1" dirty="0" err="1"/>
              <a:t>завдання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</a:t>
            </a:r>
            <a:r>
              <a:rPr lang="ru-RU" b="1" dirty="0" err="1"/>
              <a:t>школи</a:t>
            </a:r>
            <a:r>
              <a:rPr lang="ru-RU" b="1" dirty="0"/>
              <a:t>.</a:t>
            </a:r>
          </a:p>
          <a:p>
            <a:r>
              <a:rPr lang="uk-UA" b="1" dirty="0"/>
              <a:t>3. Очікувані результати.</a:t>
            </a:r>
          </a:p>
          <a:p>
            <a:r>
              <a:rPr lang="ru-RU" sz="2000" b="1" dirty="0">
                <a:solidFill>
                  <a:srgbClr val="990000"/>
                </a:solidFill>
              </a:rPr>
              <a:t>І</a:t>
            </a:r>
            <a:r>
              <a:rPr lang="uk-UA" sz="2000" b="1" dirty="0">
                <a:solidFill>
                  <a:srgbClr val="990000"/>
                </a:solidFill>
              </a:rPr>
              <a:t>ІІ.  План дій.</a:t>
            </a:r>
          </a:p>
          <a:p>
            <a:pPr marL="342900" indent="-342900">
              <a:buAutoNum type="arabicPeriod"/>
            </a:pPr>
            <a:r>
              <a:rPr lang="uk-UA" b="1" dirty="0" smtClean="0"/>
              <a:t>Етапи </a:t>
            </a:r>
            <a:r>
              <a:rPr lang="uk-UA" b="1" dirty="0"/>
              <a:t>реалізації Програми.                                                                                    </a:t>
            </a:r>
            <a:endParaRPr lang="uk-UA" b="1" dirty="0" smtClean="0"/>
          </a:p>
          <a:p>
            <a:pPr marL="342900" indent="-342900">
              <a:buAutoNum type="arabicPeriod"/>
            </a:pPr>
            <a:r>
              <a:rPr lang="uk-UA" b="1" dirty="0" smtClean="0"/>
              <a:t> Цільові </a:t>
            </a:r>
            <a:r>
              <a:rPr lang="uk-UA" b="1" dirty="0"/>
              <a:t>проекти.</a:t>
            </a:r>
          </a:p>
          <a:p>
            <a:r>
              <a:rPr lang="uk-UA" b="1" dirty="0"/>
              <a:t>3. </a:t>
            </a:r>
            <a:r>
              <a:rPr lang="uk-UA" b="1" dirty="0" smtClean="0"/>
              <a:t> Аналітичне </a:t>
            </a:r>
            <a:r>
              <a:rPr lang="uk-UA" b="1" dirty="0"/>
              <a:t>прогнозування роботи школи.</a:t>
            </a:r>
            <a:endParaRPr lang="ru-RU" b="1" dirty="0"/>
          </a:p>
          <a:p>
            <a:r>
              <a:rPr lang="ru-RU" dirty="0"/>
              <a:t>                       </a:t>
            </a:r>
            <a:r>
              <a:rPr lang="ru-RU" b="1" i="1" dirty="0"/>
              <a:t>         </a:t>
            </a:r>
            <a:endParaRPr lang="ru-RU" i="1" dirty="0"/>
          </a:p>
          <a:p>
            <a:pPr>
              <a:spcBef>
                <a:spcPct val="50000"/>
              </a:spcBef>
            </a:pPr>
            <a:endParaRPr lang="uk-UA" b="1" dirty="0"/>
          </a:p>
        </p:txBody>
      </p:sp>
      <p:sp>
        <p:nvSpPr>
          <p:cNvPr id="6" name="Содержимое 2"/>
          <p:cNvSpPr>
            <a:spLocks/>
          </p:cNvSpPr>
          <p:nvPr/>
        </p:nvSpPr>
        <p:spPr bwMode="auto">
          <a:xfrm>
            <a:off x="1214414" y="214290"/>
            <a:ext cx="7473972" cy="421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700" b="1" dirty="0" smtClean="0"/>
              <a:t>Структура </a:t>
            </a:r>
            <a:r>
              <a:rPr lang="uk-UA" sz="2700" b="1" dirty="0"/>
              <a:t>П</a:t>
            </a:r>
            <a:r>
              <a:rPr lang="uk-UA" sz="2700" b="1" dirty="0" smtClean="0"/>
              <a:t>рограми</a:t>
            </a:r>
            <a:r>
              <a:rPr lang="uk-UA" sz="2700" b="1" dirty="0"/>
              <a:t>:</a:t>
            </a:r>
            <a:endParaRPr lang="uk-UA" sz="27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/>
          </p:cNvSpPr>
          <p:nvPr/>
        </p:nvSpPr>
        <p:spPr bwMode="auto">
          <a:xfrm>
            <a:off x="1428728" y="2000239"/>
            <a:ext cx="7473972" cy="421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700" b="1" u="sng" dirty="0"/>
              <a:t>Мета програми:</a:t>
            </a:r>
            <a:endParaRPr lang="uk-UA" sz="2700" dirty="0"/>
          </a:p>
        </p:txBody>
      </p:sp>
      <p:sp>
        <p:nvSpPr>
          <p:cNvPr id="7" name="Содержимое 2"/>
          <p:cNvSpPr>
            <a:spLocks/>
          </p:cNvSpPr>
          <p:nvPr/>
        </p:nvSpPr>
        <p:spPr bwMode="auto">
          <a:xfrm>
            <a:off x="1428728" y="2000240"/>
            <a:ext cx="7473972" cy="421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700" b="1" u="sng" dirty="0">
                <a:solidFill>
                  <a:srgbClr val="C00000"/>
                </a:solidFill>
              </a:rPr>
              <a:t>Мета програми:</a:t>
            </a:r>
            <a:endParaRPr lang="uk-UA" sz="27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357290" y="500042"/>
            <a:ext cx="5989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І Вступ</a:t>
            </a:r>
            <a:endParaRPr lang="uk-UA" sz="40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887040"/>
            <a:ext cx="7072362" cy="2613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uk-UA" b="1" dirty="0" smtClean="0"/>
          </a:p>
          <a:p>
            <a:pPr>
              <a:lnSpc>
                <a:spcPct val="90000"/>
              </a:lnSpc>
            </a:pPr>
            <a:endParaRPr lang="uk-UA" dirty="0" smtClean="0"/>
          </a:p>
          <a:p>
            <a:pPr>
              <a:lnSpc>
                <a:spcPct val="90000"/>
              </a:lnSpc>
            </a:pPr>
            <a:endParaRPr lang="uk-UA" dirty="0" smtClean="0"/>
          </a:p>
          <a:p>
            <a:pPr>
              <a:lnSpc>
                <a:spcPct val="90000"/>
              </a:lnSpc>
            </a:pPr>
            <a:r>
              <a:rPr lang="uk-UA" sz="3200" b="1" dirty="0" smtClean="0">
                <a:latin typeface="Monotype Corsiva" pitchFamily="66" charset="0"/>
              </a:rPr>
              <a:t>                визначити  стратегію </a:t>
            </a:r>
          </a:p>
          <a:p>
            <a:pPr>
              <a:lnSpc>
                <a:spcPct val="90000"/>
              </a:lnSpc>
            </a:pPr>
            <a:r>
              <a:rPr lang="uk-UA" sz="3200" b="1" dirty="0" smtClean="0">
                <a:latin typeface="Monotype Corsiva" pitchFamily="66" charset="0"/>
              </a:rPr>
              <a:t>  інноваційного  розвитку  школи на  5 років  як  повноцінного  конкурентоспроможного                  </a:t>
            </a:r>
          </a:p>
          <a:p>
            <a:pPr>
              <a:lnSpc>
                <a:spcPct val="90000"/>
              </a:lnSpc>
            </a:pPr>
            <a:r>
              <a:rPr lang="uk-UA" sz="3200" b="1" dirty="0" smtClean="0">
                <a:latin typeface="Monotype Corsiva" pitchFamily="66" charset="0"/>
              </a:rPr>
              <a:t>             освітнього  закладу</a:t>
            </a:r>
            <a:endParaRPr lang="ru-RU" sz="3200" b="1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>
          <a:xfrm>
            <a:off x="914400" y="1643050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itchFamily="18" charset="2"/>
              <a:buNone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pitchFamily="18" charset="2"/>
              <a:buNone/>
              <a:tabLst/>
              <a:defRPr/>
            </a:pP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розвиток компетентної особистості учня</a:t>
            </a:r>
          </a:p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відповідно до </a:t>
            </a:r>
            <a:r>
              <a:rPr lang="uk-UA" sz="3200" b="1" dirty="0"/>
              <a:t>освітніх потреб</a:t>
            </a:r>
            <a:endParaRPr kumimoji="0" lang="uk-UA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83464" algn="ctr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uk-UA" sz="3200" b="1" dirty="0"/>
              <a:t>та можливостей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571612"/>
            <a:ext cx="55612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r>
              <a:rPr lang="uk-UA" sz="4400" b="1" i="1" dirty="0" smtClean="0">
                <a:solidFill>
                  <a:srgbClr val="C00000"/>
                </a:solidFill>
                <a:latin typeface="Monotype Corsiva" pitchFamily="66" charset="0"/>
              </a:rPr>
              <a:t>Місія школи</a:t>
            </a:r>
          </a:p>
          <a:p>
            <a:pPr marL="514350" indent="-514350" algn="ctr" eaLnBrk="0" hangingPunct="0"/>
            <a:endParaRPr lang="uk-UA" sz="28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/>
          </p:cNvSpPr>
          <p:nvPr/>
        </p:nvSpPr>
        <p:spPr bwMode="auto">
          <a:xfrm>
            <a:off x="1000100" y="1857364"/>
            <a:ext cx="7753380" cy="4500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algn="ctr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400" b="1" dirty="0" err="1"/>
              <a:t>Воскресінцівська</a:t>
            </a:r>
            <a:r>
              <a:rPr lang="uk-UA" sz="2400" b="1" dirty="0"/>
              <a:t> ЗОШ І-ІІІ ступенів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000" dirty="0">
                <a:latin typeface="Cambria" pitchFamily="18" charset="0"/>
              </a:rPr>
              <a:t>Юридична адреса: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 smtClean="0">
                <a:latin typeface="Cambria" pitchFamily="18" charset="0"/>
              </a:rPr>
              <a:t>78213  вул</a:t>
            </a:r>
            <a:r>
              <a:rPr lang="uk-UA" sz="2000" dirty="0">
                <a:latin typeface="Cambria" pitchFamily="18" charset="0"/>
              </a:rPr>
              <a:t>. Шкільна, </a:t>
            </a:r>
            <a:r>
              <a:rPr lang="uk-UA" sz="2000" dirty="0" smtClean="0">
                <a:latin typeface="Cambria" pitchFamily="18" charset="0"/>
              </a:rPr>
              <a:t>2  с</a:t>
            </a:r>
            <a:r>
              <a:rPr lang="uk-UA" sz="2000" dirty="0">
                <a:latin typeface="Cambria" pitchFamily="18" charset="0"/>
              </a:rPr>
              <a:t>. </a:t>
            </a:r>
            <a:r>
              <a:rPr lang="uk-UA" sz="2000" dirty="0" err="1">
                <a:latin typeface="Cambria" pitchFamily="18" charset="0"/>
              </a:rPr>
              <a:t>Воскресинці</a:t>
            </a:r>
            <a:endParaRPr lang="uk-UA" sz="2000" dirty="0">
              <a:latin typeface="Cambria" pitchFamily="18" charset="0"/>
            </a:endParaRP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Коломийський район  </a:t>
            </a:r>
            <a:r>
              <a:rPr lang="uk-UA" sz="2000" dirty="0" err="1" smtClean="0">
                <a:latin typeface="Cambria" pitchFamily="18" charset="0"/>
              </a:rPr>
              <a:t>Івано</a:t>
            </a:r>
            <a:r>
              <a:rPr lang="uk-UA" sz="2000" dirty="0" smtClean="0">
                <a:latin typeface="Cambria" pitchFamily="18" charset="0"/>
              </a:rPr>
              <a:t> </a:t>
            </a:r>
            <a:r>
              <a:rPr lang="uk-UA" sz="2000" dirty="0">
                <a:latin typeface="Cambria" pitchFamily="18" charset="0"/>
              </a:rPr>
              <a:t>- Франківська область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Тел. ( 03433) 2-76-57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uk-UA" sz="1600" dirty="0"/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 </a:t>
            </a:r>
            <a:r>
              <a:rPr lang="uk-UA" sz="2000" dirty="0" smtClean="0">
                <a:latin typeface="Cambria" pitchFamily="18" charset="0"/>
              </a:rPr>
              <a:t> </a:t>
            </a:r>
            <a:r>
              <a:rPr lang="uk-UA" sz="2000" dirty="0">
                <a:latin typeface="Cambria" pitchFamily="18" charset="0"/>
              </a:rPr>
              <a:t>Статут школи зареєстровано 03.02.2012 року, свідоцтво № </a:t>
            </a:r>
            <a:r>
              <a:rPr lang="uk-UA" sz="2000" dirty="0" smtClean="0">
                <a:latin typeface="Cambria" pitchFamily="18" charset="0"/>
              </a:rPr>
              <a:t>112.</a:t>
            </a:r>
            <a:endParaRPr lang="uk-UA" sz="2000" dirty="0">
              <a:latin typeface="Cambria" pitchFamily="18" charset="0"/>
            </a:endParaRP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  Школу ліцензовано 13.10.2010 року, </a:t>
            </a:r>
            <a:r>
              <a:rPr lang="uk-UA" sz="2000" dirty="0" smtClean="0">
                <a:latin typeface="Cambria" pitchFamily="18" charset="0"/>
              </a:rPr>
              <a:t> ліцензія </a:t>
            </a:r>
            <a:r>
              <a:rPr lang="uk-UA" sz="2000" dirty="0">
                <a:latin typeface="Cambria" pitchFamily="18" charset="0"/>
              </a:rPr>
              <a:t>№ 20566726.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 smtClean="0">
                <a:latin typeface="Cambria" pitchFamily="18" charset="0"/>
              </a:rPr>
              <a:t>  Свідоцтво </a:t>
            </a:r>
            <a:r>
              <a:rPr lang="uk-UA" sz="2000" dirty="0">
                <a:latin typeface="Cambria" pitchFamily="18" charset="0"/>
              </a:rPr>
              <a:t>про державну реєстрацію юридичної особи </a:t>
            </a:r>
            <a:r>
              <a:rPr lang="uk-UA" sz="2000" dirty="0" smtClean="0">
                <a:latin typeface="Cambria" pitchFamily="18" charset="0"/>
              </a:rPr>
              <a:t>–                                                        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 </a:t>
            </a:r>
            <a:r>
              <a:rPr lang="uk-UA" sz="2000" dirty="0" smtClean="0">
                <a:latin typeface="Cambria" pitchFamily="18" charset="0"/>
              </a:rPr>
              <a:t>  серія </a:t>
            </a:r>
            <a:r>
              <a:rPr lang="uk-UA" sz="2000" dirty="0">
                <a:latin typeface="Cambria" pitchFamily="18" charset="0"/>
              </a:rPr>
              <a:t>АОО </a:t>
            </a:r>
            <a:r>
              <a:rPr lang="uk-UA" sz="2000" dirty="0" smtClean="0">
                <a:latin typeface="Cambria" pitchFamily="18" charset="0"/>
              </a:rPr>
              <a:t>№369133</a:t>
            </a:r>
            <a:r>
              <a:rPr lang="uk-UA" sz="2000" dirty="0">
                <a:latin typeface="Cambria" pitchFamily="18" charset="0"/>
              </a:rPr>
              <a:t>.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 </a:t>
            </a:r>
            <a:r>
              <a:rPr lang="uk-UA" sz="2000" dirty="0" smtClean="0">
                <a:latin typeface="Cambria" pitchFamily="18" charset="0"/>
              </a:rPr>
              <a:t> Ідентифікаційний </a:t>
            </a:r>
            <a:r>
              <a:rPr lang="uk-UA" sz="2000" dirty="0">
                <a:latin typeface="Cambria" pitchFamily="18" charset="0"/>
              </a:rPr>
              <a:t>код юридичної особи 20566695.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 </a:t>
            </a:r>
            <a:r>
              <a:rPr lang="uk-UA" sz="2000" dirty="0" smtClean="0">
                <a:latin typeface="Cambria" pitchFamily="18" charset="0"/>
              </a:rPr>
              <a:t> </a:t>
            </a:r>
            <a:r>
              <a:rPr lang="uk-UA" sz="2000" dirty="0">
                <a:latin typeface="Cambria" pitchFamily="18" charset="0"/>
              </a:rPr>
              <a:t>Витяг з ЄДРПОУ – 18.06.2014 р. №31-11/69-38</a:t>
            </a:r>
          </a:p>
          <a:p>
            <a:pPr marL="365125" indent="-282575" eaLnBrk="0" hangingPunct="0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uk-UA" sz="2000" dirty="0">
                <a:latin typeface="Cambria" pitchFamily="18" charset="0"/>
              </a:rPr>
              <a:t> </a:t>
            </a:r>
            <a:r>
              <a:rPr lang="uk-UA" sz="2000" dirty="0" smtClean="0">
                <a:latin typeface="Cambria" pitchFamily="18" charset="0"/>
              </a:rPr>
              <a:t> Форма  </a:t>
            </a:r>
            <a:r>
              <a:rPr lang="uk-UA" sz="2000" dirty="0">
                <a:latin typeface="Cambria" pitchFamily="18" charset="0"/>
              </a:rPr>
              <a:t>власності : комунальна</a:t>
            </a:r>
            <a:endParaRPr lang="ru-RU" sz="2000" dirty="0"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928670"/>
            <a:ext cx="556127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endParaRPr lang="uk-UA" sz="28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571480"/>
            <a:ext cx="728667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1. Проблемний аналіз роботи школи</a:t>
            </a:r>
            <a:endParaRPr lang="uk-UA" sz="40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285860"/>
            <a:ext cx="7215238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1.1. Інформаційно-аналітична довідка про школу</a:t>
            </a:r>
            <a:endParaRPr lang="uk-UA" sz="28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1609694" y="857232"/>
            <a:ext cx="6064281" cy="5500726"/>
            <a:chOff x="2436" y="1482"/>
            <a:chExt cx="7045" cy="7728"/>
          </a:xfrm>
        </p:grpSpPr>
        <p:sp>
          <p:nvSpPr>
            <p:cNvPr id="5" name="AutoShape 5"/>
            <p:cNvSpPr>
              <a:spLocks noChangeAspect="1" noChangeArrowheads="1"/>
            </p:cNvSpPr>
            <p:nvPr/>
          </p:nvSpPr>
          <p:spPr bwMode="auto">
            <a:xfrm>
              <a:off x="2436" y="1482"/>
              <a:ext cx="7045" cy="7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778" y="1482"/>
              <a:ext cx="1613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200" b="1">
                  <a:latin typeface="Times New Roman" pitchFamily="18" charset="0"/>
                </a:rPr>
                <a:t>Воскресінців-ська сільська рада</a:t>
              </a:r>
            </a:p>
            <a:p>
              <a:endParaRPr lang="ru-RU" sz="120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4888" y="1482"/>
              <a:ext cx="1738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 dirty="0">
                  <a:latin typeface="Times New Roman" pitchFamily="18" charset="0"/>
                </a:rPr>
                <a:t>    </a:t>
              </a:r>
              <a:r>
                <a:rPr lang="uk-UA" sz="1200" b="1" dirty="0" err="1">
                  <a:latin typeface="Times New Roman" pitchFamily="18" charset="0"/>
                </a:rPr>
                <a:t>ДНЗ«Світанок</a:t>
              </a:r>
              <a:r>
                <a:rPr lang="uk-UA" sz="1200" b="1" dirty="0">
                  <a:latin typeface="Times New Roman" pitchFamily="18" charset="0"/>
                </a:rPr>
                <a:t>»</a:t>
              </a:r>
              <a:endParaRPr lang="uk-UA" sz="1200" dirty="0">
                <a:latin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247" y="1482"/>
              <a:ext cx="1737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Греко-католицька церква</a:t>
              </a: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653" y="2880"/>
              <a:ext cx="1491" cy="1145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Амбулаторія СПМ </a:t>
              </a:r>
            </a:p>
            <a:p>
              <a:endParaRPr lang="ru-RU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7495" y="3134"/>
              <a:ext cx="1738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/>
            </a:p>
            <a:p>
              <a:pPr algn="ctr"/>
              <a:r>
                <a:rPr lang="uk-UA" sz="1200" b="1"/>
                <a:t>Православна церква</a:t>
              </a:r>
              <a:endParaRPr lang="ru-RU" sz="1200" b="1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653" y="5041"/>
              <a:ext cx="1738" cy="889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uk-UA" sz="1200" b="1" dirty="0">
                  <a:latin typeface="Times New Roman" pitchFamily="18" charset="0"/>
                </a:rPr>
                <a:t>ПП</a:t>
              </a:r>
            </a:p>
            <a:p>
              <a:r>
                <a:rPr lang="uk-UA" sz="1200" b="1" dirty="0">
                  <a:latin typeface="Times New Roman" pitchFamily="18" charset="0"/>
                </a:rPr>
                <a:t> «</a:t>
              </a:r>
              <a:r>
                <a:rPr lang="uk-UA" sz="1200" b="1" dirty="0" err="1">
                  <a:latin typeface="Times New Roman" pitchFamily="18" charset="0"/>
                </a:rPr>
                <a:t>Воскресінецькі</a:t>
              </a:r>
              <a:r>
                <a:rPr lang="uk-UA" sz="1200" b="1" dirty="0">
                  <a:latin typeface="Times New Roman" pitchFamily="18" charset="0"/>
                </a:rPr>
                <a:t> ковбаси»</a:t>
              </a:r>
              <a:endParaRPr lang="ru-RU" dirty="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7495" y="4659"/>
              <a:ext cx="1614" cy="1144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Народний дім</a:t>
              </a:r>
            </a:p>
            <a:p>
              <a:endParaRPr lang="uk-UA" sz="1200" b="1">
                <a:latin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2653" y="6439"/>
              <a:ext cx="1862" cy="764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ПП «Стара хата» </a:t>
              </a:r>
            </a:p>
            <a:p>
              <a:endParaRPr lang="ru-RU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3398" y="7455"/>
              <a:ext cx="1862" cy="1017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uk-UA" sz="1200" b="1">
                <a:latin typeface="Times New Roman" pitchFamily="18" charset="0"/>
              </a:endParaRPr>
            </a:p>
            <a:p>
              <a:r>
                <a:rPr lang="uk-UA" sz="1200" b="1">
                  <a:latin typeface="Times New Roman" pitchFamily="18" charset="0"/>
                </a:rPr>
                <a:t>ПП «Під вербами» </a:t>
              </a:r>
            </a:p>
            <a:p>
              <a:endParaRPr lang="uk-UA" sz="1200">
                <a:latin typeface="Times New Roman" pitchFamily="18" charset="0"/>
              </a:endParaRPr>
            </a:p>
            <a:p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6874" y="7709"/>
              <a:ext cx="1862" cy="890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Поштове відділення</a:t>
              </a:r>
            </a:p>
            <a:p>
              <a:pPr algn="ctr"/>
              <a:endParaRPr lang="ru-RU"/>
            </a:p>
          </p:txBody>
        </p:sp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282" y="3770"/>
              <a:ext cx="2840" cy="1398"/>
            </a:xfrm>
            <a:prstGeom prst="ellipse">
              <a:avLst/>
            </a:prstGeom>
            <a:solidFill>
              <a:srgbClr val="F54E0B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uk-UA" sz="1400" b="1">
                  <a:latin typeface="Times New Roman" pitchFamily="18" charset="0"/>
                </a:rPr>
                <a:t>Воскресінцівська</a:t>
              </a:r>
            </a:p>
            <a:p>
              <a:pPr algn="ctr"/>
              <a:r>
                <a:rPr lang="uk-UA" sz="1400" b="1">
                  <a:latin typeface="Times New Roman" pitchFamily="18" charset="0"/>
                </a:rPr>
                <a:t>загальноосвітня школа</a:t>
              </a:r>
            </a:p>
            <a:p>
              <a:pPr algn="ctr"/>
              <a:r>
                <a:rPr lang="uk-UA" sz="1400" b="1">
                  <a:latin typeface="Times New Roman" pitchFamily="18" charset="0"/>
                </a:rPr>
                <a:t> І-ІІІ ступенів</a:t>
              </a:r>
              <a:endParaRPr lang="ru-RU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7371" y="6439"/>
              <a:ext cx="1613" cy="889"/>
            </a:xfrm>
            <a:prstGeom prst="rect">
              <a:avLst/>
            </a:prstGeom>
            <a:solidFill>
              <a:srgbClr val="FCA524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uk-UA" sz="1200" b="1">
                <a:latin typeface="Times New Roman" pitchFamily="18" charset="0"/>
              </a:endParaRPr>
            </a:p>
            <a:p>
              <a:pPr algn="ctr"/>
              <a:r>
                <a:rPr lang="uk-UA" sz="1200" b="1">
                  <a:latin typeface="Times New Roman" pitchFamily="18" charset="0"/>
                </a:rPr>
                <a:t>Сільська бібліотека</a:t>
              </a:r>
              <a:endParaRPr lang="uk-UA" sz="1200">
                <a:latin typeface="Times New Roman" pitchFamily="18" charset="0"/>
              </a:endParaRPr>
            </a:p>
            <a:p>
              <a:pPr algn="ctr"/>
              <a:endParaRPr lang="ru-RU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 flipH="1" flipV="1">
              <a:off x="4391" y="2499"/>
              <a:ext cx="869" cy="13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 flipV="1">
              <a:off x="5633" y="2499"/>
              <a:ext cx="0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V="1">
              <a:off x="6378" y="2499"/>
              <a:ext cx="869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7122" y="4151"/>
              <a:ext cx="373" cy="12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H="1" flipV="1">
              <a:off x="4143" y="4024"/>
              <a:ext cx="6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6874" y="4914"/>
              <a:ext cx="621" cy="3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 flipH="1">
              <a:off x="4391" y="4659"/>
              <a:ext cx="373" cy="3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H="1">
              <a:off x="4515" y="5041"/>
              <a:ext cx="745" cy="13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6378" y="5168"/>
              <a:ext cx="993" cy="12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6005" y="5168"/>
              <a:ext cx="869" cy="25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 flipH="1">
              <a:off x="5260" y="5168"/>
              <a:ext cx="745" cy="2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1785918" y="214290"/>
            <a:ext cx="63579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</a:t>
            </a:r>
            <a:r>
              <a:rPr lang="uk-UA" sz="32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  Стан соціуму</a:t>
            </a:r>
            <a:endParaRPr lang="ru-RU" sz="32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794" y="2285992"/>
            <a:ext cx="650085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>
                <a:latin typeface="Monotype Corsiva" pitchFamily="66" charset="0"/>
              </a:rPr>
              <a:t>1 - 4 кл. –  початкова школа</a:t>
            </a:r>
          </a:p>
          <a:p>
            <a:pPr marL="342900" indent="-342900"/>
            <a:r>
              <a:rPr lang="uk-UA" sz="2800" b="1" dirty="0" smtClean="0">
                <a:latin typeface="Monotype Corsiva" pitchFamily="66" charset="0"/>
              </a:rPr>
              <a:t>5 - 9 кл. – середня школа</a:t>
            </a:r>
          </a:p>
          <a:p>
            <a:pPr marL="342900" indent="-342900"/>
            <a:r>
              <a:rPr lang="uk-UA" sz="2800" b="1" dirty="0" smtClean="0">
                <a:latin typeface="Monotype Corsiva" pitchFamily="66" charset="0"/>
              </a:rPr>
              <a:t>10 - 11 кл. – старша школа</a:t>
            </a:r>
          </a:p>
          <a:p>
            <a:endParaRPr lang="uk-UA" dirty="0" smtClean="0">
              <a:latin typeface="Monotype Corsiva" pitchFamily="66" charset="0"/>
            </a:endParaRPr>
          </a:p>
          <a:p>
            <a:endParaRPr lang="uk-UA" dirty="0" smtClean="0"/>
          </a:p>
          <a:p>
            <a:endParaRPr lang="uk-UA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1357298"/>
            <a:ext cx="45005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Структура   школи</a:t>
            </a:r>
            <a:endParaRPr lang="ru-RU" sz="4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728" y="1214422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1.2.  Педагогічний колектив школи</a:t>
            </a:r>
            <a:endParaRPr lang="ru-RU" sz="36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5" name="Group 122"/>
          <p:cNvGraphicFramePr>
            <a:graphicFrameLocks noGrp="1"/>
          </p:cNvGraphicFramePr>
          <p:nvPr/>
        </p:nvGraphicFramePr>
        <p:xfrm>
          <a:off x="1428728" y="3286125"/>
          <a:ext cx="3648097" cy="2017713"/>
        </p:xfrm>
        <a:graphic>
          <a:graphicData uri="http://schemas.openxmlformats.org/drawingml/2006/table">
            <a:tbl>
              <a:tblPr/>
              <a:tblGrid>
                <a:gridCol w="352264"/>
                <a:gridCol w="1405836"/>
                <a:gridCol w="1000492"/>
                <a:gridCol w="889505"/>
              </a:tblGrid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Вища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Базова вища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2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Навчаються </a:t>
                      </a: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4%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71"/>
          <p:cNvGrpSpPr>
            <a:grpSpLocks noChangeAspect="1"/>
          </p:cNvGrpSpPr>
          <p:nvPr/>
        </p:nvGrpSpPr>
        <p:grpSpPr bwMode="auto">
          <a:xfrm>
            <a:off x="5429256" y="2786058"/>
            <a:ext cx="3529013" cy="3267075"/>
            <a:chOff x="0" y="0"/>
            <a:chExt cx="8085" cy="3902"/>
          </a:xfrm>
        </p:grpSpPr>
        <p:sp>
          <p:nvSpPr>
            <p:cNvPr id="7" name="AutoShape 72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8085" cy="39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73"/>
            <p:cNvSpPr>
              <a:spLocks noChangeArrowheads="1"/>
            </p:cNvSpPr>
            <p:nvPr/>
          </p:nvSpPr>
          <p:spPr bwMode="auto">
            <a:xfrm>
              <a:off x="0" y="0"/>
              <a:ext cx="7904" cy="359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Rectangle 74"/>
            <p:cNvSpPr>
              <a:spLocks noChangeArrowheads="1"/>
            </p:cNvSpPr>
            <p:nvPr/>
          </p:nvSpPr>
          <p:spPr bwMode="auto">
            <a:xfrm>
              <a:off x="675" y="277"/>
              <a:ext cx="5302" cy="2938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75"/>
            <p:cNvSpPr>
              <a:spLocks noChangeShapeType="1"/>
            </p:cNvSpPr>
            <p:nvPr/>
          </p:nvSpPr>
          <p:spPr bwMode="auto">
            <a:xfrm>
              <a:off x="675" y="2853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Line 76"/>
            <p:cNvSpPr>
              <a:spLocks noChangeShapeType="1"/>
            </p:cNvSpPr>
            <p:nvPr/>
          </p:nvSpPr>
          <p:spPr bwMode="auto">
            <a:xfrm>
              <a:off x="675" y="2481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77"/>
            <p:cNvSpPr>
              <a:spLocks noChangeShapeType="1"/>
            </p:cNvSpPr>
            <p:nvPr/>
          </p:nvSpPr>
          <p:spPr bwMode="auto">
            <a:xfrm>
              <a:off x="675" y="2119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78"/>
            <p:cNvSpPr>
              <a:spLocks noChangeShapeType="1"/>
            </p:cNvSpPr>
            <p:nvPr/>
          </p:nvSpPr>
          <p:spPr bwMode="auto">
            <a:xfrm>
              <a:off x="675" y="1746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79"/>
            <p:cNvSpPr>
              <a:spLocks noChangeShapeType="1"/>
            </p:cNvSpPr>
            <p:nvPr/>
          </p:nvSpPr>
          <p:spPr bwMode="auto">
            <a:xfrm>
              <a:off x="675" y="1384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80"/>
            <p:cNvSpPr>
              <a:spLocks noChangeShapeType="1"/>
            </p:cNvSpPr>
            <p:nvPr/>
          </p:nvSpPr>
          <p:spPr bwMode="auto">
            <a:xfrm>
              <a:off x="675" y="1011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81"/>
            <p:cNvSpPr>
              <a:spLocks noChangeShapeType="1"/>
            </p:cNvSpPr>
            <p:nvPr/>
          </p:nvSpPr>
          <p:spPr bwMode="auto">
            <a:xfrm>
              <a:off x="675" y="649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82"/>
            <p:cNvSpPr>
              <a:spLocks noChangeShapeType="1"/>
            </p:cNvSpPr>
            <p:nvPr/>
          </p:nvSpPr>
          <p:spPr bwMode="auto">
            <a:xfrm>
              <a:off x="675" y="277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Rectangle 83"/>
            <p:cNvSpPr>
              <a:spLocks noChangeArrowheads="1"/>
            </p:cNvSpPr>
            <p:nvPr/>
          </p:nvSpPr>
          <p:spPr bwMode="auto">
            <a:xfrm>
              <a:off x="675" y="277"/>
              <a:ext cx="5302" cy="2938"/>
            </a:xfrm>
            <a:prstGeom prst="rect">
              <a:avLst/>
            </a:prstGeom>
            <a:noFill/>
            <a:ln w="10160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Rectangle 84"/>
            <p:cNvSpPr>
              <a:spLocks noChangeArrowheads="1"/>
            </p:cNvSpPr>
            <p:nvPr/>
          </p:nvSpPr>
          <p:spPr bwMode="auto">
            <a:xfrm>
              <a:off x="972" y="788"/>
              <a:ext cx="395" cy="2427"/>
            </a:xfrm>
            <a:prstGeom prst="rect">
              <a:avLst/>
            </a:prstGeom>
            <a:solidFill>
              <a:srgbClr val="9999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Rectangle 85"/>
            <p:cNvSpPr>
              <a:spLocks noChangeArrowheads="1"/>
            </p:cNvSpPr>
            <p:nvPr/>
          </p:nvSpPr>
          <p:spPr bwMode="auto">
            <a:xfrm>
              <a:off x="2733" y="788"/>
              <a:ext cx="396" cy="2427"/>
            </a:xfrm>
            <a:prstGeom prst="rect">
              <a:avLst/>
            </a:prstGeom>
            <a:solidFill>
              <a:srgbClr val="9999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Rectangle 86"/>
            <p:cNvSpPr>
              <a:spLocks noChangeArrowheads="1"/>
            </p:cNvSpPr>
            <p:nvPr/>
          </p:nvSpPr>
          <p:spPr bwMode="auto">
            <a:xfrm>
              <a:off x="4512" y="788"/>
              <a:ext cx="395" cy="2427"/>
            </a:xfrm>
            <a:prstGeom prst="rect">
              <a:avLst/>
            </a:prstGeom>
            <a:solidFill>
              <a:srgbClr val="9999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Rectangle 87"/>
            <p:cNvSpPr>
              <a:spLocks noChangeArrowheads="1"/>
            </p:cNvSpPr>
            <p:nvPr/>
          </p:nvSpPr>
          <p:spPr bwMode="auto">
            <a:xfrm>
              <a:off x="1367" y="3141"/>
              <a:ext cx="378" cy="74"/>
            </a:xfrm>
            <a:prstGeom prst="rect">
              <a:avLst/>
            </a:prstGeom>
            <a:solidFill>
              <a:srgbClr val="993366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Rectangle 88"/>
            <p:cNvSpPr>
              <a:spLocks noChangeArrowheads="1"/>
            </p:cNvSpPr>
            <p:nvPr/>
          </p:nvSpPr>
          <p:spPr bwMode="auto">
            <a:xfrm>
              <a:off x="3129" y="3141"/>
              <a:ext cx="395" cy="74"/>
            </a:xfrm>
            <a:prstGeom prst="rect">
              <a:avLst/>
            </a:prstGeom>
            <a:solidFill>
              <a:srgbClr val="993366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Rectangle 89"/>
            <p:cNvSpPr>
              <a:spLocks noChangeArrowheads="1"/>
            </p:cNvSpPr>
            <p:nvPr/>
          </p:nvSpPr>
          <p:spPr bwMode="auto">
            <a:xfrm>
              <a:off x="4907" y="3141"/>
              <a:ext cx="379" cy="74"/>
            </a:xfrm>
            <a:prstGeom prst="rect">
              <a:avLst/>
            </a:prstGeom>
            <a:solidFill>
              <a:srgbClr val="993366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90"/>
            <p:cNvSpPr>
              <a:spLocks noChangeShapeType="1"/>
            </p:cNvSpPr>
            <p:nvPr/>
          </p:nvSpPr>
          <p:spPr bwMode="auto">
            <a:xfrm>
              <a:off x="675" y="277"/>
              <a:ext cx="0" cy="29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91"/>
            <p:cNvSpPr>
              <a:spLocks noChangeShapeType="1"/>
            </p:cNvSpPr>
            <p:nvPr/>
          </p:nvSpPr>
          <p:spPr bwMode="auto">
            <a:xfrm>
              <a:off x="609" y="3215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92"/>
            <p:cNvSpPr>
              <a:spLocks noChangeShapeType="1"/>
            </p:cNvSpPr>
            <p:nvPr/>
          </p:nvSpPr>
          <p:spPr bwMode="auto">
            <a:xfrm>
              <a:off x="609" y="2853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93"/>
            <p:cNvSpPr>
              <a:spLocks noChangeShapeType="1"/>
            </p:cNvSpPr>
            <p:nvPr/>
          </p:nvSpPr>
          <p:spPr bwMode="auto">
            <a:xfrm>
              <a:off x="609" y="2481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94"/>
            <p:cNvSpPr>
              <a:spLocks noChangeShapeType="1"/>
            </p:cNvSpPr>
            <p:nvPr/>
          </p:nvSpPr>
          <p:spPr bwMode="auto">
            <a:xfrm>
              <a:off x="609" y="2119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95"/>
            <p:cNvSpPr>
              <a:spLocks noChangeShapeType="1"/>
            </p:cNvSpPr>
            <p:nvPr/>
          </p:nvSpPr>
          <p:spPr bwMode="auto">
            <a:xfrm>
              <a:off x="609" y="1746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96"/>
            <p:cNvSpPr>
              <a:spLocks noChangeShapeType="1"/>
            </p:cNvSpPr>
            <p:nvPr/>
          </p:nvSpPr>
          <p:spPr bwMode="auto">
            <a:xfrm>
              <a:off x="609" y="1384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Line 97"/>
            <p:cNvSpPr>
              <a:spLocks noChangeShapeType="1"/>
            </p:cNvSpPr>
            <p:nvPr/>
          </p:nvSpPr>
          <p:spPr bwMode="auto">
            <a:xfrm>
              <a:off x="609" y="1011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98"/>
            <p:cNvSpPr>
              <a:spLocks noChangeShapeType="1"/>
            </p:cNvSpPr>
            <p:nvPr/>
          </p:nvSpPr>
          <p:spPr bwMode="auto">
            <a:xfrm>
              <a:off x="609" y="649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99"/>
            <p:cNvSpPr>
              <a:spLocks noChangeShapeType="1"/>
            </p:cNvSpPr>
            <p:nvPr/>
          </p:nvSpPr>
          <p:spPr bwMode="auto">
            <a:xfrm>
              <a:off x="609" y="277"/>
              <a:ext cx="6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100"/>
            <p:cNvSpPr>
              <a:spLocks noChangeShapeType="1"/>
            </p:cNvSpPr>
            <p:nvPr/>
          </p:nvSpPr>
          <p:spPr bwMode="auto">
            <a:xfrm>
              <a:off x="675" y="3215"/>
              <a:ext cx="530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Line 101"/>
            <p:cNvSpPr>
              <a:spLocks noChangeShapeType="1"/>
            </p:cNvSpPr>
            <p:nvPr/>
          </p:nvSpPr>
          <p:spPr bwMode="auto">
            <a:xfrm flipV="1">
              <a:off x="675" y="3215"/>
              <a:ext cx="0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Line 102"/>
            <p:cNvSpPr>
              <a:spLocks noChangeShapeType="1"/>
            </p:cNvSpPr>
            <p:nvPr/>
          </p:nvSpPr>
          <p:spPr bwMode="auto">
            <a:xfrm flipV="1">
              <a:off x="2437" y="3215"/>
              <a:ext cx="0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Line 103"/>
            <p:cNvSpPr>
              <a:spLocks noChangeShapeType="1"/>
            </p:cNvSpPr>
            <p:nvPr/>
          </p:nvSpPr>
          <p:spPr bwMode="auto">
            <a:xfrm flipV="1">
              <a:off x="4215" y="3215"/>
              <a:ext cx="0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Line 104"/>
            <p:cNvSpPr>
              <a:spLocks noChangeShapeType="1"/>
            </p:cNvSpPr>
            <p:nvPr/>
          </p:nvSpPr>
          <p:spPr bwMode="auto">
            <a:xfrm flipV="1">
              <a:off x="5977" y="3215"/>
              <a:ext cx="0" cy="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Rectangle 105"/>
            <p:cNvSpPr>
              <a:spLocks noChangeArrowheads="1"/>
            </p:cNvSpPr>
            <p:nvPr/>
          </p:nvSpPr>
          <p:spPr bwMode="auto">
            <a:xfrm>
              <a:off x="393" y="3130"/>
              <a:ext cx="11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0</a:t>
              </a:r>
              <a:endParaRPr lang="ru-RU" sz="1800"/>
            </a:p>
          </p:txBody>
        </p:sp>
        <p:sp>
          <p:nvSpPr>
            <p:cNvPr id="41" name="Rectangle 106"/>
            <p:cNvSpPr>
              <a:spLocks noChangeArrowheads="1"/>
            </p:cNvSpPr>
            <p:nvPr/>
          </p:nvSpPr>
          <p:spPr bwMode="auto">
            <a:xfrm>
              <a:off x="393" y="2766"/>
              <a:ext cx="113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5</a:t>
              </a:r>
              <a:endParaRPr lang="ru-RU" sz="1800"/>
            </a:p>
          </p:txBody>
        </p:sp>
        <p:sp>
          <p:nvSpPr>
            <p:cNvPr id="42" name="Rectangle 107"/>
            <p:cNvSpPr>
              <a:spLocks noChangeArrowheads="1"/>
            </p:cNvSpPr>
            <p:nvPr/>
          </p:nvSpPr>
          <p:spPr bwMode="auto">
            <a:xfrm>
              <a:off x="280" y="2395"/>
              <a:ext cx="2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10</a:t>
              </a:r>
              <a:endParaRPr lang="ru-RU" sz="1800"/>
            </a:p>
          </p:txBody>
        </p:sp>
        <p:sp>
          <p:nvSpPr>
            <p:cNvPr id="43" name="Rectangle 108"/>
            <p:cNvSpPr>
              <a:spLocks noChangeArrowheads="1"/>
            </p:cNvSpPr>
            <p:nvPr/>
          </p:nvSpPr>
          <p:spPr bwMode="auto">
            <a:xfrm>
              <a:off x="280" y="2033"/>
              <a:ext cx="2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15</a:t>
              </a:r>
              <a:endParaRPr lang="ru-RU" sz="1800"/>
            </a:p>
          </p:txBody>
        </p:sp>
        <p:sp>
          <p:nvSpPr>
            <p:cNvPr id="44" name="Rectangle 109"/>
            <p:cNvSpPr>
              <a:spLocks noChangeArrowheads="1"/>
            </p:cNvSpPr>
            <p:nvPr/>
          </p:nvSpPr>
          <p:spPr bwMode="auto">
            <a:xfrm>
              <a:off x="280" y="1661"/>
              <a:ext cx="2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20</a:t>
              </a:r>
              <a:endParaRPr lang="ru-RU" sz="1800"/>
            </a:p>
          </p:txBody>
        </p:sp>
        <p:sp>
          <p:nvSpPr>
            <p:cNvPr id="45" name="Rectangle 110"/>
            <p:cNvSpPr>
              <a:spLocks noChangeArrowheads="1"/>
            </p:cNvSpPr>
            <p:nvPr/>
          </p:nvSpPr>
          <p:spPr bwMode="auto">
            <a:xfrm>
              <a:off x="280" y="1301"/>
              <a:ext cx="2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25</a:t>
              </a:r>
              <a:endParaRPr lang="ru-RU" sz="1800"/>
            </a:p>
          </p:txBody>
        </p:sp>
        <p:sp>
          <p:nvSpPr>
            <p:cNvPr id="46" name="Rectangle 111"/>
            <p:cNvSpPr>
              <a:spLocks noChangeArrowheads="1"/>
            </p:cNvSpPr>
            <p:nvPr/>
          </p:nvSpPr>
          <p:spPr bwMode="auto">
            <a:xfrm>
              <a:off x="280" y="925"/>
              <a:ext cx="2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30</a:t>
              </a:r>
              <a:endParaRPr lang="ru-RU" sz="1800"/>
            </a:p>
          </p:txBody>
        </p:sp>
        <p:sp>
          <p:nvSpPr>
            <p:cNvPr id="47" name="Rectangle 112"/>
            <p:cNvSpPr>
              <a:spLocks noChangeArrowheads="1"/>
            </p:cNvSpPr>
            <p:nvPr/>
          </p:nvSpPr>
          <p:spPr bwMode="auto">
            <a:xfrm>
              <a:off x="280" y="565"/>
              <a:ext cx="22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35</a:t>
              </a:r>
              <a:endParaRPr lang="ru-RU" sz="1800"/>
            </a:p>
          </p:txBody>
        </p:sp>
        <p:sp>
          <p:nvSpPr>
            <p:cNvPr id="48" name="Rectangle 113"/>
            <p:cNvSpPr>
              <a:spLocks noChangeArrowheads="1"/>
            </p:cNvSpPr>
            <p:nvPr/>
          </p:nvSpPr>
          <p:spPr bwMode="auto">
            <a:xfrm>
              <a:off x="280" y="191"/>
              <a:ext cx="226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40</a:t>
              </a:r>
              <a:endParaRPr lang="ru-RU" sz="1800"/>
            </a:p>
          </p:txBody>
        </p:sp>
        <p:sp>
          <p:nvSpPr>
            <p:cNvPr id="49" name="Rectangle 114"/>
            <p:cNvSpPr>
              <a:spLocks noChangeArrowheads="1"/>
            </p:cNvSpPr>
            <p:nvPr/>
          </p:nvSpPr>
          <p:spPr bwMode="auto">
            <a:xfrm>
              <a:off x="1069" y="3331"/>
              <a:ext cx="97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201</a:t>
              </a:r>
              <a:r>
                <a:rPr lang="uk-UA" sz="700">
                  <a:solidFill>
                    <a:srgbClr val="000000"/>
                  </a:solidFill>
                </a:rPr>
                <a:t>3</a:t>
              </a:r>
              <a:r>
                <a:rPr lang="en-US" sz="700">
                  <a:solidFill>
                    <a:srgbClr val="000000"/>
                  </a:solidFill>
                </a:rPr>
                <a:t>-201</a:t>
              </a:r>
              <a:r>
                <a:rPr lang="uk-UA" sz="700">
                  <a:solidFill>
                    <a:srgbClr val="000000"/>
                  </a:solidFill>
                </a:rPr>
                <a:t>4</a:t>
              </a:r>
              <a:endParaRPr lang="ru-RU" sz="1800"/>
            </a:p>
          </p:txBody>
        </p:sp>
        <p:sp>
          <p:nvSpPr>
            <p:cNvPr id="50" name="Rectangle 115"/>
            <p:cNvSpPr>
              <a:spLocks noChangeArrowheads="1"/>
            </p:cNvSpPr>
            <p:nvPr/>
          </p:nvSpPr>
          <p:spPr bwMode="auto">
            <a:xfrm>
              <a:off x="2833" y="3331"/>
              <a:ext cx="97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201</a:t>
              </a:r>
              <a:r>
                <a:rPr lang="uk-UA" sz="700">
                  <a:solidFill>
                    <a:srgbClr val="000000"/>
                  </a:solidFill>
                </a:rPr>
                <a:t>4</a:t>
              </a:r>
              <a:r>
                <a:rPr lang="en-US" sz="700">
                  <a:solidFill>
                    <a:srgbClr val="000000"/>
                  </a:solidFill>
                </a:rPr>
                <a:t>-201</a:t>
              </a:r>
              <a:r>
                <a:rPr lang="uk-UA" sz="700">
                  <a:solidFill>
                    <a:srgbClr val="000000"/>
                  </a:solidFill>
                </a:rPr>
                <a:t>5</a:t>
              </a:r>
              <a:endParaRPr lang="ru-RU" sz="1800"/>
            </a:p>
          </p:txBody>
        </p:sp>
        <p:sp>
          <p:nvSpPr>
            <p:cNvPr id="51" name="Rectangle 116"/>
            <p:cNvSpPr>
              <a:spLocks noChangeArrowheads="1"/>
            </p:cNvSpPr>
            <p:nvPr/>
          </p:nvSpPr>
          <p:spPr bwMode="auto">
            <a:xfrm>
              <a:off x="4594" y="3331"/>
              <a:ext cx="971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201</a:t>
              </a:r>
              <a:r>
                <a:rPr lang="uk-UA" sz="700">
                  <a:solidFill>
                    <a:srgbClr val="000000"/>
                  </a:solidFill>
                </a:rPr>
                <a:t>5</a:t>
              </a:r>
              <a:r>
                <a:rPr lang="en-US" sz="700">
                  <a:solidFill>
                    <a:srgbClr val="000000"/>
                  </a:solidFill>
                </a:rPr>
                <a:t>-201</a:t>
              </a:r>
              <a:r>
                <a:rPr lang="uk-UA" sz="700">
                  <a:solidFill>
                    <a:srgbClr val="000000"/>
                  </a:solidFill>
                </a:rPr>
                <a:t>6</a:t>
              </a:r>
              <a:endParaRPr lang="ru-RU" sz="1800"/>
            </a:p>
          </p:txBody>
        </p:sp>
        <p:sp>
          <p:nvSpPr>
            <p:cNvPr id="52" name="Rectangle 117"/>
            <p:cNvSpPr>
              <a:spLocks noChangeArrowheads="1"/>
            </p:cNvSpPr>
            <p:nvPr/>
          </p:nvSpPr>
          <p:spPr bwMode="auto">
            <a:xfrm>
              <a:off x="6158" y="1405"/>
              <a:ext cx="1762" cy="671"/>
            </a:xfrm>
            <a:prstGeom prst="rect">
              <a:avLst/>
            </a:prstGeom>
            <a:solidFill>
              <a:srgbClr val="FFFFFF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3" name="Rectangle 118"/>
            <p:cNvSpPr>
              <a:spLocks noChangeArrowheads="1"/>
            </p:cNvSpPr>
            <p:nvPr/>
          </p:nvSpPr>
          <p:spPr bwMode="auto">
            <a:xfrm>
              <a:off x="6241" y="1491"/>
              <a:ext cx="115" cy="74"/>
            </a:xfrm>
            <a:prstGeom prst="rect">
              <a:avLst/>
            </a:prstGeom>
            <a:solidFill>
              <a:srgbClr val="9999FF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4" name="Rectangle 119"/>
            <p:cNvSpPr>
              <a:spLocks noChangeArrowheads="1"/>
            </p:cNvSpPr>
            <p:nvPr/>
          </p:nvSpPr>
          <p:spPr bwMode="auto">
            <a:xfrm>
              <a:off x="6422" y="1437"/>
              <a:ext cx="1318" cy="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000">
                  <a:solidFill>
                    <a:srgbClr val="000000"/>
                  </a:solidFill>
                </a:rPr>
                <a:t>Повна вища</a:t>
              </a:r>
              <a:endParaRPr lang="ru-RU" sz="1800"/>
            </a:p>
          </p:txBody>
        </p:sp>
        <p:sp>
          <p:nvSpPr>
            <p:cNvPr id="55" name="Rectangle 120"/>
            <p:cNvSpPr>
              <a:spLocks noChangeArrowheads="1"/>
            </p:cNvSpPr>
            <p:nvPr/>
          </p:nvSpPr>
          <p:spPr bwMode="auto">
            <a:xfrm>
              <a:off x="6241" y="1714"/>
              <a:ext cx="115" cy="75"/>
            </a:xfrm>
            <a:prstGeom prst="rect">
              <a:avLst/>
            </a:prstGeom>
            <a:solidFill>
              <a:srgbClr val="993366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6" name="Rectangle 121"/>
            <p:cNvSpPr>
              <a:spLocks noChangeArrowheads="1"/>
            </p:cNvSpPr>
            <p:nvPr/>
          </p:nvSpPr>
          <p:spPr bwMode="auto">
            <a:xfrm>
              <a:off x="6423" y="1661"/>
              <a:ext cx="1236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Базова вища</a:t>
              </a:r>
              <a:endParaRPr lang="ru-RU" sz="1800"/>
            </a:p>
          </p:txBody>
        </p:sp>
        <p:sp>
          <p:nvSpPr>
            <p:cNvPr id="57" name="Rectangle 122"/>
            <p:cNvSpPr>
              <a:spLocks noChangeArrowheads="1"/>
            </p:cNvSpPr>
            <p:nvPr/>
          </p:nvSpPr>
          <p:spPr bwMode="auto">
            <a:xfrm>
              <a:off x="6241" y="1938"/>
              <a:ext cx="115" cy="74"/>
            </a:xfrm>
            <a:prstGeom prst="rect">
              <a:avLst/>
            </a:prstGeom>
            <a:solidFill>
              <a:srgbClr val="FFFFCC"/>
            </a:solidFill>
            <a:ln w="10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8" name="Rectangle 123"/>
            <p:cNvSpPr>
              <a:spLocks noChangeArrowheads="1"/>
            </p:cNvSpPr>
            <p:nvPr/>
          </p:nvSpPr>
          <p:spPr bwMode="auto">
            <a:xfrm>
              <a:off x="6423" y="1885"/>
              <a:ext cx="1375" cy="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>
                  <a:solidFill>
                    <a:srgbClr val="000000"/>
                  </a:solidFill>
                </a:rPr>
                <a:t>Неповна вища</a:t>
              </a:r>
              <a:endParaRPr lang="ru-RU" sz="1800"/>
            </a:p>
          </p:txBody>
        </p:sp>
        <p:sp>
          <p:nvSpPr>
            <p:cNvPr id="60" name="Rectangle 125"/>
            <p:cNvSpPr>
              <a:spLocks noChangeArrowheads="1"/>
            </p:cNvSpPr>
            <p:nvPr/>
          </p:nvSpPr>
          <p:spPr bwMode="auto">
            <a:xfrm>
              <a:off x="6120" y="1800"/>
              <a:ext cx="1445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2143108" y="1857364"/>
            <a:ext cx="5561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Освітній  рівень</a:t>
            </a:r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4119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214422"/>
            <a:ext cx="5561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Рівень  педагогічної майстерності </a:t>
            </a:r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2976" y="1785926"/>
          <a:ext cx="4038600" cy="1987550"/>
        </p:xfrm>
        <a:graphic>
          <a:graphicData uri="http://schemas.openxmlformats.org/presentationml/2006/ole">
            <p:oleObj spid="_x0000_s1026" name="Диаграмма" r:id="rId3" imgW="5324584" imgH="2619435" progId="Excel.Sheet.8">
              <p:embed/>
            </p:oleObj>
          </a:graphicData>
        </a:graphic>
      </p:graphicFrame>
      <p:graphicFrame>
        <p:nvGraphicFramePr>
          <p:cNvPr id="9" name="Group 53"/>
          <p:cNvGraphicFramePr>
            <a:graphicFrameLocks noGrp="1"/>
          </p:cNvGraphicFramePr>
          <p:nvPr>
            <p:ph sz="half" idx="4294967295"/>
          </p:nvPr>
        </p:nvGraphicFramePr>
        <p:xfrm>
          <a:off x="4429124" y="3714752"/>
          <a:ext cx="4357719" cy="2868615"/>
        </p:xfrm>
        <a:graphic>
          <a:graphicData uri="http://schemas.openxmlformats.org/drawingml/2006/table">
            <a:tbl>
              <a:tblPr/>
              <a:tblGrid>
                <a:gridCol w="428628"/>
                <a:gridCol w="2737388"/>
                <a:gridCol w="1191703"/>
              </a:tblGrid>
              <a:tr h="4365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Категорія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Кількість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Звання 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Учитель-методист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Звання 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Старший учитель</a:t>
                      </a: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»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вищої категорії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І категорія</a:t>
                      </a:r>
                      <a:endParaRPr kumimoji="0" 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ІІ категорія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Спеціаліст </a:t>
                      </a:r>
                      <a:endParaRPr kumimoji="0" lang="uk-UA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187450" y="549275"/>
            <a:ext cx="684212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uk-UA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Програма </a:t>
            </a:r>
            <a:r>
              <a:rPr lang="uk-UA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розвитку </a:t>
            </a:r>
            <a:endParaRPr lang="uk-UA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r>
              <a:rPr lang="uk-UA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Воскресінцівської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ЗОШ  І-ІІІ ст.</a:t>
            </a: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на 2015-2020 </a:t>
            </a:r>
            <a:r>
              <a:rPr lang="uk-UA" sz="32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н.р</a:t>
            </a:r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  <a:p>
            <a:pPr algn="ctr"/>
            <a:r>
              <a:rPr lang="uk-UA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uk-UA" sz="3200" b="1" i="1" dirty="0" smtClean="0">
                <a:latin typeface="Monotype Corsiva" pitchFamily="66" charset="0"/>
              </a:rPr>
              <a:t>за моделлю</a:t>
            </a:r>
          </a:p>
          <a:p>
            <a:pPr algn="ctr"/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«Школа  розвитку  компетентної особистості»</a:t>
            </a:r>
          </a:p>
          <a:p>
            <a:pPr algn="ctr"/>
            <a:endParaRPr lang="uk-UA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ctr"/>
            <a:endParaRPr lang="ru-RU" sz="2000" b="1" i="1" dirty="0">
              <a:solidFill>
                <a:srgbClr val="762028"/>
              </a:solidFill>
            </a:endParaRPr>
          </a:p>
          <a:p>
            <a:pPr algn="ctr"/>
            <a:endParaRPr lang="ru-RU" sz="2000" b="1" dirty="0">
              <a:solidFill>
                <a:srgbClr val="4664E6"/>
              </a:solidFill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143108" y="4286256"/>
            <a:ext cx="5311775" cy="688976"/>
            <a:chOff x="720" y="1392"/>
            <a:chExt cx="4058" cy="480"/>
          </a:xfrm>
        </p:grpSpPr>
        <p:sp>
          <p:nvSpPr>
            <p:cNvPr id="6" name="AutoShape 19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latin typeface="+mn-lt"/>
                <a:cs typeface="+mn-cs"/>
              </a:endParaRPr>
            </a:p>
          </p:txBody>
        </p: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8" name="AutoShape 21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800">
                  <a:latin typeface="+mn-lt"/>
                  <a:cs typeface="+mn-cs"/>
                </a:endParaRPr>
              </a:p>
            </p:txBody>
          </p:sp>
          <p:sp>
            <p:nvSpPr>
              <p:cNvPr id="9" name="AutoShape 22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800">
                  <a:latin typeface="+mn-lt"/>
                  <a:cs typeface="+mn-cs"/>
                </a:endParaRPr>
              </a:p>
            </p:txBody>
          </p:sp>
        </p:grpSp>
      </p:grp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2214546" y="5715016"/>
            <a:ext cx="5311775" cy="688975"/>
            <a:chOff x="720" y="1392"/>
            <a:chExt cx="4058" cy="480"/>
          </a:xfrm>
        </p:grpSpPr>
        <p:sp>
          <p:nvSpPr>
            <p:cNvPr id="13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800">
                <a:latin typeface="+mn-lt"/>
                <a:cs typeface="+mn-cs"/>
              </a:endParaRPr>
            </a:p>
          </p:txBody>
        </p:sp>
        <p:grpSp>
          <p:nvGrpSpPr>
            <p:cNvPr id="14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800">
                  <a:latin typeface="+mn-lt"/>
                  <a:cs typeface="+mn-cs"/>
                </a:endParaRPr>
              </a:p>
            </p:txBody>
          </p:sp>
          <p:sp>
            <p:nvSpPr>
              <p:cNvPr id="16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180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2357422" y="5857892"/>
            <a:ext cx="489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/>
              <a:t>Радою </a:t>
            </a:r>
            <a:r>
              <a:rPr lang="uk-UA" sz="2400" b="1" dirty="0" smtClean="0"/>
              <a:t> школи </a:t>
            </a:r>
            <a:endParaRPr lang="uk-UA" sz="2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5214950"/>
            <a:ext cx="2455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uk-UA" sz="2800" b="1" dirty="0" smtClean="0">
                <a:latin typeface="Monotype Corsiva" pitchFamily="66" charset="0"/>
              </a:rPr>
              <a:t>Затверджена:</a:t>
            </a: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285984" y="4357694"/>
            <a:ext cx="489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 dirty="0" smtClean="0"/>
              <a:t>Педагогічною  радою</a:t>
            </a:r>
            <a:endParaRPr lang="uk-UA" sz="2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142976" y="3714752"/>
            <a:ext cx="15664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uk-UA" sz="2800" b="1" dirty="0" smtClean="0">
                <a:latin typeface="Monotype Corsiva" pitchFamily="66" charset="0"/>
              </a:rPr>
              <a:t>Схвалена: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428604"/>
            <a:ext cx="78581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4000" b="1" dirty="0" smtClean="0">
                <a:solidFill>
                  <a:srgbClr val="C00000"/>
                </a:solidFill>
                <a:latin typeface="Monotype Corsiva" pitchFamily="66" charset="0"/>
              </a:rPr>
              <a:t>1.3. Методична робота з педагогічними кадрами</a:t>
            </a:r>
            <a:endParaRPr lang="ru-RU" sz="40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20" y="235743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Головна мета методичної роботи - 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3143248"/>
            <a:ext cx="78581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</a:t>
            </a:r>
            <a:r>
              <a:rPr lang="uk-UA" sz="3200" dirty="0" smtClean="0">
                <a:latin typeface="Monotype Corsiva" pitchFamily="66" charset="0"/>
              </a:rPr>
              <a:t>стимулювання  ініціативи  та  творчості  педагогів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з</a:t>
            </a:r>
            <a:r>
              <a:rPr lang="ru-RU" sz="3200" dirty="0" smtClean="0">
                <a:latin typeface="Monotype Corsiva" pitchFamily="66" charset="0"/>
              </a:rPr>
              <a:t>  метою  </a:t>
            </a:r>
            <a:r>
              <a:rPr lang="ru-RU" sz="3200" dirty="0" err="1" smtClean="0">
                <a:latin typeface="Monotype Corsiva" pitchFamily="66" charset="0"/>
              </a:rPr>
              <a:t>досягнення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учнями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європейського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рівня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знань</a:t>
            </a:r>
            <a:r>
              <a:rPr lang="ru-RU" sz="3200" dirty="0" smtClean="0">
                <a:latin typeface="Monotype Corsiva" pitchFamily="66" charset="0"/>
              </a:rPr>
              <a:t>,  </a:t>
            </a:r>
            <a:r>
              <a:rPr lang="ru-RU" sz="3200" dirty="0" err="1" smtClean="0">
                <a:latin typeface="Monotype Corsiva" pitchFamily="66" charset="0"/>
              </a:rPr>
              <a:t>спрямування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навчально-виховної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роботи</a:t>
            </a:r>
            <a:r>
              <a:rPr lang="ru-RU" sz="3200" dirty="0" smtClean="0">
                <a:latin typeface="Monotype Corsiva" pitchFamily="66" charset="0"/>
              </a:rPr>
              <a:t> на </a:t>
            </a:r>
            <a:r>
              <a:rPr lang="ru-RU" sz="3200" dirty="0" err="1" smtClean="0">
                <a:latin typeface="Monotype Corsiva" pitchFamily="66" charset="0"/>
              </a:rPr>
              <a:t>розвиток</a:t>
            </a:r>
            <a:r>
              <a:rPr lang="ru-RU" sz="3200" dirty="0" smtClean="0">
                <a:latin typeface="Monotype Corsiva" pitchFamily="66" charset="0"/>
              </a:rPr>
              <a:t>   </a:t>
            </a:r>
            <a:r>
              <a:rPr lang="ru-RU" sz="3200" dirty="0" err="1" smtClean="0">
                <a:latin typeface="Monotype Corsiva" pitchFamily="66" charset="0"/>
              </a:rPr>
              <a:t>компетентої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особистості</a:t>
            </a:r>
            <a:r>
              <a:rPr lang="ru-RU" sz="3200" dirty="0" smtClean="0">
                <a:latin typeface="Monotype Corsiva" pitchFamily="66" charset="0"/>
              </a:rPr>
              <a:t>  </a:t>
            </a:r>
            <a:r>
              <a:rPr lang="ru-RU" sz="3200" dirty="0" err="1" smtClean="0">
                <a:latin typeface="Monotype Corsiva" pitchFamily="66" charset="0"/>
              </a:rPr>
              <a:t>випускника</a:t>
            </a:r>
            <a:r>
              <a:rPr lang="ru-RU" sz="3200" dirty="0" smtClean="0">
                <a:latin typeface="Monotype Corsiva" pitchFamily="66" charset="0"/>
              </a:rPr>
              <a:t> </a:t>
            </a:r>
            <a:r>
              <a:rPr lang="ru-RU" sz="3200" dirty="0" err="1" smtClean="0">
                <a:latin typeface="Monotype Corsiva" pitchFamily="66" charset="0"/>
              </a:rPr>
              <a:t>школи</a:t>
            </a:r>
            <a:endParaRPr lang="uk-UA" sz="32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1357290" y="1142984"/>
            <a:ext cx="7498080" cy="4800600"/>
          </a:xfrm>
        </p:spPr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     Головна  мета  методичної  роботи -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  <a:r>
              <a:rPr lang="uk-UA" dirty="0" smtClean="0">
                <a:latin typeface="Monotype Corsiva" pitchFamily="66" charset="0"/>
              </a:rPr>
              <a:t>стимулювання ініціативи і  творчості педагогів з метою досягнення учнями європейського рівня якості знань, спрямування виховного процесу на формування громадянина , духовний, фізичний та інтелектуальний розвиток особистості</a:t>
            </a:r>
            <a:endParaRPr lang="ru-RU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20" y="1643050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       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Методична  проблема </a:t>
            </a:r>
            <a:endParaRPr lang="ru-RU" sz="32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428868"/>
            <a:ext cx="78581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2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     </a:t>
            </a: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створення сприятливого освітнього </a:t>
            </a:r>
          </a:p>
          <a:p>
            <a:pPr algn="ctr" eaLnBrk="0" hangingPunct="0"/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простору  для розвитку  особистості  шляхом демократизації  навчально-виховного процесу     та впровадження інноваційних технологій</a:t>
            </a: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1142984"/>
            <a:ext cx="78581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особистісно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орієнтованого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навчання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проектн</a:t>
            </a:r>
            <a:r>
              <a:rPr lang="uk-UA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а технологія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критичного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мислення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ігрові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здоров’язберігаючі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інформаційно-комунікаційні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технології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різнорівневе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навчання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;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•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проблемне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навчання</a:t>
            </a:r>
            <a:r>
              <a:rPr lang="ru-RU" sz="3200" dirty="0" smtClean="0">
                <a:solidFill>
                  <a:prstClr val="black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lang="ru-RU" sz="3200" dirty="0" smtClean="0">
              <a:solidFill>
                <a:prstClr val="black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285728"/>
            <a:ext cx="38379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Технології навчання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928670"/>
            <a:ext cx="7715304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Управлінська діяльність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14290"/>
            <a:ext cx="82153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Впровадження  ІКТ  в  управлінську  діяльність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000240"/>
            <a:ext cx="1500198" cy="4286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Контроль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2000240"/>
            <a:ext cx="164307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Звіт роботи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2000240"/>
            <a:ext cx="1857388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Зв’язок з батьками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000240"/>
            <a:ext cx="1571604" cy="50006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Співпраця зі школами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14414" y="3071810"/>
            <a:ext cx="3000396" cy="64294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Отримання інформації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3071810"/>
            <a:ext cx="3500462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Методична  робота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414338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Інтернет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071670" y="485776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Моніторинг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071670" y="557214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Статистичні дані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72198" y="414338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072198" y="485776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Робота творчої групи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5643578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Створення </a:t>
            </a:r>
            <a:r>
              <a:rPr lang="uk-UA" b="1" dirty="0" err="1" smtClean="0"/>
              <a:t>медіатеки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072198" y="4143380"/>
            <a:ext cx="26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/>
              <a:t>Проектна  діяльність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6286520"/>
            <a:ext cx="2571768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Атестація</a:t>
            </a:r>
            <a:endParaRPr lang="ru-RU" b="1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1928794" y="171448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86976" y="1713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5858678" y="171369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2143902" y="2285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7858942" y="1785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6287306" y="2285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250795" y="482124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3965571" y="5035561"/>
            <a:ext cx="27860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1357290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1357290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1357290" y="585789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5357818" y="507207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5357818" y="578645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5357818" y="642939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5357818" y="435769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b="15057"/>
          <a:stretch>
            <a:fillRect/>
          </a:stretch>
        </p:blipFill>
        <p:spPr bwMode="auto">
          <a:xfrm>
            <a:off x="357158" y="357166"/>
            <a:ext cx="8786842" cy="6238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928670"/>
            <a:ext cx="62568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Змістові  лінії методичної роботи 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285852" y="1643050"/>
            <a:ext cx="749935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адаптація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молодого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вчителя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до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роботи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школі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підвищення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педагогічної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майстерності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вчителів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науково-методичний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супровід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упровадження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освітніх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інновацій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;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виявлення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вивчення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узагальнення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впровадження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передового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педагогічного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  <a:cs typeface="Arial" pitchFamily="34" charset="0"/>
              </a:rPr>
              <a:t>досвіду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357166"/>
            <a:ext cx="53928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Завдання методичної  роботи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1214414" y="1142984"/>
            <a:ext cx="7499350" cy="480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Підвищити професійну майстерність кожного вчителя.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На основі діагностування визначити шляхи подолання труднощів у педагогічній діяльності вчителів.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Сприяти засвоєнню вчителями комп’ютерних технологій.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Активно впроваджувати інноваційні форми  методичної роботи, досягнення та рекомендації психолого-педагогічної науки.</a:t>
            </a:r>
          </a:p>
          <a:p>
            <a:pPr marL="365760" marR="0" lvl="0" indent="-283464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Координувати процес самоосвітньої діяльності педагогів.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sz="2800" b="1" i="1" dirty="0" smtClean="0"/>
              <a:t>Аналіз рівнів навчальних досягнень учнів</a:t>
            </a:r>
            <a:r>
              <a:rPr lang="uk-UA" dirty="0" smtClean="0"/>
              <a:t> </a:t>
            </a:r>
            <a:endParaRPr lang="ru-RU" dirty="0" smtClean="0"/>
          </a:p>
        </p:txBody>
      </p:sp>
      <p:sp>
        <p:nvSpPr>
          <p:cNvPr id="37891" name="Line 247"/>
          <p:cNvSpPr>
            <a:spLocks noChangeShapeType="1"/>
          </p:cNvSpPr>
          <p:nvPr/>
        </p:nvSpPr>
        <p:spPr bwMode="auto">
          <a:xfrm>
            <a:off x="2697163" y="2022475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32883" name="Group 115"/>
          <p:cNvGraphicFramePr>
            <a:graphicFrameLocks noGrp="1"/>
          </p:cNvGraphicFramePr>
          <p:nvPr/>
        </p:nvGraphicFramePr>
        <p:xfrm>
          <a:off x="1357290" y="2060575"/>
          <a:ext cx="7572427" cy="4032252"/>
        </p:xfrm>
        <a:graphic>
          <a:graphicData uri="http://schemas.openxmlformats.org/drawingml/2006/table">
            <a:tbl>
              <a:tblPr/>
              <a:tblGrid>
                <a:gridCol w="714380"/>
                <a:gridCol w="753844"/>
                <a:gridCol w="812298"/>
                <a:gridCol w="580897"/>
                <a:gridCol w="1043698"/>
                <a:gridCol w="627177"/>
                <a:gridCol w="183525"/>
                <a:gridCol w="542596"/>
                <a:gridCol w="796339"/>
                <a:gridCol w="705375"/>
                <a:gridCol w="812298"/>
              </a:tblGrid>
              <a:tr h="385763"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Навчальний рік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Учнів у школі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47700" algn="l"/>
                        </a:tabLst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боти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Висок.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Достатній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Середн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%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Початк.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%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254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36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111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44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90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2014-2015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246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32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39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2015-2016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229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87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38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102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42976" y="785794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1.4.  Аналіз показників якості освіти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 bwMode="auto">
          <a:xfrm>
            <a:off x="1428728" y="428604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Порівняльний  аналіз  результатів  ДПА </a:t>
            </a:r>
            <a:b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та річного оцінювання учнів 4 класу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2800" b="1" dirty="0" smtClean="0">
              <a:effectLst/>
            </a:endParaRPr>
          </a:p>
        </p:txBody>
      </p:sp>
      <p:graphicFrame>
        <p:nvGraphicFramePr>
          <p:cNvPr id="61736" name="Group 296"/>
          <p:cNvGraphicFramePr>
            <a:graphicFrameLocks noGrp="1"/>
          </p:cNvGraphicFramePr>
          <p:nvPr>
            <p:ph idx="1"/>
          </p:nvPr>
        </p:nvGraphicFramePr>
        <p:xfrm>
          <a:off x="1285852" y="1844675"/>
          <a:ext cx="7648598" cy="4403727"/>
        </p:xfrm>
        <a:graphic>
          <a:graphicData uri="http://schemas.openxmlformats.org/drawingml/2006/table">
            <a:tbl>
              <a:tblPr/>
              <a:tblGrid>
                <a:gridCol w="907849"/>
                <a:gridCol w="1784147"/>
                <a:gridCol w="697022"/>
                <a:gridCol w="892074"/>
                <a:gridCol w="793114"/>
                <a:gridCol w="986731"/>
                <a:gridCol w="697022"/>
                <a:gridCol w="890639"/>
              </a:tblGrid>
              <a:tr h="1009650">
                <a:tc rowSpan="2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Українська мова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Літературне читання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8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ДПА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Річний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ДПА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Річний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ДПА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Річний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 rowSpan="4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Учні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високого  рівня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достатнього рівня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середнього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початкового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/>
          </p:cNvSpPr>
          <p:nvPr/>
        </p:nvSpPr>
        <p:spPr bwMode="auto">
          <a:xfrm>
            <a:off x="1643042" y="500042"/>
            <a:ext cx="7791474" cy="513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indent="-609600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uk-UA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92150" indent="-609600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uk-UA" sz="20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92150" indent="-609600" algn="ct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endParaRPr lang="ru-RU" sz="20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Законів  України</a:t>
            </a: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Указів Президента України</a:t>
            </a:r>
            <a:r>
              <a:rPr lang="ru-RU" sz="2400" dirty="0">
                <a:latin typeface="Monotype Corsiva" pitchFamily="66" charset="0"/>
              </a:rPr>
              <a:t> </a:t>
            </a:r>
            <a:endParaRPr lang="en-US" sz="2400" dirty="0">
              <a:latin typeface="Monotype Corsiva" pitchFamily="66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Постанов Кабінету Міністрів України</a:t>
            </a:r>
            <a:r>
              <a:rPr lang="ru-RU" sz="2400" dirty="0">
                <a:latin typeface="Monotype Corsiva" pitchFamily="66" charset="0"/>
              </a:rPr>
              <a:t> </a:t>
            </a:r>
            <a:endParaRPr lang="en-US" sz="2400" dirty="0">
              <a:latin typeface="Monotype Corsiva" pitchFamily="66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Постанов Головного державного санітарного лікаря України</a:t>
            </a:r>
            <a:r>
              <a:rPr lang="uk-UA" sz="2400" dirty="0">
                <a:latin typeface="Monotype Corsiva" pitchFamily="66" charset="0"/>
              </a:rPr>
              <a:t> </a:t>
            </a:r>
            <a:endParaRPr lang="en-US" sz="2400" dirty="0">
              <a:latin typeface="Monotype Corsiva" pitchFamily="66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Наказів Міністерства</a:t>
            </a:r>
            <a:r>
              <a:rPr lang="en-US" sz="2400" b="1" dirty="0">
                <a:latin typeface="Monotype Corsiva" pitchFamily="66" charset="0"/>
              </a:rPr>
              <a:t> </a:t>
            </a:r>
            <a:r>
              <a:rPr lang="uk-UA" sz="2400" b="1" dirty="0">
                <a:latin typeface="Monotype Corsiva" pitchFamily="66" charset="0"/>
              </a:rPr>
              <a:t>освіти і науки України</a:t>
            </a:r>
            <a:endParaRPr lang="en-US" sz="2400" b="1" dirty="0">
              <a:latin typeface="Monotype Corsiva" pitchFamily="66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Листів Міністерства освіти і науки України</a:t>
            </a:r>
            <a:r>
              <a:rPr lang="ru-RU" sz="2400" dirty="0">
                <a:latin typeface="Monotype Corsiva" pitchFamily="66" charset="0"/>
              </a:rPr>
              <a:t> </a:t>
            </a:r>
            <a:endParaRPr lang="en-US" sz="2400" dirty="0">
              <a:latin typeface="Monotype Corsiva" pitchFamily="66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Переліку  навчальних програм</a:t>
            </a:r>
            <a:r>
              <a:rPr lang="ru-RU" sz="2400" dirty="0">
                <a:latin typeface="Monotype Corsiva" pitchFamily="66" charset="0"/>
              </a:rPr>
              <a:t> </a:t>
            </a:r>
            <a:endParaRPr lang="en-US" sz="2400" dirty="0">
              <a:latin typeface="Monotype Corsiva" pitchFamily="66" charset="0"/>
            </a:endParaRP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Типових навчальних планів</a:t>
            </a:r>
            <a:r>
              <a:rPr lang="uk-UA" sz="2400" dirty="0">
                <a:latin typeface="Monotype Corsiva" pitchFamily="66" charset="0"/>
              </a:rPr>
              <a:t> </a:t>
            </a:r>
            <a:r>
              <a:rPr lang="en-US" sz="2400" dirty="0">
                <a:latin typeface="Monotype Corsiva" pitchFamily="66" charset="0"/>
              </a:rPr>
              <a:t> </a:t>
            </a:r>
            <a:r>
              <a:rPr lang="uk-UA" sz="2400" b="1" dirty="0">
                <a:latin typeface="Monotype Corsiva" pitchFamily="66" charset="0"/>
              </a:rPr>
              <a:t>ЗНЗ</a:t>
            </a:r>
          </a:p>
          <a:p>
            <a:pPr marL="692150" indent="-60960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400" b="1" dirty="0">
                <a:latin typeface="Monotype Corsiva" pitchFamily="66" charset="0"/>
              </a:rPr>
              <a:t>Нормативної  бази з питань зовнішнього незалежного оцінювання</a:t>
            </a:r>
            <a:r>
              <a:rPr lang="ru-RU" sz="2400" dirty="0">
                <a:latin typeface="Monotype Corsiva" pitchFamily="66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642918"/>
            <a:ext cx="50720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Нормативна  база </a:t>
            </a:r>
            <a:endParaRPr lang="ru-RU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98" name="Group 82"/>
          <p:cNvGraphicFramePr>
            <a:graphicFrameLocks noGrp="1"/>
          </p:cNvGraphicFramePr>
          <p:nvPr>
            <p:ph idx="1"/>
          </p:nvPr>
        </p:nvGraphicFramePr>
        <p:xfrm>
          <a:off x="1285853" y="1500174"/>
          <a:ext cx="7024789" cy="4570415"/>
        </p:xfrm>
        <a:graphic>
          <a:graphicData uri="http://schemas.openxmlformats.org/drawingml/2006/table">
            <a:tbl>
              <a:tblPr/>
              <a:tblGrid>
                <a:gridCol w="1357321"/>
                <a:gridCol w="728262"/>
                <a:gridCol w="938677"/>
                <a:gridCol w="490970"/>
                <a:gridCol w="815814"/>
                <a:gridCol w="782816"/>
                <a:gridCol w="908914"/>
                <a:gridCol w="1002015"/>
              </a:tblGrid>
              <a:tr h="831850">
                <a:tc rowSpan="2">
                  <a:txBody>
                    <a:bodyPr/>
                    <a:lstStyle/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  <a:p>
                      <a:pPr marL="825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</a:rPr>
                        <a:t>     Рівень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Українська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мова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Історія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України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Математика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3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Річний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Річн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бал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Річний  бал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1664"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Високий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Алгебр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Геом.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Достатній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Середній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Початковий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1214414" y="357166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Порівняльний  аналіз  результатів  ДПА </a:t>
            </a:r>
            <a:b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та річного оцінювання учнів 9 класу</a:t>
            </a:r>
            <a: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2800" b="1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14480" y="214290"/>
            <a:ext cx="6429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ЗНО – 2016</a:t>
            </a:r>
          </a:p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Українська  мова</a:t>
            </a:r>
          </a:p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Історія України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43042" y="2143116"/>
          <a:ext cx="7286676" cy="4514143"/>
        </p:xfrm>
        <a:graphic>
          <a:graphicData uri="http://schemas.openxmlformats.org/drawingml/2006/table">
            <a:tbl>
              <a:tblPr/>
              <a:tblGrid>
                <a:gridCol w="554422"/>
                <a:gridCol w="1843725"/>
                <a:gridCol w="2031009"/>
                <a:gridCol w="2857520"/>
              </a:tblGrid>
              <a:tr h="35263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endParaRPr lang="uk-UA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 Прізвище та                                                                                                              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ім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я  учня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800" b="1" dirty="0">
                          <a:solidFill>
                            <a:srgbClr val="FF66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ЗНО</a:t>
                      </a:r>
                      <a:endParaRPr lang="ru-RU" sz="2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83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Укр. </a:t>
                      </a:r>
                      <a:r>
                        <a:rPr lang="uk-UA" sz="2000" b="1" dirty="0" smtClean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мова</a:t>
                      </a:r>
                      <a:endParaRPr lang="ru-RU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 smtClean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Історія  України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0695" algn="r"/>
                        </a:tabLst>
                      </a:pPr>
                      <a:r>
                        <a:rPr lang="uk-UA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Басараба</a:t>
                      </a:r>
                      <a:r>
                        <a:rPr lang="uk-UA" sz="1600" dirty="0">
                          <a:latin typeface="Times New Roman"/>
                          <a:ea typeface="Times New Roman"/>
                          <a:cs typeface="Times New Roman"/>
                        </a:rPr>
                        <a:t> Я.В.	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50695" algn="r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Бідочук А.І.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Волощук Н.П.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Дода В.І.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Закало Н.В.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Лесюк М.В.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Мотрук М.В.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Томащук В.М.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20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>
                          <a:latin typeface="Times New Roman"/>
                          <a:ea typeface="Times New Roman"/>
                          <a:cs typeface="Times New Roman"/>
                        </a:rPr>
                        <a:t>Шепетюк К.М.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uk-UA" sz="1600" b="1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38300" algn="l"/>
                        </a:tabLst>
                      </a:pPr>
                      <a:r>
                        <a:rPr lang="en-US" sz="1600" b="1" dirty="0">
                          <a:solidFill>
                            <a:srgbClr val="FF66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-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866" marR="638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2071670" y="2285992"/>
          <a:ext cx="6143668" cy="3913987"/>
        </p:xfrm>
        <a:graphic>
          <a:graphicData uri="http://schemas.openxmlformats.org/drawingml/2006/table">
            <a:tbl>
              <a:tblPr/>
              <a:tblGrid>
                <a:gridCol w="2570668"/>
                <a:gridCol w="1572736"/>
                <a:gridCol w="2000264"/>
              </a:tblGrid>
              <a:tr h="808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Рівень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Річне оцінювання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Високий, достатній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рівень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Середній рівень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Початковий рівень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12 %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00364" y="785794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ЗНО – 2016</a:t>
            </a:r>
          </a:p>
          <a:p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Українська  мова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8926" y="714356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       </a:t>
            </a:r>
            <a:r>
              <a:rPr lang="uk-UA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ЗНО – 2016</a:t>
            </a:r>
          </a:p>
          <a:p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   Історія  України</a:t>
            </a:r>
            <a:endParaRPr lang="ru-RU" sz="3600" b="1" dirty="0">
              <a:solidFill>
                <a:srgbClr val="C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graphicFrame>
        <p:nvGraphicFramePr>
          <p:cNvPr id="4" name="Group 42"/>
          <p:cNvGraphicFramePr>
            <a:graphicFrameLocks noGrp="1"/>
          </p:cNvGraphicFramePr>
          <p:nvPr/>
        </p:nvGraphicFramePr>
        <p:xfrm>
          <a:off x="2071670" y="2285992"/>
          <a:ext cx="6143668" cy="3907891"/>
        </p:xfrm>
        <a:graphic>
          <a:graphicData uri="http://schemas.openxmlformats.org/drawingml/2006/table">
            <a:tbl>
              <a:tblPr/>
              <a:tblGrid>
                <a:gridCol w="2570668"/>
                <a:gridCol w="1572736"/>
                <a:gridCol w="2000264"/>
              </a:tblGrid>
              <a:tr h="808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Рівень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Річне оцінювання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ЗНО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1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Високий, достатній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рівень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57 %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Середній рівень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43 %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6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Початковий рівень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 bwMode="auto">
          <a:xfrm>
            <a:off x="1142976" y="274638"/>
            <a:ext cx="7791474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k-UA" sz="44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Нагородження</a:t>
            </a:r>
            <a:endParaRPr lang="ru-RU" b="1" i="1" dirty="0" smtClean="0">
              <a:effectLst/>
            </a:endParaRPr>
          </a:p>
        </p:txBody>
      </p:sp>
      <p:graphicFrame>
        <p:nvGraphicFramePr>
          <p:cNvPr id="66796" name="Group 236"/>
          <p:cNvGraphicFramePr>
            <a:graphicFrameLocks noGrp="1"/>
          </p:cNvGraphicFramePr>
          <p:nvPr>
            <p:ph idx="1"/>
          </p:nvPr>
        </p:nvGraphicFramePr>
        <p:xfrm>
          <a:off x="1000100" y="1500174"/>
          <a:ext cx="7358114" cy="4800600"/>
        </p:xfrm>
        <a:graphic>
          <a:graphicData uri="http://schemas.openxmlformats.org/drawingml/2006/table">
            <a:tbl>
              <a:tblPr/>
              <a:tblGrid>
                <a:gridCol w="1571636"/>
                <a:gridCol w="1571636"/>
                <a:gridCol w="1270493"/>
                <a:gridCol w="1472175"/>
                <a:gridCol w="1472174"/>
              </a:tblGrid>
              <a:tr h="600075">
                <a:tc rowSpan="3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Навчальні роки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Нагороджені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Похвальн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листом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Медаллю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Свідоцтв з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відзнакою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Золотою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Срібною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0075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2011-2012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2012-2013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2013-2014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33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2014-2015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2015-2016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2214554"/>
          <a:ext cx="6405585" cy="2350664"/>
        </p:xfrm>
        <a:graphic>
          <a:graphicData uri="http://schemas.openxmlformats.org/drawingml/2006/table">
            <a:tbl>
              <a:tblPr/>
              <a:tblGrid>
                <a:gridCol w="785818"/>
                <a:gridCol w="653228"/>
                <a:gridCol w="661614"/>
                <a:gridCol w="756860"/>
                <a:gridCol w="856320"/>
                <a:gridCol w="1108915"/>
                <a:gridCol w="791415"/>
                <a:gridCol w="791415"/>
              </a:tblGrid>
              <a:tr h="48043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К-ть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випуск-ників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9-их класів</a:t>
                      </a:r>
                      <a:endParaRPr lang="ru-RU" sz="1600" b="1" kern="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Продовжує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навчання для здобуття повної ЗСО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 тому числі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навчаються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8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 кл.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денної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школи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ПТНЗ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ВНЗ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І-ІІ р.а.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uk-UA" sz="16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Працюють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працюють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1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К-ть</a:t>
                      </a: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3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732" marR="617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1538" y="785794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Працевлаштування 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випускників  9  класу</a:t>
            </a:r>
            <a:endParaRPr lang="ru-RU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214422"/>
            <a:ext cx="72152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Працевлаштування 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випускників  11 класу</a:t>
            </a:r>
            <a:endParaRPr lang="ru-RU" sz="3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643182"/>
          <a:ext cx="6858048" cy="2078998"/>
        </p:xfrm>
        <a:graphic>
          <a:graphicData uri="http://schemas.openxmlformats.org/drawingml/2006/table">
            <a:tbl>
              <a:tblPr/>
              <a:tblGrid>
                <a:gridCol w="1139753"/>
                <a:gridCol w="749940"/>
                <a:gridCol w="843683"/>
                <a:gridCol w="937425"/>
                <a:gridCol w="937425"/>
                <a:gridCol w="1124911"/>
                <a:gridCol w="1124911"/>
              </a:tblGrid>
              <a:tr h="273055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К-ть</a:t>
                      </a: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ипуск-ників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11-их класів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Продовжує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навчання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тому числі</a:t>
                      </a:r>
                      <a:endParaRPr lang="ru-RU" sz="1800" b="1">
                        <a:solidFill>
                          <a:srgbClr val="00008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9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Курси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ПТУ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ВНЗ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І-ІІ ст.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ВНЗ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ІІІ-І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V</a:t>
                      </a: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ст.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К-ть</a:t>
                      </a:r>
                      <a:endParaRPr lang="ru-RU" sz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uk-UA" sz="1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7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29" name="Group 49"/>
          <p:cNvGraphicFramePr>
            <a:graphicFrameLocks noGrp="1"/>
          </p:cNvGraphicFramePr>
          <p:nvPr>
            <p:ph idx="4294967295"/>
          </p:nvPr>
        </p:nvGraphicFramePr>
        <p:xfrm>
          <a:off x="1285852" y="1928801"/>
          <a:ext cx="7486652" cy="3558171"/>
        </p:xfrm>
        <a:graphic>
          <a:graphicData uri="http://schemas.openxmlformats.org/drawingml/2006/table">
            <a:tbl>
              <a:tblPr/>
              <a:tblGrid>
                <a:gridCol w="571504"/>
                <a:gridCol w="1178023"/>
                <a:gridCol w="1683506"/>
                <a:gridCol w="2097780"/>
                <a:gridCol w="1955839"/>
              </a:tblGrid>
              <a:tr h="31244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з/п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Навчальн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                        рік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Кількість призових місць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4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І місце 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ІІ місце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ІІІ місце</a:t>
                      </a:r>
                      <a:endParaRPr kumimoji="0" lang="uk-U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2010 -2011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Німецька мова,  8 кл.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 мова,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8кл.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0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2011 -2012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Математика, 7 кл.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 мова,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Світова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література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11клас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7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2012-2013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 мова, 9 кл.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Німецька мова, 9 кл.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 мова, 8 кл.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 мова, 11 кл.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2013-2014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kumimoji="0" lang="uk-UA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Англійська мова, 11кл.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8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2014-2015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Математика,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кл.</a:t>
                      </a:r>
                      <a:endParaRPr kumimoji="0" lang="uk-UA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Англійська мова, 11 кл.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Математика, 7 кл.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14480" y="857232"/>
            <a:ext cx="67866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Наші   досягнення  в  ІІ  етапі  олімпіад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1214422"/>
          <a:ext cx="6215106" cy="1928826"/>
        </p:xfrm>
        <a:graphic>
          <a:graphicData uri="http://schemas.openxmlformats.org/drawingml/2006/table">
            <a:tbl>
              <a:tblPr/>
              <a:tblGrid>
                <a:gridCol w="2151805"/>
                <a:gridCol w="4063301"/>
              </a:tblGrid>
              <a:tr h="259770">
                <a:tc>
                  <a:txBody>
                    <a:bodyPr/>
                    <a:lstStyle/>
                    <a:p>
                      <a:pPr indent="449580" algn="ctr"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Місце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62025" algn="l"/>
                        </a:tabLs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                  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4864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2405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ІНОЗЕМНА МОВА	  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ГЕОГРАФІЯ	 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96215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БІОЛОГІЯ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765"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           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765"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ІСТОРІЯ    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765">
                        <a:spcAft>
                          <a:spcPts val="0"/>
                        </a:spcAft>
                        <a:tabLst>
                          <a:tab pos="2000250" algn="l"/>
                        </a:tabLs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357289" y="285728"/>
            <a:ext cx="77867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Рейтингова  шкала  викладання  предметів   </a:t>
            </a:r>
            <a:endParaRPr lang="ru-RU" sz="3200" dirty="0"/>
          </a:p>
        </p:txBody>
      </p:sp>
      <p:pic>
        <p:nvPicPr>
          <p:cNvPr id="109569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643314"/>
            <a:ext cx="75009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 bwMode="auto">
          <a:xfrm>
            <a:off x="1428728" y="500042"/>
            <a:ext cx="749808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1.5. Педагогічне  керівництво громадянським </a:t>
            </a:r>
            <a:b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600" b="1" dirty="0" smtClean="0">
                <a:solidFill>
                  <a:srgbClr val="C00000"/>
                </a:solidFill>
                <a:latin typeface="Monotype Corsiva" pitchFamily="66" charset="0"/>
              </a:rPr>
              <a:t>вихованням учнів</a:t>
            </a:r>
            <a: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24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900" dirty="0" smtClean="0">
              <a:effectLst/>
            </a:endParaRP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uk-UA" dirty="0" smtClean="0"/>
              <a:t>     </a:t>
            </a:r>
            <a:r>
              <a:rPr lang="uk-UA" sz="2400" dirty="0" smtClean="0"/>
              <a:t>Усі заходи, які проводяться у школі, відповідають  річному плану роботи і охоплюють всі напрями програми «Основні орієнтири виховання учнів 1-11 класів загальноосвітніх навчальних закладів України», а саме:</a:t>
            </a:r>
          </a:p>
          <a:p>
            <a:r>
              <a:rPr lang="uk-UA" sz="2400" b="1" u="sng" dirty="0" smtClean="0"/>
              <a:t>Ціннісне ставлення до себе</a:t>
            </a:r>
          </a:p>
          <a:p>
            <a:r>
              <a:rPr lang="uk-UA" sz="2400" b="1" u="sng" dirty="0" smtClean="0"/>
              <a:t>Ціннісне ставлення до суспільства і держави</a:t>
            </a:r>
          </a:p>
          <a:p>
            <a:r>
              <a:rPr lang="uk-UA" sz="2400" b="1" u="sng" dirty="0" smtClean="0"/>
              <a:t>Ціннісне ставлення до людей, сім</a:t>
            </a:r>
            <a:r>
              <a:rPr lang="ru-RU" sz="2400" b="1" u="sng" dirty="0" smtClean="0"/>
              <a:t>’</a:t>
            </a:r>
            <a:r>
              <a:rPr lang="uk-UA" sz="2400" b="1" u="sng" dirty="0" smtClean="0"/>
              <a:t>ї, родини</a:t>
            </a:r>
            <a:r>
              <a:rPr lang="ru-RU" sz="2400" dirty="0" smtClean="0"/>
              <a:t> </a:t>
            </a:r>
          </a:p>
          <a:p>
            <a:r>
              <a:rPr lang="uk-UA" sz="2400" b="1" u="sng" dirty="0" smtClean="0"/>
              <a:t>Ціннісне ставлення до праці</a:t>
            </a:r>
          </a:p>
          <a:p>
            <a:r>
              <a:rPr lang="uk-UA" sz="2400" b="1" u="sng" dirty="0" smtClean="0"/>
              <a:t>Ціннісне ставлення до природи</a:t>
            </a:r>
          </a:p>
          <a:p>
            <a:r>
              <a:rPr lang="uk-UA" sz="2400" b="1" u="sng" dirty="0" smtClean="0"/>
              <a:t>Ціннісне ставлення до культури  і мистецтва</a:t>
            </a:r>
            <a:endParaRPr lang="ru-RU" sz="2400" dirty="0" smtClean="0"/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142976" y="3214686"/>
            <a:ext cx="7715250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необхідність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покращення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якості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освітніх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послуг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</a:p>
          <a:p>
            <a:pPr algn="ctr"/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та </a:t>
            </a:r>
            <a:r>
              <a:rPr lang="ru-RU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підвищення</a:t>
            </a: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 </a:t>
            </a:r>
            <a:r>
              <a:rPr lang="ru-RU" sz="2800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конкурентоспроможності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  <a:p>
            <a:pPr algn="ctr"/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Arial"/>
                <a:cs typeface="Arial"/>
              </a:rPr>
              <a:t>школи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571736" y="1714488"/>
            <a:ext cx="5183189" cy="9350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b="1" kern="10" dirty="0" err="1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 pitchFamily="66" charset="0"/>
                <a:cs typeface="Arial"/>
              </a:rPr>
              <a:t>Підстава</a:t>
            </a:r>
            <a:r>
              <a:rPr lang="ru-RU" sz="4000" b="1" kern="10" dirty="0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 pitchFamily="66" charset="0"/>
                <a:cs typeface="Arial"/>
              </a:rPr>
              <a:t>  для </a:t>
            </a:r>
            <a:r>
              <a:rPr lang="ru-RU" sz="4000" b="1" kern="10" dirty="0" err="1" smtClean="0">
                <a:ln w="1270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Monotype Corsiva" pitchFamily="66" charset="0"/>
                <a:cs typeface="Arial"/>
              </a:rPr>
              <a:t>створення</a:t>
            </a:r>
            <a:endParaRPr lang="ru-RU" sz="4000" b="1" kern="10" dirty="0">
              <a:ln w="12700">
                <a:solidFill>
                  <a:srgbClr val="80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Monotype Corsiva" pitchFamily="66" charset="0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/>
          </p:cNvSpPr>
          <p:nvPr>
            <p:ph type="body" idx="4294967295"/>
          </p:nvPr>
        </p:nvSpPr>
        <p:spPr>
          <a:xfrm>
            <a:off x="1571604" y="1714488"/>
            <a:ext cx="7286676" cy="4800600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акція «Рука добра»; </a:t>
            </a:r>
            <a:endParaRPr lang="ru-RU" sz="2400" dirty="0" smtClean="0"/>
          </a:p>
          <a:p>
            <a:r>
              <a:rPr lang="uk-UA" sz="2400" dirty="0" smtClean="0"/>
              <a:t> акція «Допоможи пораненому солдату»;</a:t>
            </a:r>
            <a:endParaRPr lang="ru-RU" sz="2400" dirty="0" smtClean="0"/>
          </a:p>
          <a:p>
            <a:r>
              <a:rPr lang="uk-UA" sz="2400" dirty="0" smtClean="0"/>
              <a:t> акція «Подарунок воїну АТО від святого Миколая»;</a:t>
            </a:r>
            <a:endParaRPr lang="ru-RU" sz="2400" dirty="0" smtClean="0"/>
          </a:p>
          <a:p>
            <a:r>
              <a:rPr lang="uk-UA" sz="2400" dirty="0" smtClean="0"/>
              <a:t> акція «Великодній кошик солдату»;</a:t>
            </a:r>
            <a:endParaRPr lang="ru-RU" sz="2400" dirty="0" smtClean="0"/>
          </a:p>
          <a:p>
            <a:r>
              <a:rPr lang="uk-UA" sz="2400" dirty="0" smtClean="0"/>
              <a:t>акція «Голуб миру»;</a:t>
            </a:r>
            <a:endParaRPr lang="ru-RU" sz="2400" dirty="0" smtClean="0"/>
          </a:p>
          <a:p>
            <a:r>
              <a:rPr lang="uk-UA" sz="2400" dirty="0" smtClean="0"/>
              <a:t> акція «Напиши листа солдату»;</a:t>
            </a:r>
            <a:endParaRPr lang="ru-RU" sz="2400" dirty="0" smtClean="0"/>
          </a:p>
          <a:p>
            <a:r>
              <a:rPr lang="uk-UA" sz="2400" dirty="0" smtClean="0"/>
              <a:t> акція «Збір коштів на протези воїнам АТО»;</a:t>
            </a:r>
            <a:endParaRPr lang="ru-RU" sz="2400" dirty="0" smtClean="0"/>
          </a:p>
          <a:p>
            <a:r>
              <a:rPr lang="uk-UA" sz="2400" dirty="0" smtClean="0"/>
              <a:t> акція «Оберіг для воїна АТО».</a:t>
            </a:r>
            <a:endParaRPr lang="ru-RU" sz="2400" dirty="0" smtClean="0"/>
          </a:p>
          <a:p>
            <a:pPr eaLnBrk="1" hangingPunct="1">
              <a:lnSpc>
                <a:spcPct val="80000"/>
              </a:lnSpc>
            </a:pPr>
            <a:endParaRPr lang="uk-UA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571736" y="357166"/>
            <a:ext cx="552907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Ціннісне  ставлення  особистості  </a:t>
            </a:r>
          </a:p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до суспільства  та  держави:</a:t>
            </a:r>
            <a:endParaRPr lang="ru-RU" sz="32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30692" y="1714485"/>
          <a:ext cx="6413208" cy="4380320"/>
        </p:xfrm>
        <a:graphic>
          <a:graphicData uri="http://schemas.openxmlformats.org/drawingml/2006/table">
            <a:tbl>
              <a:tblPr/>
              <a:tblGrid>
                <a:gridCol w="467966"/>
                <a:gridCol w="3807506"/>
                <a:gridCol w="2137736"/>
              </a:tblGrid>
              <a:tr h="383168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Назва секції чи гуртка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Кількість учнів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Хорові гуртки</a:t>
                      </a:r>
                      <a:r>
                        <a:rPr lang="uk-UA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(2)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</a:t>
                      </a:r>
                      <a:r>
                        <a:rPr lang="uk-UA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Вокальні гуртки: «Україночка»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«Козаки»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8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«Ромашки»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16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Танцювальні гуртки «Маленькі гуцулки»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22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«Водограй»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«Вмілі ручки»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20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Юний художник»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10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«Спартанець»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12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« Юний стрілець»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14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857224" y="785794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Участь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школярів  у роботі секцій та гуртків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571744"/>
            <a:ext cx="7715304" cy="57150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Arial Black" pitchFamily="34" charset="0"/>
              </a:rPr>
              <a:t>Державно-громадське управління</a:t>
            </a:r>
            <a:endParaRPr lang="ru-RU" sz="2400" dirty="0">
              <a:latin typeface="Arial Black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1786712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85841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>
            <a:off x="600155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7858942" y="178513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1714480" y="785794"/>
            <a:ext cx="65008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1.6. Управління  школою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1071538" y="1428736"/>
            <a:ext cx="79295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 smtClean="0">
                <a:latin typeface="Monotype Corsiva" pitchFamily="66" charset="0"/>
              </a:rPr>
              <a:t>за  моделлю державно-громадського  управління</a:t>
            </a:r>
            <a:r>
              <a:rPr lang="uk-UA" sz="3200" dirty="0" smtClean="0">
                <a:latin typeface="Monotype Corsiva" pitchFamily="66" charset="0"/>
              </a:rPr>
              <a:t> 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57818" y="3786190"/>
            <a:ext cx="1643074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Батьки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071802" y="3786190"/>
            <a:ext cx="2143140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Органи місцевого</a:t>
            </a:r>
          </a:p>
          <a:p>
            <a:pPr algn="ctr"/>
            <a:r>
              <a:rPr lang="uk-UA" b="1" dirty="0" smtClean="0"/>
              <a:t>самоврядування</a:t>
            </a:r>
            <a:endParaRPr lang="ru-RU" b="1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142976" y="3786190"/>
            <a:ext cx="1785950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Управління</a:t>
            </a:r>
          </a:p>
          <a:p>
            <a:pPr algn="ctr"/>
            <a:r>
              <a:rPr lang="uk-UA" b="1" dirty="0" smtClean="0"/>
              <a:t>освіти,</a:t>
            </a:r>
          </a:p>
          <a:p>
            <a:pPr algn="ctr"/>
            <a:r>
              <a:rPr lang="uk-UA" b="1" dirty="0" smtClean="0"/>
              <a:t>адміністрація школи</a:t>
            </a:r>
            <a:endParaRPr lang="ru-RU" b="1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7143768" y="3786190"/>
            <a:ext cx="1714512" cy="100013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Громадськість</a:t>
            </a:r>
          </a:p>
          <a:p>
            <a:pPr algn="ctr"/>
            <a:r>
              <a:rPr lang="uk-UA" b="1" dirty="0" smtClean="0"/>
              <a:t>села</a:t>
            </a:r>
          </a:p>
        </p:txBody>
      </p:sp>
      <p:cxnSp>
        <p:nvCxnSpPr>
          <p:cNvPr id="45" name="Прямая со стрелкой 44"/>
          <p:cNvCxnSpPr/>
          <p:nvPr/>
        </p:nvCxnSpPr>
        <p:spPr>
          <a:xfrm rot="5400000">
            <a:off x="7787504" y="342820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72560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ru-RU" dirty="0" smtClean="0">
                <a:effectLst/>
              </a:rPr>
              <a:t>	</a:t>
            </a:r>
            <a:r>
              <a:rPr lang="uk-UA" sz="32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     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endParaRPr lang="ru-RU" dirty="0" smtClean="0">
              <a:effectLst/>
            </a:endParaRP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>
          <a:xfrm>
            <a:off x="971550" y="1196975"/>
            <a:ext cx="7962900" cy="5400675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Адміністрація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uk-UA" b="1" dirty="0" smtClean="0">
                <a:solidFill>
                  <a:srgbClr val="C00000"/>
                </a:solidFill>
                <a:latin typeface="Monotype Corsiva" pitchFamily="66" charset="0"/>
              </a:rPr>
              <a:t>закладу   працює над  проблемою</a:t>
            </a:r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: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b="1" i="1" dirty="0" smtClean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b="1" i="1" dirty="0" smtClean="0">
                <a:solidFill>
                  <a:srgbClr val="C00000"/>
                </a:solidFill>
                <a:latin typeface="Monotype Corsiva" pitchFamily="66" charset="0"/>
              </a:rPr>
              <a:t>«</a:t>
            </a:r>
            <a:r>
              <a:rPr lang="ru-RU" b="1" i="1" dirty="0" err="1" smtClean="0">
                <a:latin typeface="Monotype Corsiva" pitchFamily="66" charset="0"/>
              </a:rPr>
              <a:t>Створення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b="1" i="1" dirty="0" err="1" smtClean="0">
                <a:latin typeface="Monotype Corsiva" pitchFamily="66" charset="0"/>
              </a:rPr>
              <a:t>позит</a:t>
            </a:r>
            <a:r>
              <a:rPr lang="uk-UA" b="1" i="1" dirty="0" smtClean="0">
                <a:latin typeface="Monotype Corsiva" pitchFamily="66" charset="0"/>
              </a:rPr>
              <a:t>и</a:t>
            </a:r>
            <a:r>
              <a:rPr lang="ru-RU" b="1" i="1" dirty="0" err="1" smtClean="0">
                <a:latin typeface="Monotype Corsiva" pitchFamily="66" charset="0"/>
              </a:rPr>
              <a:t>вного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b="1" i="1" dirty="0" err="1" smtClean="0">
                <a:latin typeface="Monotype Corsiva" pitchFamily="66" charset="0"/>
              </a:rPr>
              <a:t>мікроклімату</a:t>
            </a:r>
            <a:r>
              <a:rPr lang="ru-RU" b="1" i="1" dirty="0" smtClean="0">
                <a:latin typeface="Monotype Corsiva" pitchFamily="66" charset="0"/>
              </a:rPr>
              <a:t> в </a:t>
            </a:r>
            <a:r>
              <a:rPr lang="ru-RU" b="1" i="1" dirty="0" err="1" smtClean="0">
                <a:latin typeface="Monotype Corsiva" pitchFamily="66" charset="0"/>
              </a:rPr>
              <a:t>колективі</a:t>
            </a:r>
            <a:r>
              <a:rPr lang="ru-RU" b="1" i="1" dirty="0" smtClean="0">
                <a:latin typeface="Monotype Corsiva" pitchFamily="66" charset="0"/>
              </a:rPr>
              <a:t> для </a:t>
            </a:r>
            <a:r>
              <a:rPr lang="ru-RU" b="1" i="1" dirty="0" err="1" smtClean="0">
                <a:latin typeface="Monotype Corsiva" pitchFamily="66" charset="0"/>
              </a:rPr>
              <a:t>активізації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b="1" i="1" dirty="0" err="1" smtClean="0">
                <a:latin typeface="Monotype Corsiva" pitchFamily="66" charset="0"/>
              </a:rPr>
              <a:t>творчої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b="1" i="1" dirty="0" err="1" smtClean="0">
                <a:latin typeface="Monotype Corsiva" pitchFamily="66" charset="0"/>
              </a:rPr>
              <a:t>діяльності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uk-UA" b="1" i="1" dirty="0" err="1" smtClean="0">
                <a:latin typeface="Monotype Corsiva" pitchFamily="66" charset="0"/>
              </a:rPr>
              <a:t>педагогі</a:t>
            </a:r>
            <a:r>
              <a:rPr lang="ru-RU" b="1" i="1" dirty="0" smtClean="0">
                <a:latin typeface="Monotype Corsiva" pitchFamily="66" charset="0"/>
              </a:rPr>
              <a:t>в »</a:t>
            </a:r>
          </a:p>
          <a:p>
            <a:pPr algn="ctr">
              <a:lnSpc>
                <a:spcPct val="80000"/>
              </a:lnSpc>
            </a:pPr>
            <a:endParaRPr lang="ru-RU" b="1" i="1" dirty="0" smtClean="0">
              <a:latin typeface="Monotype Corsiva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b="1" i="1" dirty="0" smtClean="0">
                <a:latin typeface="Monotype Corsiva" pitchFamily="66" charset="0"/>
              </a:rPr>
              <a:t>         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1"/>
          <p:cNvSpPr>
            <a:spLocks noChangeArrowheads="1"/>
          </p:cNvSpPr>
          <p:nvPr/>
        </p:nvSpPr>
        <p:spPr bwMode="auto">
          <a:xfrm>
            <a:off x="1142976" y="2428868"/>
            <a:ext cx="785095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12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програмно-цільовий підхід до управління  </a:t>
            </a:r>
          </a:p>
          <a:p>
            <a:pPr marL="0" marR="0" lvl="0" indent="612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школою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(розробник О.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Мармаза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</a:p>
          <a:p>
            <a:pPr marL="0" marR="0" lvl="0" indent="612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612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проектний підхід до управління школою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(розробники Л.Калініна, Т.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Капустеринська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ін.)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1142984"/>
            <a:ext cx="5585183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err="1" smtClean="0">
                <a:solidFill>
                  <a:srgbClr val="C00000"/>
                </a:solidFill>
                <a:latin typeface="Monotype Corsiva" pitchFamily="66" charset="0"/>
              </a:rPr>
              <a:t>Адміністрація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школи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використовує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такі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управлінські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технології</a:t>
            </a:r>
            <a:r>
              <a:rPr lang="ru-RU" sz="3200" b="1" dirty="0" smtClean="0">
                <a:solidFill>
                  <a:srgbClr val="C00000"/>
                </a:solidFill>
                <a:latin typeface="Monotype Corsiva" pitchFamily="66" charset="0"/>
              </a:rPr>
              <a:t>: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</a:rPr>
              <a:t>Проблеми</a:t>
            </a:r>
            <a:r>
              <a:rPr lang="ru-RU" sz="3200" b="1" i="1" dirty="0" smtClean="0">
                <a:solidFill>
                  <a:srgbClr val="C00000"/>
                </a:solidFill>
                <a:latin typeface="Monotype Corsiva" pitchFamily="66" charset="0"/>
              </a:rPr>
              <a:t>  </a:t>
            </a:r>
            <a:r>
              <a:rPr lang="ru-RU" sz="3200" b="1" i="1" dirty="0" err="1" smtClean="0">
                <a:solidFill>
                  <a:srgbClr val="C00000"/>
                </a:solidFill>
                <a:latin typeface="Monotype Corsiva" pitchFamily="66" charset="0"/>
              </a:rPr>
              <a:t>управління</a:t>
            </a:r>
            <a:endParaRPr lang="ru-RU" sz="3200" b="1" i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>
                <a:latin typeface="Monotype Corsiva" pitchFamily="66" charset="0"/>
              </a:rPr>
              <a:t>На </a:t>
            </a:r>
            <a:r>
              <a:rPr lang="ru-RU" sz="2800" b="1" dirty="0" err="1" smtClean="0">
                <a:latin typeface="Monotype Corsiva" pitchFamily="66" charset="0"/>
              </a:rPr>
              <a:t>сьогоднішній</a:t>
            </a:r>
            <a:r>
              <a:rPr lang="ru-RU" sz="2800" b="1" dirty="0" smtClean="0">
                <a:latin typeface="Monotype Corsiva" pitchFamily="66" charset="0"/>
              </a:rPr>
              <a:t> день в </a:t>
            </a:r>
            <a:r>
              <a:rPr lang="ru-RU" sz="2800" b="1" dirty="0" err="1" smtClean="0">
                <a:latin typeface="Monotype Corsiva" pitchFamily="66" charset="0"/>
              </a:rPr>
              <a:t>управлінні</a:t>
            </a:r>
            <a:r>
              <a:rPr lang="ru-RU" sz="2800" b="1" dirty="0" smtClean="0">
                <a:latin typeface="Monotype Corsiva" pitchFamily="66" charset="0"/>
              </a:rPr>
              <a:t>  </a:t>
            </a:r>
            <a:r>
              <a:rPr lang="ru-RU" sz="2800" b="1" dirty="0" err="1" smtClean="0">
                <a:latin typeface="Monotype Corsiva" pitchFamily="66" charset="0"/>
              </a:rPr>
              <a:t>школи</a:t>
            </a:r>
            <a:r>
              <a:rPr lang="ru-RU" sz="2800" b="1" dirty="0" smtClean="0">
                <a:latin typeface="Monotype Corsiva" pitchFamily="66" charset="0"/>
              </a:rPr>
              <a:t>  </a:t>
            </a:r>
            <a:r>
              <a:rPr lang="ru-RU" sz="2800" b="1" dirty="0" err="1" smtClean="0">
                <a:latin typeface="Monotype Corsiva" pitchFamily="66" charset="0"/>
              </a:rPr>
              <a:t>залишаються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наступні</a:t>
            </a:r>
            <a:r>
              <a:rPr lang="ru-RU" sz="2800" b="1" dirty="0" smtClean="0">
                <a:latin typeface="Monotype Corsiva" pitchFamily="66" charset="0"/>
              </a:rPr>
              <a:t> </a:t>
            </a:r>
            <a:r>
              <a:rPr lang="ru-RU" sz="2800" b="1" dirty="0" err="1" smtClean="0">
                <a:latin typeface="Monotype Corsiva" pitchFamily="66" charset="0"/>
              </a:rPr>
              <a:t>проблеми</a:t>
            </a:r>
            <a:r>
              <a:rPr lang="ru-RU" sz="2800" dirty="0" smtClean="0">
                <a:latin typeface="Monotype Corsiva" pitchFamily="66" charset="0"/>
              </a:rPr>
              <a:t>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800" dirty="0" smtClean="0">
              <a:latin typeface="Monotype Corsiva" pitchFamily="66" charset="0"/>
            </a:endParaRPr>
          </a:p>
          <a:p>
            <a:pPr marL="457200" indent="-457200">
              <a:lnSpc>
                <a:spcPct val="80000"/>
              </a:lnSpc>
              <a:buAutoNum type="arabicParenR"/>
            </a:pPr>
            <a:r>
              <a:rPr lang="uk-UA" sz="2400" dirty="0" smtClean="0"/>
              <a:t>різновіковий  та неоднорідний  склад </a:t>
            </a:r>
            <a:r>
              <a:rPr lang="uk-UA" sz="2400" dirty="0" err="1" smtClean="0"/>
              <a:t>педколективу</a:t>
            </a:r>
            <a:r>
              <a:rPr lang="uk-UA" sz="2400" dirty="0" smtClean="0"/>
              <a:t>;</a:t>
            </a:r>
          </a:p>
          <a:p>
            <a:pPr marL="457200" indent="-457200"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2) мала </a:t>
            </a:r>
            <a:r>
              <a:rPr lang="ru-RU" sz="2400" dirty="0" err="1" smtClean="0"/>
              <a:t>наповнюваність</a:t>
            </a:r>
            <a:r>
              <a:rPr lang="uk-UA" sz="2400" dirty="0" smtClean="0"/>
              <a:t> </a:t>
            </a:r>
            <a:r>
              <a:rPr lang="ru-RU" sz="2400" dirty="0" smtClean="0"/>
              <a:t>10, 11 </a:t>
            </a:r>
            <a:r>
              <a:rPr lang="ru-RU" sz="2400" dirty="0" err="1" smtClean="0"/>
              <a:t>класів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3 ) </a:t>
            </a:r>
            <a:r>
              <a:rPr lang="ru-RU" sz="2400" dirty="0" err="1" smtClean="0"/>
              <a:t>нестача</a:t>
            </a:r>
            <a:r>
              <a:rPr lang="ru-RU" sz="2400" dirty="0" smtClean="0"/>
              <a:t> </a:t>
            </a:r>
            <a:r>
              <a:rPr lang="ru-RU" sz="2400" dirty="0" err="1" smtClean="0"/>
              <a:t>сучасних</a:t>
            </a:r>
            <a:r>
              <a:rPr lang="ru-RU" sz="2400" dirty="0" smtClean="0"/>
              <a:t> </a:t>
            </a:r>
            <a:r>
              <a:rPr lang="uk-UA" sz="2400" dirty="0" smtClean="0"/>
              <a:t>комп’ютерних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навчання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4)  </a:t>
            </a:r>
            <a:r>
              <a:rPr lang="ru-RU" sz="2400" dirty="0" err="1" smtClean="0"/>
              <a:t>неналежна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матеріально-технічна</a:t>
            </a:r>
            <a:r>
              <a:rPr lang="ru-RU" sz="2400" dirty="0" smtClean="0"/>
              <a:t> база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кабінетів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фізики</a:t>
            </a:r>
            <a:r>
              <a:rPr lang="ru-RU" sz="2400" dirty="0" smtClean="0"/>
              <a:t>, </a:t>
            </a:r>
            <a:r>
              <a:rPr lang="ru-RU" sz="2400" dirty="0" err="1" smtClean="0"/>
              <a:t>хімії</a:t>
            </a:r>
            <a:r>
              <a:rPr lang="ru-RU" sz="2400" dirty="0" smtClean="0"/>
              <a:t>, </a:t>
            </a:r>
            <a:r>
              <a:rPr lang="ru-RU" sz="2400" dirty="0" err="1" smtClean="0"/>
              <a:t>біології</a:t>
            </a:r>
            <a:r>
              <a:rPr lang="ru-RU" sz="2400" dirty="0" smtClean="0"/>
              <a:t>; </a:t>
            </a:r>
            <a:r>
              <a:rPr lang="ru-RU" sz="2400" dirty="0" err="1" smtClean="0"/>
              <a:t>майстерні</a:t>
            </a:r>
            <a:r>
              <a:rPr lang="ru-RU" sz="2400" dirty="0" smtClean="0"/>
              <a:t>; 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5)  </a:t>
            </a:r>
            <a:r>
              <a:rPr lang="ru-RU" sz="2400" dirty="0" err="1" smtClean="0"/>
              <a:t>недостатнє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спортивним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інвентарем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6)  </a:t>
            </a:r>
            <a:r>
              <a:rPr lang="ru-RU" sz="2400" dirty="0" err="1" smtClean="0"/>
              <a:t>недостатнє</a:t>
            </a:r>
            <a:r>
              <a:rPr lang="ru-RU" sz="2400" dirty="0" smtClean="0"/>
              <a:t>  </a:t>
            </a:r>
            <a:r>
              <a:rPr lang="ru-RU" sz="2400" dirty="0" err="1" smtClean="0"/>
              <a:t>фінансове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забезпечення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школи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7) </a:t>
            </a:r>
            <a:r>
              <a:rPr lang="ru-RU" sz="2400" dirty="0" err="1" smtClean="0"/>
              <a:t>недосконалість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підручників</a:t>
            </a:r>
            <a:r>
              <a:rPr lang="ru-RU" sz="2400" dirty="0" smtClean="0"/>
              <a:t>;</a:t>
            </a:r>
          </a:p>
          <a:p>
            <a:pPr>
              <a:lnSpc>
                <a:spcPct val="80000"/>
              </a:lnSpc>
            </a:pPr>
            <a:endParaRPr lang="ru-RU" sz="2400" dirty="0" smtClean="0"/>
          </a:p>
          <a:p>
            <a:pPr>
              <a:lnSpc>
                <a:spcPct val="80000"/>
              </a:lnSpc>
            </a:pPr>
            <a:r>
              <a:rPr lang="ru-RU" sz="2400" dirty="0" smtClean="0"/>
              <a:t>8)  </a:t>
            </a:r>
            <a:r>
              <a:rPr lang="ru-RU" sz="2400" dirty="0" err="1" smtClean="0"/>
              <a:t>перевантаження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</a:t>
            </a:r>
            <a:r>
              <a:rPr lang="ru-RU" sz="2400" dirty="0" smtClean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621010"/>
          <a:ext cx="8001023" cy="6358910"/>
        </p:xfrm>
        <a:graphic>
          <a:graphicData uri="http://schemas.openxmlformats.org/drawingml/2006/table">
            <a:tbl>
              <a:tblPr/>
              <a:tblGrid>
                <a:gridCol w="2617157"/>
                <a:gridCol w="2766709"/>
                <a:gridCol w="2617157"/>
              </a:tblGrid>
              <a:tr h="354298"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201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1 - 12 н.</a:t>
                      </a:r>
                      <a:r>
                        <a:rPr lang="ru-RU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р.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 201</a:t>
                      </a:r>
                      <a:r>
                        <a:rPr lang="uk-UA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uk-UA" sz="12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13 </a:t>
                      </a:r>
                      <a:r>
                        <a:rPr lang="uk-UA" sz="1200" b="1" i="0" dirty="0" err="1">
                          <a:latin typeface="Times New Roman"/>
                          <a:ea typeface="Calibri"/>
                          <a:cs typeface="Times New Roman"/>
                        </a:rPr>
                        <a:t>н.р</a:t>
                      </a:r>
                      <a:r>
                        <a:rPr lang="uk-UA" sz="1200" b="1" i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Проведена робота</a:t>
                      </a:r>
                      <a:endParaRPr lang="ru-RU" sz="1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Times New Roman"/>
                          <a:ea typeface="Calibri"/>
                          <a:cs typeface="Times New Roman"/>
                        </a:rPr>
                        <a:t>у </a:t>
                      </a:r>
                      <a:r>
                        <a:rPr lang="ru-RU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201</a:t>
                      </a:r>
                      <a:r>
                        <a:rPr lang="uk-UA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uk-UA" sz="12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- </a:t>
                      </a:r>
                      <a:r>
                        <a:rPr lang="uk-UA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ru-RU" sz="12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 н.р.</a:t>
                      </a:r>
                      <a:endParaRPr lang="ru-RU" sz="12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1230">
                <a:tc>
                  <a:txBody>
                    <a:bodyPr/>
                    <a:lstStyle/>
                    <a:p>
                      <a:r>
                        <a:rPr kumimoji="0" lang="uk-UA" sz="1600" b="0" i="0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6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бюджетні кошти </a:t>
                      </a:r>
                      <a:endParaRPr kumimoji="0" lang="ru-RU" sz="16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-замінено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вікна : 16 </a:t>
                      </a: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отримано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45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учнівських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крісел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За </a:t>
                      </a:r>
                      <a:r>
                        <a:rPr kumimoji="0" lang="uk-UA" sz="1400" b="1" i="0" kern="120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спецкошти</a:t>
                      </a:r>
                      <a:r>
                        <a:rPr kumimoji="0" lang="uk-UA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школи,</a:t>
                      </a:r>
                      <a:r>
                        <a:rPr kumimoji="0" lang="uk-UA" sz="1400" b="1" i="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400" b="1" i="0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кошти батьків </a:t>
                      </a:r>
                      <a:r>
                        <a:rPr kumimoji="0" lang="uk-UA" sz="1400" b="1" i="0" kern="12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 спонсорів:</a:t>
                      </a:r>
                      <a:endParaRPr kumimoji="0" lang="ru-RU" sz="1400" b="1" i="0" kern="1200" dirty="0" smtClean="0">
                        <a:solidFill>
                          <a:srgbClr val="C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придбано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телевізор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4700грн.;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облаштовано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велосипедну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площадку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2300грн;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роведено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поточний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ремонт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шкільних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1" i="0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приміщень</a:t>
                      </a:r>
                      <a:r>
                        <a:rPr kumimoji="0" lang="ru-RU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2000 </a:t>
                      </a:r>
                      <a:r>
                        <a:rPr kumimoji="0" lang="ru-RU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грн</a:t>
                      </a:r>
                      <a:r>
                        <a:rPr kumimoji="0" lang="ru-RU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..</a:t>
                      </a:r>
                      <a:endParaRPr lang="ru-RU" sz="16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i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бюджетні кошти </a:t>
                      </a:r>
                      <a:endParaRPr lang="ru-RU" sz="1600" b="1" i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lvl="0"/>
                      <a:r>
                        <a:rPr kumimoji="0" lang="uk-UA" sz="160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амінено вікна: 32 шт.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замінено двері: 3шт.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uk-UA" sz="1600" b="1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uk-UA" sz="14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uk-UA" sz="1400" b="1" i="0" dirty="0" err="1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400" b="1" i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школи,</a:t>
                      </a:r>
                      <a:r>
                        <a:rPr lang="uk-UA" sz="14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4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4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спонсорів:</a:t>
                      </a:r>
                      <a:endParaRPr lang="ru-RU" sz="1400" b="1" i="1" dirty="0">
                        <a:solidFill>
                          <a:srgbClr val="C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  <a:cs typeface="Times New Roman"/>
                        </a:rPr>
                        <a:t>проведено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  <a:cs typeface="Times New Roman"/>
                        </a:rPr>
                        <a:t>капітальний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ремонт</a:t>
                      </a:r>
                      <a:r>
                        <a:rPr lang="ru-RU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фойє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b="1" i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школи</a:t>
                      </a:r>
                      <a:endParaRPr lang="ru-RU" sz="1600" b="1" i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" lvl="0" indent="-342900">
                        <a:spcAft>
                          <a:spcPts val="0"/>
                        </a:spcAft>
                        <a:buFont typeface="Times New Roman"/>
                        <a:buNone/>
                      </a:pPr>
                      <a:r>
                        <a:rPr lang="ru-RU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</a:t>
                      </a:r>
                      <a:r>
                        <a:rPr lang="ru-RU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8000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  <a:cs typeface="Times New Roman"/>
                        </a:rPr>
                        <a:t>грн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  <a:cs typeface="Times New Roman"/>
                        </a:rPr>
                        <a:t>.;</a:t>
                      </a:r>
                      <a:endParaRPr lang="ru-RU" sz="16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покращено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дизайн сцени та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актового залу</a:t>
                      </a:r>
                      <a:r>
                        <a:rPr lang="uk-UA" sz="1600" b="1" i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3600 грн.;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/>
                        <a:buChar char="-"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роведено </a:t>
                      </a:r>
                      <a:r>
                        <a:rPr lang="uk-UA" sz="1600" b="1" i="0" dirty="0">
                          <a:latin typeface="Times New Roman"/>
                          <a:ea typeface="Calibri"/>
                          <a:cs typeface="Times New Roman"/>
                        </a:rPr>
                        <a:t>поточний ремонт 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baseline="0" dirty="0" err="1" smtClean="0">
                          <a:latin typeface="Times New Roman"/>
                          <a:ea typeface="Calibri"/>
                          <a:cs typeface="Times New Roman"/>
                        </a:rPr>
                        <a:t>шкільих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приміщень   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2000 </a:t>
                      </a:r>
                      <a:r>
                        <a:rPr lang="uk-UA" sz="1600" b="1" i="0" dirty="0">
                          <a:latin typeface="Times New Roman"/>
                          <a:ea typeface="Calibri"/>
                          <a:cs typeface="Times New Roman"/>
                        </a:rPr>
                        <a:t>грн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..</a:t>
                      </a:r>
                      <a:endParaRPr lang="ru-RU" sz="1600" b="1" i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 </a:t>
                      </a:r>
                      <a:r>
                        <a:rPr lang="uk-UA" sz="1600" b="1" i="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бюджетні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</a:t>
                      </a:r>
                      <a:r>
                        <a:rPr lang="ru-RU" sz="1600" b="1" i="1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err="1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спецкошти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школи,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uk-UA" sz="1600" b="1" i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кошти батьків</a:t>
                      </a:r>
                      <a:r>
                        <a:rPr lang="uk-UA" sz="1600" b="1" i="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та спонсорів</a:t>
                      </a: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-   </a:t>
                      </a:r>
                      <a:r>
                        <a:rPr lang="uk-UA" sz="16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проведено</a:t>
                      </a: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капітальний ремонт внутрішніх туалетів  </a:t>
                      </a: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18000 грн.;</a:t>
                      </a:r>
                      <a:endParaRPr lang="ru-RU" sz="1600" b="1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встановлено двері :     17 шт.        23 000 грн.;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-    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встановлено  нові      </a:t>
                      </a: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ворота та 10 м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огорожі                 </a:t>
                      </a: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 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8250 грн. 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>
                        <a:buFontTx/>
                        <a:buChar char="-"/>
                      </a:pP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встановлено 32 м панелі  </a:t>
                      </a:r>
                    </a:p>
                    <a:p>
                      <a:pPr lvl="0">
                        <a:buFontTx/>
                        <a:buNone/>
                      </a:pP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</a:t>
                      </a:r>
                      <a:r>
                        <a:rPr kumimoji="0" lang="uk-UA" sz="16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вагонки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 І поверсі;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придбано для школи озвучення</a:t>
                      </a:r>
                      <a:r>
                        <a:rPr kumimoji="0" lang="uk-UA" sz="16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</a:t>
                      </a:r>
                      <a:r>
                        <a:rPr kumimoji="0" lang="uk-UA" sz="16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4200 грн.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  - п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роведено поточний ремонт </a:t>
                      </a:r>
                      <a:r>
                        <a:rPr lang="uk-UA" sz="1600" b="1" i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шкільних приміщень       </a:t>
                      </a:r>
                      <a:r>
                        <a:rPr lang="uk-UA" sz="16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2000 грн..</a:t>
                      </a:r>
                      <a:endParaRPr lang="ru-RU" sz="1600" b="1" i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lvl="0"/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551" marR="425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Grp="1"/>
          </p:cNvSpPr>
          <p:nvPr>
            <p:ph type="title"/>
          </p:nvPr>
        </p:nvSpPr>
        <p:spPr bwMode="auto">
          <a:xfrm>
            <a:off x="1285852" y="285728"/>
            <a:ext cx="7499350" cy="32701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1.7. Навчально-матеріальна база школи</a:t>
            </a:r>
            <a:endParaRPr lang="ru-RU" sz="3200" b="1" i="1" dirty="0" smtClean="0">
              <a:effectLst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8" name="Group 18"/>
          <p:cNvGraphicFramePr>
            <a:graphicFrameLocks noGrp="1"/>
          </p:cNvGraphicFramePr>
          <p:nvPr>
            <p:ph idx="1"/>
          </p:nvPr>
        </p:nvGraphicFramePr>
        <p:xfrm>
          <a:off x="1214413" y="857232"/>
          <a:ext cx="7720037" cy="5786478"/>
        </p:xfrm>
        <a:graphic>
          <a:graphicData uri="http://schemas.openxmlformats.org/drawingml/2006/table">
            <a:tbl>
              <a:tblPr/>
              <a:tblGrid>
                <a:gridCol w="2264287"/>
                <a:gridCol w="2340402"/>
                <a:gridCol w="3115348"/>
              </a:tblGrid>
              <a:tr h="726138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Проведена робота</a:t>
                      </a: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 </a:t>
                      </a:r>
                      <a:r>
                        <a:rPr kumimoji="0" lang="uk-UA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2014-2015 н.</a:t>
                      </a:r>
                      <a:r>
                        <a:rPr kumimoji="0" lang="ru-RU" altLang="zh-CN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uk-UA" altLang="zh-CN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Проведена робота</a:t>
                      </a:r>
                      <a:r>
                        <a:rPr kumimoji="0" lang="uk-UA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 </a:t>
                      </a:r>
                      <a:r>
                        <a:rPr kumimoji="0" lang="uk-UA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2015-2016н.р.</a:t>
                      </a:r>
                      <a:endParaRPr kumimoji="0" lang="uk-UA" altLang="zh-CN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Заплановані</a:t>
                      </a:r>
                      <a:r>
                        <a:rPr kumimoji="0" lang="ru-RU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роботи</a:t>
                      </a:r>
                      <a:r>
                        <a:rPr kumimoji="0" lang="ru-RU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</a:t>
                      </a: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2016-2017</a:t>
                      </a:r>
                      <a:r>
                        <a:rPr kumimoji="0" lang="ru-RU" altLang="zh-CN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uk-UA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.н.</a:t>
                      </a:r>
                      <a:endParaRPr kumimoji="0" lang="uk-UA" altLang="zh-CN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0340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Поточні роботи навчальних кабінетів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класних дощок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Оформлення методичного кабінету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Естетичне оформлення шкільних коридорів та рекреацій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Поточний ремонт шкільної їдальні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华文中宋"/>
                        </a:rPr>
                        <a:t>Капітальний ремонт  системи опалення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华文中宋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Часткова заміна водопровідних труб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Реконструкція каналізаційної системи 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Поточні ремонти навчальних кабінетів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k-UA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Углублення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шкільного колодязя</a:t>
                      </a: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Перекриття даху школи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Устелення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бруківкою шкільного подвір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я</a:t>
                      </a:r>
                      <a:endParaRPr kumimoji="0" lang="en-US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  <a:defRPr/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Встановлення нової  огорожі 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Придбання нових меблів для кабінету математики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uk-UA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+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Times New Roman" pitchFamily="18" charset="0"/>
                        </a:rPr>
                        <a:t> Оновлення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Times New Roman" pitchFamily="18" charset="0"/>
                        </a:rPr>
                        <a:t>комп</a:t>
                      </a: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Times New Roman" pitchFamily="18" charset="0"/>
                        </a:rPr>
                        <a:t>ютерної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Times New Roman" pitchFamily="18" charset="0"/>
                        </a:rPr>
                        <a:t> техніки в кабінеті інформатики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>
                          <a:tab pos="457200" algn="l"/>
                        </a:tabLst>
                      </a:pPr>
                      <a:r>
                        <a:rPr kumimoji="0" lang="uk-UA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Impact" pitchFamily="34" charset="0"/>
                          <a:ea typeface="Calibri" pitchFamily="34" charset="0"/>
                          <a:cs typeface="Times New Roman" pitchFamily="18" charset="0"/>
                        </a:rPr>
                        <a:t>+  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Придбання спортивного </a:t>
                      </a:r>
                      <a:r>
                        <a:rPr kumimoji="0" lang="uk-UA" altLang="zh-CN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інвентаря</a:t>
                      </a: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 </a:t>
                      </a: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uk-UA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华文中宋"/>
                          <a:cs typeface="华文中宋"/>
                        </a:rPr>
                        <a:t> Реконструкція спортивного   майданчика</a:t>
                      </a: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endParaRPr kumimoji="0" lang="ru-RU" altLang="zh-CN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华文中宋"/>
                        <a:cs typeface="华文中宋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819150" indent="-819150" algn="ctr"/>
            <a:r>
              <a:rPr lang="uk-UA" sz="32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1.8. Перешкоди та ризики на шляху </a:t>
            </a:r>
            <a:br>
              <a:rPr lang="uk-UA" sz="32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</a:br>
            <a:r>
              <a:rPr lang="uk-UA" sz="32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розвитку  школи</a:t>
            </a:r>
            <a:endParaRPr lang="ru-RU" sz="3200" b="1" i="1" dirty="0" smtClean="0">
              <a:solidFill>
                <a:srgbClr val="C00000"/>
              </a:solidFill>
              <a:effectLst/>
              <a:latin typeface="Monotype Corsiva" pitchFamily="66" charset="0"/>
            </a:endParaRP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xfrm>
            <a:off x="611188" y="1447800"/>
            <a:ext cx="8323262" cy="5221288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uk-UA" sz="1600" b="1" dirty="0" smtClean="0"/>
              <a:t> 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uk-UA" sz="2200" b="1" u="sng" dirty="0" smtClean="0"/>
              <a:t>Доцільним є врахування під час організації навчально-виховного процесу в навчальному закладі  негативних реалій:</a:t>
            </a:r>
            <a:endParaRPr lang="ru-RU" sz="2200" b="1" u="sng" dirty="0" smtClean="0"/>
          </a:p>
          <a:p>
            <a:pPr>
              <a:lnSpc>
                <a:spcPct val="80000"/>
              </a:lnSpc>
            </a:pPr>
            <a:r>
              <a:rPr lang="uk-UA" sz="2200" b="1" dirty="0" smtClean="0"/>
              <a:t>матеріально-технічна база школи не дає можливості повною мірою використовувати комп’ютерні технології у викладанні базових дисциплін;</a:t>
            </a: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uk-UA" sz="2200" b="1" dirty="0" smtClean="0"/>
              <a:t>необхідність підвищення фахової майстерності вчителів для використання </a:t>
            </a:r>
            <a:r>
              <a:rPr lang="uk-UA" sz="2200" b="1" dirty="0" err="1" smtClean="0"/>
              <a:t>мас-медійних</a:t>
            </a:r>
            <a:r>
              <a:rPr lang="uk-UA" sz="2200" b="1" dirty="0" smtClean="0"/>
              <a:t> навчальних технологій;</a:t>
            </a: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uk-UA" sz="2200" b="1" dirty="0" smtClean="0"/>
              <a:t>невміння або небажання окремих вчителів впроваджувати інноваційні технології , зокрема ІКТ в навчально-виховний процес;</a:t>
            </a: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uk-UA" sz="2200" b="1" dirty="0" smtClean="0"/>
              <a:t>забезпечення підручниками, періодичними виданнями недостатнє;</a:t>
            </a: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uk-UA" sz="2200" b="1" dirty="0" smtClean="0"/>
              <a:t>книжка як джерело знань для учнів останнім часом відходить до розряду раритетів;</a:t>
            </a: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uk-UA" sz="2200" b="1" dirty="0" smtClean="0"/>
              <a:t>конкуренція на ринку освітніх послуг</a:t>
            </a:r>
            <a:endParaRPr lang="ru-RU" sz="2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42"/>
          <p:cNvGraphicFramePr>
            <a:graphicFrameLocks/>
          </p:cNvGraphicFramePr>
          <p:nvPr/>
        </p:nvGraphicFramePr>
        <p:xfrm>
          <a:off x="1214414" y="642919"/>
          <a:ext cx="7643866" cy="5943600"/>
        </p:xfrm>
        <a:graphic>
          <a:graphicData uri="http://schemas.openxmlformats.org/drawingml/2006/table">
            <a:tbl>
              <a:tblPr/>
              <a:tblGrid>
                <a:gridCol w="3821933"/>
                <a:gridCol w="3821933"/>
              </a:tblGrid>
              <a:tr h="291467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Креативність учасників освітнього процесу.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Рівень готовності вчителя до інноваційної діяльності.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Наявність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’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ютерного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класу.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Підключення мережі Інтернет.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W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Інертність педагогів та недостатній досвід інноваційної роботи.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Нестача сучасних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комп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ютерних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засобів навчання.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 Мала наповнюваність  10,11 класів.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4. Недостатнє фінансове забезпечення школи.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6574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O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Партнерські </a:t>
                      </a: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зв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’</a:t>
                      </a: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язки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з громадськими організаціями села, органами місцевого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самоврядування.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2.Інвестиції для інноваційного розвитку школи.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 Antiqua" pitchFamily="18" charset="0"/>
                          <a:cs typeface="Arial" charset="0"/>
                        </a:rPr>
                        <a:t>T</a:t>
                      </a: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Висока </a:t>
                      </a: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конкурентність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Зменшення кількості учнівського контингенту.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Низький рівень психологічної готовності випускників для складання ДПА, ЗНО.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6D3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571736" y="0"/>
            <a:ext cx="454925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SWOT-</a:t>
            </a:r>
            <a:r>
              <a:rPr lang="ru-RU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а</a:t>
            </a:r>
            <a:r>
              <a:rPr lang="uk-UA" sz="4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наліз</a:t>
            </a:r>
            <a:endParaRPr lang="ru-RU" sz="40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2910" y="214290"/>
            <a:ext cx="8322128" cy="595828"/>
          </a:xfrm>
          <a:gradFill>
            <a:gsLst>
              <a:gs pos="0">
                <a:schemeClr val="accent3">
                  <a:tint val="35000"/>
                  <a:satMod val="253000"/>
                </a:schemeClr>
              </a:gs>
              <a:gs pos="50000">
                <a:schemeClr val="accent3">
                  <a:tint val="42000"/>
                  <a:satMod val="255000"/>
                </a:schemeClr>
              </a:gs>
              <a:gs pos="97000">
                <a:schemeClr val="accent3">
                  <a:tint val="53000"/>
                  <a:satMod val="260000"/>
                </a:schemeClr>
              </a:gs>
              <a:gs pos="100000">
                <a:schemeClr val="accent3">
                  <a:tint val="56000"/>
                  <a:satMod val="275000"/>
                </a:schemeClr>
              </a:gs>
            </a:gsLst>
            <a:path path="circle">
              <a:fillToRect l="50000" t="50000" r="50000" b="50000"/>
            </a:path>
          </a:gradFill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Освітнє середовище</a:t>
            </a:r>
            <a:endParaRPr lang="ru-RU" sz="4000" b="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orbel" pitchFamily="34" charset="0"/>
              <a:cs typeface="Arial" charset="0"/>
            </a:endParaRPr>
          </a:p>
        </p:txBody>
      </p:sp>
      <p:sp>
        <p:nvSpPr>
          <p:cNvPr id="9" name="Oval 18"/>
          <p:cNvSpPr>
            <a:spLocks noChangeArrowheads="1"/>
          </p:cNvSpPr>
          <p:nvPr/>
        </p:nvSpPr>
        <p:spPr bwMode="auto">
          <a:xfrm>
            <a:off x="2627313" y="2924175"/>
            <a:ext cx="3960812" cy="2087563"/>
          </a:xfrm>
          <a:prstGeom prst="ellipse">
            <a:avLst/>
          </a:prstGeom>
          <a:gradFill rotWithShape="0">
            <a:gsLst>
              <a:gs pos="0">
                <a:srgbClr val="B2A1C7"/>
              </a:gs>
              <a:gs pos="50000">
                <a:srgbClr val="E5DFEC"/>
              </a:gs>
              <a:gs pos="100000">
                <a:srgbClr val="B2A1C7"/>
              </a:gs>
            </a:gsLst>
            <a:lin ang="18900000" scaled="1"/>
          </a:gradFill>
          <a:ln w="12700">
            <a:solidFill>
              <a:srgbClr val="B2A1C7"/>
            </a:solidFill>
            <a:round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endParaRPr lang="uk-UA" sz="2400" b="1" i="1" dirty="0" smtClean="0"/>
          </a:p>
          <a:p>
            <a:pPr indent="228600" algn="ctr">
              <a:defRPr/>
            </a:pPr>
            <a:r>
              <a:rPr lang="uk-UA" sz="2400" b="1" i="1" dirty="0" err="1" smtClean="0"/>
              <a:t>Воскресінцівська</a:t>
            </a:r>
            <a:r>
              <a:rPr lang="uk-UA" sz="2400" b="1" i="1" dirty="0" smtClean="0"/>
              <a:t>    ЗОШ  </a:t>
            </a:r>
            <a:r>
              <a:rPr lang="uk-UA" sz="2400" b="1" i="1" dirty="0"/>
              <a:t>І-ІІІ ступенів</a:t>
            </a:r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6300788" y="1268413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ЗОШ </a:t>
            </a:r>
            <a:r>
              <a:rPr lang="uk-UA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І-ІІІ ст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600" b="1" i="1" dirty="0" smtClean="0">
                <a:latin typeface="Times New Roman" pitchFamily="18" charset="0"/>
              </a:rPr>
              <a:t> </a:t>
            </a:r>
            <a:endParaRPr lang="uk-UA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defRPr/>
            </a:pPr>
            <a:r>
              <a:rPr lang="uk-UA" sz="1600" b="1" i="1" dirty="0" smtClean="0">
                <a:latin typeface="Times New Roman" pitchFamily="18" charset="0"/>
              </a:rPr>
              <a:t> № </a:t>
            </a: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indent="228600" algn="ctr" eaLnBrk="0" hangingPunct="0">
              <a:defRPr/>
            </a:pPr>
            <a:r>
              <a:rPr lang="uk-UA" sz="1600" b="1" i="1" dirty="0" smtClean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1600" b="1" i="1" dirty="0"/>
          </a:p>
        </p:txBody>
      </p:sp>
      <p:sp>
        <p:nvSpPr>
          <p:cNvPr id="3" name="Rectangle 17"/>
          <p:cNvSpPr>
            <a:spLocks noChangeArrowheads="1"/>
          </p:cNvSpPr>
          <p:nvPr/>
        </p:nvSpPr>
        <p:spPr bwMode="auto">
          <a:xfrm>
            <a:off x="6588125" y="4797425"/>
            <a:ext cx="22669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ЗОШ </a:t>
            </a:r>
            <a:r>
              <a:rPr lang="uk-UA" sz="20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І-ІІІ ст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b="1" i="1" dirty="0">
                <a:latin typeface="Times New Roman" pitchFamily="18" charset="0"/>
              </a:rPr>
              <a:t> </a:t>
            </a:r>
            <a:endParaRPr lang="uk-UA" sz="2000" b="1" i="1" dirty="0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</a:rPr>
              <a:t> №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indent="228600" algn="ctr" eaLnBrk="0" hangingPunct="0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2000" b="1" i="1" dirty="0"/>
          </a:p>
        </p:txBody>
      </p:sp>
      <p:sp>
        <p:nvSpPr>
          <p:cNvPr id="4" name="Rectangle 17"/>
          <p:cNvSpPr>
            <a:spLocks noChangeArrowheads="1"/>
          </p:cNvSpPr>
          <p:nvPr/>
        </p:nvSpPr>
        <p:spPr bwMode="auto">
          <a:xfrm>
            <a:off x="395288" y="4724400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ЗОШ </a:t>
            </a:r>
            <a:r>
              <a:rPr lang="uk-UA" sz="20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І-ІІІ ст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b="1" i="1">
                <a:latin typeface="Times New Roman" pitchFamily="18" charset="0"/>
              </a:rPr>
              <a:t> </a:t>
            </a:r>
            <a:endParaRPr lang="uk-UA" sz="2000" b="1" i="1">
              <a:latin typeface="Times New Roman" pitchFamily="18" charset="0"/>
              <a:cs typeface="Times New Roman" pitchFamily="18" charset="0"/>
            </a:endParaRPr>
          </a:p>
          <a:p>
            <a:pPr indent="228600" algn="ctr" eaLnBrk="0" hangingPunct="0">
              <a:defRPr/>
            </a:pPr>
            <a:r>
              <a:rPr lang="uk-UA" sz="2000" b="1" i="1">
                <a:latin typeface="Times New Roman" pitchFamily="18" charset="0"/>
              </a:rPr>
              <a:t> № </a:t>
            </a: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indent="228600" algn="ctr" eaLnBrk="0" hangingPunct="0">
              <a:defRPr/>
            </a:pPr>
            <a:r>
              <a:rPr lang="uk-UA" sz="2000" b="1" i="1">
                <a:latin typeface="Times New Roman" pitchFamily="18" charset="0"/>
                <a:cs typeface="Times New Roman" pitchFamily="18" charset="0"/>
              </a:rPr>
              <a:t>м. Коломия</a:t>
            </a:r>
            <a:endParaRPr lang="uk-UA" sz="2000" b="1" i="1"/>
          </a:p>
        </p:txBody>
      </p:sp>
      <p:sp>
        <p:nvSpPr>
          <p:cNvPr id="15" name="Прямоугольник 14"/>
          <p:cNvSpPr/>
          <p:nvPr/>
        </p:nvSpPr>
        <p:spPr>
          <a:xfrm>
            <a:off x="3419475" y="5661025"/>
            <a:ext cx="2519363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Політехнічний 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14"/>
          <p:cNvSpPr/>
          <p:nvPr/>
        </p:nvSpPr>
        <p:spPr>
          <a:xfrm>
            <a:off x="3203575" y="1341438"/>
            <a:ext cx="2663825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Ліцей №14</a:t>
            </a:r>
          </a:p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м.Коломия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14"/>
          <p:cNvSpPr/>
          <p:nvPr/>
        </p:nvSpPr>
        <p:spPr>
          <a:xfrm>
            <a:off x="6588125" y="3357563"/>
            <a:ext cx="2555875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Медичний</a:t>
            </a:r>
          </a:p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14"/>
          <p:cNvSpPr/>
          <p:nvPr/>
        </p:nvSpPr>
        <p:spPr>
          <a:xfrm>
            <a:off x="107950" y="3141663"/>
            <a:ext cx="2449513" cy="946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Педагогічний коледж</a:t>
            </a:r>
            <a:endParaRPr lang="ru-RU" sz="2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395288" y="1341438"/>
            <a:ext cx="2419350" cy="1308100"/>
          </a:xfrm>
          <a:prstGeom prst="rect">
            <a:avLst/>
          </a:prstGeom>
          <a:gradFill rotWithShape="0">
            <a:gsLst>
              <a:gs pos="0">
                <a:srgbClr val="95B3D7"/>
              </a:gs>
              <a:gs pos="50000">
                <a:srgbClr val="DBE5F1"/>
              </a:gs>
              <a:gs pos="100000">
                <a:srgbClr val="95B3D7"/>
              </a:gs>
            </a:gsLst>
            <a:lin ang="189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/>
          <a:lstStyle/>
          <a:p>
            <a:pPr indent="228600" algn="ctr">
              <a:defRPr/>
            </a:pPr>
            <a:endParaRPr lang="uk-UA" sz="2000" b="1" i="1" dirty="0"/>
          </a:p>
          <a:p>
            <a:pPr indent="228600" algn="ctr">
              <a:defRPr/>
            </a:pPr>
            <a:r>
              <a:rPr lang="uk-UA" sz="2000" b="1" i="1" dirty="0"/>
              <a:t>Коломийська</a:t>
            </a:r>
          </a:p>
          <a:p>
            <a:pPr indent="228600" algn="ctr">
              <a:defRPr/>
            </a:pPr>
            <a:r>
              <a:rPr lang="uk-UA" sz="2000" b="1" i="1" dirty="0"/>
              <a:t>гімназія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428604"/>
            <a:ext cx="77153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3200" b="1" i="1" dirty="0" smtClean="0">
              <a:latin typeface="Monotype Corsiva" pitchFamily="66" charset="0"/>
            </a:endParaRPr>
          </a:p>
          <a:p>
            <a:pPr algn="ctr"/>
            <a:r>
              <a:rPr lang="uk-UA" sz="3200" b="1" i="1" dirty="0" smtClean="0">
                <a:latin typeface="Monotype Corsiva" pitchFamily="66" charset="0"/>
              </a:rPr>
              <a:t> </a:t>
            </a: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</a:rPr>
              <a:t>2. Концепція розвитку </a:t>
            </a:r>
          </a:p>
          <a:p>
            <a:pPr algn="ctr"/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   </a:t>
            </a:r>
            <a:r>
              <a:rPr lang="uk-UA" sz="3200" b="1" dirty="0" err="1" smtClean="0">
                <a:solidFill>
                  <a:srgbClr val="C00000"/>
                </a:solidFill>
                <a:latin typeface="Monotype Corsiva" pitchFamily="66" charset="0"/>
              </a:rPr>
              <a:t>Воскресінцівської</a:t>
            </a:r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  ЗОШ І-ІІІ ст.</a:t>
            </a:r>
            <a:b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</a:br>
            <a:endParaRPr lang="ru-RU" sz="32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000232" y="3071810"/>
            <a:ext cx="543129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«Школа розвитку компетентної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собистості  випускника»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Содержимое 2"/>
          <p:cNvSpPr>
            <a:spLocks/>
          </p:cNvSpPr>
          <p:nvPr/>
        </p:nvSpPr>
        <p:spPr bwMode="auto">
          <a:xfrm>
            <a:off x="1928794" y="2428868"/>
            <a:ext cx="578647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b="1" u="sng" dirty="0" smtClean="0">
              <a:solidFill>
                <a:srgbClr val="C00000"/>
              </a:solidFill>
            </a:endParaRP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700" b="1" u="sng" dirty="0" smtClean="0">
                <a:solidFill>
                  <a:srgbClr val="C00000"/>
                </a:solidFill>
              </a:rPr>
              <a:t>Модель школи:</a:t>
            </a: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b="1" u="sng" dirty="0" smtClean="0">
              <a:solidFill>
                <a:srgbClr val="C00000"/>
              </a:solidFill>
            </a:endParaRPr>
          </a:p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uk-UA" sz="27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71480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 </a:t>
            </a:r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Робота школи </a:t>
            </a:r>
          </a:p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Monotype Corsiva" pitchFamily="66" charset="0"/>
              </a:rPr>
              <a:t>спрямована на реалізацію державних завдань реформування змісту освіти,</a:t>
            </a: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uk-UA" sz="2800" b="1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endParaRPr lang="ru-RU" sz="2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2214554"/>
            <a:ext cx="614366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/>
              <a:t>« … створення умов для розвитку й самореалізації  кожної особистості як громадянина України, формування покоління, здатного навчатися впродовж життя, створювати й розвивати цінності громадянського суспільства» </a:t>
            </a:r>
          </a:p>
          <a:p>
            <a:pPr algn="r"/>
            <a:r>
              <a:rPr lang="uk-UA" sz="2400" b="1" i="1" dirty="0" smtClean="0"/>
              <a:t>                      Національна доктрина</a:t>
            </a:r>
          </a:p>
          <a:p>
            <a:pPr algn="r"/>
            <a:r>
              <a:rPr lang="uk-UA" sz="2400" b="1" i="1" dirty="0" smtClean="0"/>
              <a:t>розвитку освіти в Україні </a:t>
            </a:r>
            <a:endParaRPr lang="ru-RU" sz="24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Diagram 2"/>
          <p:cNvGraphicFramePr>
            <a:graphicFrameLocks/>
          </p:cNvGraphicFramePr>
          <p:nvPr/>
        </p:nvGraphicFramePr>
        <p:xfrm>
          <a:off x="714348" y="928670"/>
          <a:ext cx="7929617" cy="5715016"/>
        </p:xfrm>
        <a:graphic>
          <a:graphicData uri="http://schemas.openxmlformats.org/drawingml/2006/compatibility">
            <com:legacyDrawing xmlns:com="http://schemas.openxmlformats.org/drawingml/2006/compatibility" spid="_x0000_s69634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928794" y="285728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Модель  компетентного  випускника</a:t>
            </a:r>
            <a:endParaRPr lang="ru-RU" sz="32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1428728" y="1785926"/>
            <a:ext cx="712086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2025" algn="l"/>
              </a:tabLst>
            </a:pP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Розвиток та практичне застосування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62025" algn="l"/>
              </a:tabLs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комунікативних та інформаційно-комунікаційних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62025" algn="l"/>
              </a:tabLst>
            </a:pPr>
            <a:r>
              <a:rPr lang="uk-UA" sz="2800" b="1" i="1" dirty="0" err="1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uk-UA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омпетенцій</a:t>
            </a:r>
            <a:r>
              <a:rPr lang="uk-UA" sz="2800" b="1" i="1" dirty="0" smtClean="0"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учасників  освітнього  процесу.</a:t>
            </a: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62025" algn="l"/>
              </a:tabLst>
            </a:pPr>
            <a:endParaRPr lang="uk-UA" sz="2400" b="1" i="1" dirty="0" smtClean="0"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62025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2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785794"/>
            <a:ext cx="5786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  <a:latin typeface="Monotype Corsiva" pitchFamily="66" charset="0"/>
              </a:rPr>
              <a:t>2.1. Основні  положення Концепції</a:t>
            </a:r>
            <a:endParaRPr lang="ru-RU" sz="3200" dirty="0"/>
          </a:p>
        </p:txBody>
      </p:sp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428728" y="3214686"/>
            <a:ext cx="43620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Духовні  орієнтири  в освіті.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28728" y="3929066"/>
            <a:ext cx="5649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Демократизація</a:t>
            </a:r>
            <a:r>
              <a:rPr kumimoji="0" lang="uk-UA" sz="28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освітнього  процесу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428728" y="4714884"/>
            <a:ext cx="73308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uk-UA" sz="2400" b="1" i="1" dirty="0" smtClean="0">
                <a:latin typeface="Monotype Corsiva" pitchFamily="66" charset="0"/>
              </a:rPr>
              <a:t> </a:t>
            </a:r>
            <a:r>
              <a:rPr lang="uk-UA" sz="2800" b="1" i="1" dirty="0" smtClean="0">
                <a:latin typeface="Monotype Corsiva" pitchFamily="66" charset="0"/>
              </a:rPr>
              <a:t>Покращення матеріально – технічної  бази школи.</a:t>
            </a:r>
            <a:endParaRPr lang="ru-RU" sz="2800" dirty="0" smtClean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/>
          </p:nvPr>
        </p:nvSpPr>
        <p:spPr bwMode="auto">
          <a:xfrm>
            <a:off x="971550" y="274638"/>
            <a:ext cx="7962900" cy="1425575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ru-RU" sz="2800" b="1" i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Пріоритетними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принципами </a:t>
            </a:r>
            <a:br>
              <a:rPr lang="ru-RU" sz="28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</a:br>
            <a:r>
              <a:rPr lang="ru-RU" sz="2800" b="1" i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роботи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 </a:t>
            </a:r>
            <a:r>
              <a:rPr lang="ru-RU" sz="2800" b="1" i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школи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в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умовах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реформування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освіти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є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</a:br>
            <a:endParaRPr lang="ru-RU" sz="2800" b="1" dirty="0" smtClean="0">
              <a:solidFill>
                <a:srgbClr val="C00000"/>
              </a:solidFill>
              <a:effectLst/>
              <a:latin typeface="Monotype Corsiva" pitchFamily="66" charset="0"/>
            </a:endParaRPr>
          </a:p>
        </p:txBody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>
          <a:xfrm>
            <a:off x="971550" y="1447800"/>
            <a:ext cx="7962900" cy="5149850"/>
          </a:xfrm>
        </p:spPr>
        <p:txBody>
          <a:bodyPr/>
          <a:lstStyle/>
          <a:p>
            <a:r>
              <a:rPr lang="ru-RU" dirty="0" err="1" smtClean="0">
                <a:latin typeface="Monotype Corsiva" pitchFamily="66" charset="0"/>
              </a:rPr>
              <a:t>демократизація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  <a:p>
            <a:r>
              <a:rPr lang="ru-RU" dirty="0" err="1" smtClean="0">
                <a:latin typeface="Monotype Corsiva" pitchFamily="66" charset="0"/>
              </a:rPr>
              <a:t>гуманізація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  <a:p>
            <a:r>
              <a:rPr lang="ru-RU" dirty="0" err="1" smtClean="0">
                <a:latin typeface="Monotype Corsiva" pitchFamily="66" charset="0"/>
              </a:rPr>
              <a:t>особистісно-орієнтований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підхід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  <a:p>
            <a:r>
              <a:rPr lang="ru-RU" dirty="0" err="1" smtClean="0">
                <a:latin typeface="Monotype Corsiva" pitchFamily="66" charset="0"/>
              </a:rPr>
              <a:t>модернізація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  <a:p>
            <a:r>
              <a:rPr lang="ru-RU" dirty="0" err="1" smtClean="0">
                <a:latin typeface="Monotype Corsiva" pitchFamily="66" charset="0"/>
              </a:rPr>
              <a:t>диференціація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мобільність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  <a:p>
            <a:r>
              <a:rPr lang="ru-RU" dirty="0" err="1" smtClean="0">
                <a:latin typeface="Monotype Corsiva" pitchFamily="66" charset="0"/>
              </a:rPr>
              <a:t>забезпечення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практичної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спрямованості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освіти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  <a:p>
            <a:r>
              <a:rPr lang="uk-UA" dirty="0" smtClean="0">
                <a:latin typeface="Monotype Corsiva" pitchFamily="66" charset="0"/>
              </a:rPr>
              <a:t>варіативність </a:t>
            </a:r>
            <a:endParaRPr lang="ru-RU" dirty="0" smtClean="0">
              <a:latin typeface="Monotype Corsiva" pitchFamily="66" charset="0"/>
            </a:endParaRPr>
          </a:p>
          <a:p>
            <a:r>
              <a:rPr lang="ru-RU" dirty="0" err="1" smtClean="0">
                <a:latin typeface="Monotype Corsiva" pitchFamily="66" charset="0"/>
              </a:rPr>
              <a:t>перспективність</a:t>
            </a:r>
            <a:r>
              <a:rPr lang="ru-RU" dirty="0" smtClean="0">
                <a:latin typeface="Monotype Corsiva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857356" y="714356"/>
            <a:ext cx="614302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27100" algn="l"/>
              </a:tabLst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2.2. Мета </a:t>
            </a:r>
            <a:r>
              <a:rPr lang="uk-UA" sz="3200" b="1" i="1" baseline="0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32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завдання  та  принципи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27100" algn="l"/>
              </a:tabLst>
            </a:pPr>
            <a:r>
              <a:rPr lang="uk-UA" sz="3200" b="1" i="1" dirty="0" smtClean="0">
                <a:solidFill>
                  <a:srgbClr val="C00000"/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          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роботи школи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271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285992"/>
            <a:ext cx="42354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Метою  роботи  школи  є : </a:t>
            </a:r>
          </a:p>
        </p:txBody>
      </p:sp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928662" y="3071810"/>
            <a:ext cx="753764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творення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сприятливого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освітнього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простору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для р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озвитк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 компетентної особистості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шляхом демократизації навчально-виховного процесу,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управлінської діяльності та впровадження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інноваційних технологій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14290"/>
            <a:ext cx="5028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Основні завдання роботи  школи:</a:t>
            </a:r>
          </a:p>
        </p:txBody>
      </p:sp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1000100" y="640913"/>
            <a:ext cx="81439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  оптимальні  психолого-педагогічні умови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для самореалізації та саморозвитку особистості учасників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освітнього 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Модернізувати навчально-виховний процес та управління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школою шляхом демократизації та впровадження інноваційних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Створити цілісну систему розвитку комунікативної та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інформаційно-комунікаційної культури учасників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навчально-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виховного 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Здійснювати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компетентнісний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підхід у навчально-виховному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процесі та в управлінській діяльності.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Організувати педагогічне керівництво самоосвітньою діяльністю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учасників навчально-виховного процесу.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 Практикувати застосування методу проектів, як однієї з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компетентнісно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зорієнтованих технологій навчання, виховання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 управління.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 Забезпечити впровадження здоров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’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язбережувальних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технологій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процес навчання, виховання та управління.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</a:t>
            </a:r>
            <a:r>
              <a:rPr kumimoji="0" lang="uk-UA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Створити систему управління закладом на основі моніторингу.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14413" y="1214428"/>
          <a:ext cx="7429553" cy="5214962"/>
        </p:xfrm>
        <a:graphic>
          <a:graphicData uri="http://schemas.openxmlformats.org/drawingml/2006/table">
            <a:tbl>
              <a:tblPr/>
              <a:tblGrid>
                <a:gridCol w="2524766"/>
                <a:gridCol w="1729416"/>
                <a:gridCol w="731270"/>
                <a:gridCol w="2444101"/>
              </a:tblGrid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Рік народження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Кількість дітей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Рік вступу до школи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2005 -22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8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2012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14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2006 - 20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хл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10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2007 - 18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11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7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2008 - </a:t>
                      </a: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12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15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4"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2009 - 24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10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14 (</a:t>
                      </a: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дівч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.)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2010 - 30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13 (хл.)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664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17 (дівч.)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330"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2011 - 28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12(</a:t>
                      </a: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хл.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8290"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8662" y="285728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Розвиток</a:t>
            </a:r>
            <a:r>
              <a:rPr lang="uk-UA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</a:p>
          <a:p>
            <a:pPr algn="ctr"/>
            <a:r>
              <a:rPr lang="uk-UA" sz="2800" b="1" i="1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uk-UA" sz="2800" b="1" i="1" dirty="0" smtClean="0">
                <a:solidFill>
                  <a:srgbClr val="C00000"/>
                </a:solidFill>
                <a:latin typeface="Monotype Corsiva" pitchFamily="66" charset="0"/>
              </a:rPr>
              <a:t>мікрорайону  школи  щодо  народжуваності  дітей </a:t>
            </a:r>
            <a:endParaRPr lang="ru-RU" sz="28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714356"/>
            <a:ext cx="7329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en-US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C</a:t>
            </a:r>
            <a:r>
              <a:rPr lang="uk-UA" sz="2800" b="1" u="sng" dirty="0" err="1" smtClean="0">
                <a:solidFill>
                  <a:srgbClr val="C00000"/>
                </a:solidFill>
                <a:latin typeface="Monotype Corsiva" pitchFamily="66" charset="0"/>
              </a:rPr>
              <a:t>татистичні</a:t>
            </a:r>
            <a:r>
              <a:rPr lang="uk-UA" sz="2800" b="1" u="sng" dirty="0" smtClean="0">
                <a:solidFill>
                  <a:srgbClr val="C00000"/>
                </a:solidFill>
                <a:latin typeface="Monotype Corsiva" pitchFamily="66" charset="0"/>
              </a:rPr>
              <a:t>  відомості   про  контингент  учнів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1" y="1571614"/>
          <a:ext cx="7215238" cy="4135464"/>
        </p:xfrm>
        <a:graphic>
          <a:graphicData uri="http://schemas.openxmlformats.org/drawingml/2006/table">
            <a:tbl>
              <a:tblPr/>
              <a:tblGrid>
                <a:gridCol w="998635"/>
                <a:gridCol w="329166"/>
                <a:gridCol w="375794"/>
                <a:gridCol w="375794"/>
                <a:gridCol w="375794"/>
                <a:gridCol w="402340"/>
                <a:gridCol w="349248"/>
                <a:gridCol w="375794"/>
                <a:gridCol w="375794"/>
                <a:gridCol w="375794"/>
                <a:gridCol w="375794"/>
                <a:gridCol w="501058"/>
                <a:gridCol w="375794"/>
                <a:gridCol w="375794"/>
                <a:gridCol w="501058"/>
                <a:gridCol w="751587"/>
              </a:tblGrid>
              <a:tr h="9207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Клас/роки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1-4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 5- </a:t>
                      </a: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10-11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  Всього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учнів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2010-2011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2011-2012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196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2012-2013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 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190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2013-2014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177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2014-2015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2015-2016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latin typeface="Times New Roman"/>
                          <a:ea typeface="Times New Roman"/>
                          <a:cs typeface="Times New Roman"/>
                        </a:rPr>
                        <a:t>2016-2017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uk-UA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179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3518" marR="635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571472" y="928670"/>
            <a:ext cx="728667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3. План дій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Етапи реалізації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1142976" y="2714620"/>
            <a:ext cx="778674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Концептуально-організаційний етап (2015-2016 </a:t>
            </a:r>
            <a:r>
              <a:rPr kumimoji="0" lang="uk-UA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н.р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.)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rabicPeriod" startAt="2"/>
            </a:pP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Етап реалізації проблеми (2016-2017 </a:t>
            </a:r>
            <a:r>
              <a:rPr lang="uk-UA" sz="2000" b="1" i="1" dirty="0" err="1" smtClean="0">
                <a:latin typeface="Arial" pitchFamily="34" charset="0"/>
                <a:cs typeface="Arial" pitchFamily="34" charset="0"/>
              </a:rPr>
              <a:t>н.р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uk-UA" sz="2000" b="1" i="1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Етап набуття досвіду (2017-2019 </a:t>
            </a:r>
            <a:r>
              <a:rPr lang="uk-UA" sz="2000" b="1" i="1" dirty="0" err="1" smtClean="0">
                <a:latin typeface="Arial" pitchFamily="34" charset="0"/>
                <a:cs typeface="Arial" pitchFamily="34" charset="0"/>
              </a:rPr>
              <a:t>н.р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.)</a:t>
            </a:r>
          </a:p>
          <a:p>
            <a:endParaRPr lang="uk-UA" sz="20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2000" b="1" i="1" dirty="0" smtClean="0"/>
              <a:t> 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4.  Етап узагальнення результатів (2019-2020 </a:t>
            </a:r>
            <a:r>
              <a:rPr lang="uk-UA" sz="2000" b="1" i="1" dirty="0" err="1" smtClean="0">
                <a:latin typeface="Arial" pitchFamily="34" charset="0"/>
                <a:cs typeface="Arial" pitchFamily="34" charset="0"/>
              </a:rPr>
              <a:t>н.р</a:t>
            </a:r>
            <a:r>
              <a:rPr lang="uk-UA" sz="2000" b="1" i="1" dirty="0" smtClean="0">
                <a:latin typeface="Arial" pitchFamily="34" charset="0"/>
                <a:cs typeface="Arial" pitchFamily="34" charset="0"/>
              </a:rPr>
              <a:t>.)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AutoNum type="arabicPeriod" startAt="3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06487" y="1285860"/>
            <a:ext cx="8037513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 dirty="0"/>
              <a:t>1. Виробити стратегічні та </a:t>
            </a:r>
            <a:r>
              <a:rPr lang="uk-UA" sz="2000" b="1" dirty="0" err="1"/>
              <a:t>пріорітетні</a:t>
            </a:r>
            <a:r>
              <a:rPr lang="uk-UA" sz="2000" b="1" dirty="0"/>
              <a:t> напрямки</a:t>
            </a:r>
          </a:p>
          <a:p>
            <a:r>
              <a:rPr lang="uk-UA" sz="2000" b="1" dirty="0"/>
              <a:t>   роботи школи </a:t>
            </a:r>
            <a:r>
              <a:rPr lang="uk-UA" sz="2000" b="1" dirty="0" smtClean="0"/>
              <a:t>як інноваційного, </a:t>
            </a:r>
            <a:r>
              <a:rPr lang="uk-UA" sz="2000" b="1" dirty="0" err="1" smtClean="0"/>
              <a:t>конкурентноспроможнього</a:t>
            </a:r>
            <a:r>
              <a:rPr lang="uk-UA" sz="2000" b="1" dirty="0" smtClean="0"/>
              <a:t>   </a:t>
            </a:r>
          </a:p>
          <a:p>
            <a:r>
              <a:rPr lang="uk-UA" sz="2000" b="1" dirty="0" smtClean="0"/>
              <a:t>   освітнього закладу на 2015 – 2020 </a:t>
            </a:r>
            <a:r>
              <a:rPr lang="uk-UA" sz="2000" b="1" dirty="0" err="1" smtClean="0"/>
              <a:t>н.р</a:t>
            </a:r>
            <a:r>
              <a:rPr lang="uk-UA" sz="2000" b="1" dirty="0" smtClean="0"/>
              <a:t>. .</a:t>
            </a:r>
            <a:endParaRPr lang="uk-UA" sz="2000" b="1" dirty="0"/>
          </a:p>
          <a:p>
            <a:endParaRPr lang="uk-UA" sz="2000" b="1" dirty="0"/>
          </a:p>
          <a:p>
            <a:r>
              <a:rPr lang="uk-UA" sz="2000" b="1" dirty="0"/>
              <a:t>2. Організувати управлінську, методичну та навчально-виховну </a:t>
            </a:r>
          </a:p>
          <a:p>
            <a:r>
              <a:rPr lang="uk-UA" sz="2000" b="1" dirty="0"/>
              <a:t>    роботу школи на створення моделі компетентного випускника             </a:t>
            </a:r>
          </a:p>
          <a:p>
            <a:r>
              <a:rPr lang="uk-UA" sz="2000" b="1" dirty="0"/>
              <a:t>    відповідно до вимог Державних стандартів.</a:t>
            </a:r>
          </a:p>
          <a:p>
            <a:endParaRPr lang="uk-UA" sz="2000" b="1" dirty="0"/>
          </a:p>
          <a:p>
            <a:r>
              <a:rPr lang="uk-UA" sz="2000" b="1" dirty="0"/>
              <a:t>3. Модернізувати освітнє середовище шляхом впровадження</a:t>
            </a:r>
          </a:p>
          <a:p>
            <a:r>
              <a:rPr lang="uk-UA" sz="2000" b="1" dirty="0"/>
              <a:t>    педагогічних інновацій та ІКТ.</a:t>
            </a:r>
          </a:p>
          <a:p>
            <a:endParaRPr lang="uk-UA" sz="2000" b="1" dirty="0"/>
          </a:p>
          <a:p>
            <a:r>
              <a:rPr lang="uk-UA" sz="2000" b="1" dirty="0"/>
              <a:t>4. Впроваджувати здоров</a:t>
            </a:r>
            <a:r>
              <a:rPr lang="en-US" sz="2000" b="1" dirty="0"/>
              <a:t>’</a:t>
            </a:r>
            <a:r>
              <a:rPr lang="uk-UA" sz="2000" b="1" dirty="0" err="1"/>
              <a:t>язберігаючі</a:t>
            </a:r>
            <a:r>
              <a:rPr lang="uk-UA" sz="2000" b="1" dirty="0"/>
              <a:t> технології в </a:t>
            </a:r>
          </a:p>
          <a:p>
            <a:r>
              <a:rPr lang="uk-UA" sz="2000" b="1" dirty="0"/>
              <a:t>    освітній процес школи.</a:t>
            </a:r>
          </a:p>
          <a:p>
            <a:endParaRPr lang="uk-UA" sz="2000" b="1" dirty="0"/>
          </a:p>
          <a:p>
            <a:r>
              <a:rPr lang="uk-UA" sz="2000" b="1" dirty="0"/>
              <a:t>5. Забезпечити покращення матеріально-технічної </a:t>
            </a:r>
          </a:p>
          <a:p>
            <a:r>
              <a:rPr lang="uk-UA" sz="2000" b="1" dirty="0"/>
              <a:t>    бази школи.</a:t>
            </a:r>
          </a:p>
          <a:p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500042"/>
            <a:ext cx="598990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 eaLnBrk="0" hangingPunct="0"/>
            <a:r>
              <a:rPr lang="uk-UA" sz="4000" b="1" i="1" dirty="0" smtClean="0">
                <a:solidFill>
                  <a:srgbClr val="C00000"/>
                </a:solidFill>
                <a:latin typeface="Monotype Corsiva" pitchFamily="66" charset="0"/>
              </a:rPr>
              <a:t>Завдання Програми</a:t>
            </a:r>
            <a:endParaRPr lang="uk-UA" sz="4000" b="1" i="1" dirty="0">
              <a:solidFill>
                <a:srgbClr val="C00000"/>
              </a:solidFill>
              <a:latin typeface="Monotype Corsiva" pitchFamily="66" charset="0"/>
            </a:endParaRPr>
          </a:p>
          <a:p>
            <a:pPr marL="514350" indent="-514350" algn="ctr" eaLnBrk="0" hangingPunct="0"/>
            <a:endParaRPr lang="ru-RU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802" y="785794"/>
            <a:ext cx="30203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i="1" dirty="0" smtClean="0">
                <a:solidFill>
                  <a:srgbClr val="C00000"/>
                </a:solidFill>
                <a:latin typeface="Monotype Corsiva" pitchFamily="66" charset="0"/>
              </a:rPr>
              <a:t>Цільові проекти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14689" name="Rectangle 1"/>
          <p:cNvSpPr>
            <a:spLocks noChangeArrowheads="1"/>
          </p:cNvSpPr>
          <p:nvPr/>
        </p:nvSpPr>
        <p:spPr bwMode="auto">
          <a:xfrm>
            <a:off x="1571604" y="1857364"/>
            <a:ext cx="7215238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Проект «Розвиток ІКТ – </a:t>
            </a:r>
            <a:r>
              <a:rPr kumimoji="0" lang="uk-UA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компетенцій</a:t>
            </a: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учасників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освітнього процесу»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b="1" i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lang="uk-UA" b="1" i="1" dirty="0" smtClean="0"/>
              <a:t>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Проект «Профільне навчання»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 Проект «Формування ключових і предметних </a:t>
            </a:r>
            <a:r>
              <a:rPr lang="uk-UA" b="1" i="1" dirty="0" err="1" smtClean="0">
                <a:latin typeface="Arial" pitchFamily="34" charset="0"/>
                <a:cs typeface="Arial" pitchFamily="34" charset="0"/>
              </a:rPr>
              <a:t>компетентностей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b="1" i="1" dirty="0" smtClean="0">
                <a:latin typeface="Arial" pitchFamily="34" charset="0"/>
                <a:cs typeface="Arial" pitchFamily="34" charset="0"/>
              </a:rPr>
              <a:t>учнів школи І ступеня засобами ІКТ»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4. Проект «Кадри»</a:t>
            </a:r>
          </a:p>
          <a:p>
            <a:endParaRPr lang="uk-UA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b="1" i="1" dirty="0" smtClean="0">
                <a:latin typeface="Arial" pitchFamily="34" charset="0"/>
                <a:cs typeface="Arial" pitchFamily="34" charset="0"/>
              </a:rPr>
              <a:t>5. Проект «Школа – толерантне середовище»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uk-UA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42976" y="274638"/>
            <a:ext cx="7790712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 smtClean="0">
                <a:effectLst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Фінансово-господарська</a:t>
            </a:r>
            <a:r>
              <a:rPr lang="ru-RU" sz="3200" b="1" dirty="0" smtClean="0">
                <a:solidFill>
                  <a:srgbClr val="C00000"/>
                </a:solidFill>
                <a:effectLst/>
                <a:latin typeface="Monotype Corsiva" pitchFamily="66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effectLst/>
                <a:latin typeface="Monotype Corsiva" pitchFamily="66" charset="0"/>
              </a:rPr>
              <a:t>діяльність</a:t>
            </a: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endParaRPr lang="ru-RU" sz="3200" dirty="0" smtClean="0">
              <a:effectLst/>
            </a:endParaRPr>
          </a:p>
        </p:txBody>
      </p:sp>
      <p:sp>
        <p:nvSpPr>
          <p:cNvPr id="10547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err="1" smtClean="0"/>
              <a:t>Фінансово</a:t>
            </a:r>
            <a:r>
              <a:rPr lang="ru-RU" sz="2800" b="1" dirty="0" smtClean="0"/>
              <a:t> </a:t>
            </a:r>
            <a:r>
              <a:rPr lang="ru-RU" sz="2800" b="1" dirty="0" smtClean="0"/>
              <a:t>- </a:t>
            </a:r>
            <a:r>
              <a:rPr lang="ru-RU" sz="2800" b="1" dirty="0" err="1" smtClean="0"/>
              <a:t>господарська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діяльність</a:t>
            </a:r>
            <a:r>
              <a:rPr lang="ru-RU" sz="2800" b="1" dirty="0" smtClean="0"/>
              <a:t> 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здійснюється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відповідно</a:t>
            </a:r>
            <a:r>
              <a:rPr lang="ru-RU" sz="2800" b="1" dirty="0" smtClean="0"/>
              <a:t> до статуту на </a:t>
            </a:r>
            <a:r>
              <a:rPr lang="ru-RU" sz="2800" b="1" dirty="0" err="1" smtClean="0"/>
              <a:t>основі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прийнятого</a:t>
            </a:r>
            <a:r>
              <a:rPr lang="ru-RU" sz="2800" b="1" dirty="0" smtClean="0"/>
              <a:t> бюджету.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dirty="0" smtClean="0"/>
              <a:t>	</a:t>
            </a:r>
            <a:r>
              <a:rPr lang="ru-RU" sz="2800" b="1" i="1" dirty="0" err="1" smtClean="0"/>
              <a:t>Джерелами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формування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кошторису</a:t>
            </a:r>
            <a:r>
              <a:rPr lang="ru-RU" sz="2800" b="1" i="1" dirty="0" smtClean="0"/>
              <a:t> є: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/>
              <a:t>кошти</a:t>
            </a:r>
            <a:r>
              <a:rPr lang="ru-RU" sz="2800" dirty="0" smtClean="0"/>
              <a:t> </a:t>
            </a:r>
            <a:r>
              <a:rPr lang="uk-UA" sz="2800" dirty="0" smtClean="0"/>
              <a:t>управління 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</a:t>
            </a:r>
            <a:r>
              <a:rPr lang="ru-RU" sz="2800" dirty="0" err="1" smtClean="0"/>
              <a:t>районної</a:t>
            </a:r>
            <a:r>
              <a:rPr lang="ru-RU" sz="2800" dirty="0" smtClean="0"/>
              <a:t>  </a:t>
            </a:r>
            <a:r>
              <a:rPr lang="ru-RU" sz="2800" dirty="0" err="1" smtClean="0"/>
              <a:t>державної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адміністрації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/>
              <a:t>кошти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місцевого</a:t>
            </a:r>
            <a:r>
              <a:rPr lang="ru-RU" sz="2800" dirty="0" smtClean="0"/>
              <a:t> бюджету у </a:t>
            </a:r>
            <a:r>
              <a:rPr lang="ru-RU" sz="2800" dirty="0" err="1" smtClean="0"/>
              <a:t>розмірі</a:t>
            </a:r>
            <a:r>
              <a:rPr lang="ru-RU" sz="2800" dirty="0" smtClean="0"/>
              <a:t>, </a:t>
            </a:r>
            <a:r>
              <a:rPr lang="ru-RU" sz="2800" dirty="0" err="1" smtClean="0"/>
              <a:t>передбаченому</a:t>
            </a:r>
            <a:r>
              <a:rPr lang="ru-RU" sz="2800" dirty="0" smtClean="0"/>
              <a:t> нормативами </a:t>
            </a:r>
            <a:r>
              <a:rPr lang="ru-RU" sz="2800" dirty="0" err="1" smtClean="0"/>
              <a:t>фінансування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загальної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середньої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забезпечення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предметів</a:t>
            </a:r>
            <a:r>
              <a:rPr lang="ru-RU" sz="2800" dirty="0" smtClean="0"/>
              <a:t> у </a:t>
            </a:r>
            <a:r>
              <a:rPr lang="ru-RU" sz="2800" dirty="0" err="1" smtClean="0"/>
              <a:t>обсязі</a:t>
            </a:r>
            <a:r>
              <a:rPr lang="ru-RU" sz="2800" dirty="0" smtClean="0"/>
              <a:t> </a:t>
            </a:r>
            <a:r>
              <a:rPr lang="ru-RU" sz="2800" dirty="0" err="1" smtClean="0"/>
              <a:t>Державних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стандартів</a:t>
            </a:r>
            <a:r>
              <a:rPr lang="ru-RU" sz="2800" dirty="0" smtClean="0"/>
              <a:t> </a:t>
            </a:r>
            <a:r>
              <a:rPr lang="ru-RU" sz="2800" dirty="0" err="1" smtClean="0"/>
              <a:t>освіти</a:t>
            </a:r>
            <a:r>
              <a:rPr lang="ru-RU" sz="2800" dirty="0" smtClean="0"/>
              <a:t>;</a:t>
            </a:r>
          </a:p>
          <a:p>
            <a:pPr>
              <a:lnSpc>
                <a:spcPct val="80000"/>
              </a:lnSpc>
            </a:pPr>
            <a:r>
              <a:rPr lang="ru-RU" sz="2800" dirty="0" err="1" smtClean="0"/>
              <a:t>благодійні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внески</a:t>
            </a:r>
            <a:r>
              <a:rPr lang="ru-RU" sz="2800" dirty="0" smtClean="0"/>
              <a:t> </a:t>
            </a:r>
            <a:r>
              <a:rPr lang="ru-RU" sz="2800" dirty="0" err="1" smtClean="0"/>
              <a:t>юридичних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фізичних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осіб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8509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smtClean="0">
                <a:effectLst/>
              </a:rPr>
              <a:t>10. Розвиток матеріально-технічної бази. </a:t>
            </a:r>
            <a:br>
              <a:rPr lang="ru-RU" sz="2400" b="1" smtClean="0">
                <a:effectLst/>
              </a:rPr>
            </a:br>
            <a:r>
              <a:rPr lang="ru-RU" sz="2400" b="1" smtClean="0">
                <a:effectLst/>
              </a:rPr>
              <a:t> Фінансово-господарська діяльність</a:t>
            </a:r>
          </a:p>
        </p:txBody>
      </p:sp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1692275" y="1301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graphicFrame>
        <p:nvGraphicFramePr>
          <p:cNvPr id="111673" name="Group 57"/>
          <p:cNvGraphicFramePr>
            <a:graphicFrameLocks noGrp="1"/>
          </p:cNvGraphicFramePr>
          <p:nvPr/>
        </p:nvGraphicFramePr>
        <p:xfrm>
          <a:off x="1619250" y="1628775"/>
          <a:ext cx="6697663" cy="4877435"/>
        </p:xfrm>
        <a:graphic>
          <a:graphicData uri="http://schemas.openxmlformats.org/drawingml/2006/table">
            <a:tbl>
              <a:tblPr/>
              <a:tblGrid>
                <a:gridCol w="814388"/>
                <a:gridCol w="3535362"/>
                <a:gridCol w="1104900"/>
                <a:gridCol w="1243013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Рік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Види робіт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Вартість,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грн.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Хто фінансує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2017-2018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Поточні ремонти навчальних кабінетів, приміщень груп ДНЗ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класних дощок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віконних на аненргозберігаючі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 ІІІ поверх)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Поповнення матеріально- технічної бази спортзалу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Поповнення дитячих іграшок у ДНЗ.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Поповнення запасу медикаментів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Обладнати актовий зал мультимедійною технікою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Оснащення комп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’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ютерного кабінету сучасною оргтехнікою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Поновлення  оформлення коридорів ( І поверх)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Добудова приміщення для 3 групи ДНЗ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Облаштування гардеробу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17000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2,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70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73000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11000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4100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1300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300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687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21000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95000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Держбюджет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Спонсорські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кошти</a:t>
                      </a:r>
                      <a:endParaRPr kumimoji="0" lang="uk-UA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4"/>
          <p:cNvGraphicFramePr>
            <a:graphicFrameLocks noGrp="1"/>
          </p:cNvGraphicFramePr>
          <p:nvPr>
            <p:ph idx="1"/>
          </p:nvPr>
        </p:nvGraphicFramePr>
        <p:xfrm>
          <a:off x="1357289" y="1447800"/>
          <a:ext cx="7500991" cy="4480560"/>
        </p:xfrm>
        <a:graphic>
          <a:graphicData uri="http://schemas.openxmlformats.org/drawingml/2006/table">
            <a:tbl>
              <a:tblPr/>
              <a:tblGrid>
                <a:gridCol w="912983"/>
                <a:gridCol w="3831347"/>
                <a:gridCol w="1364954"/>
                <a:gridCol w="1391707"/>
              </a:tblGrid>
              <a:tr h="4068763"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2018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2019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Поточні ремонти навчальних кабінетів, приміщень груп ДНЗ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Поповнення бібліотеки компютерно-копіювальною технікою, підключення до мережі Інтернет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шкільних меблів, класних дощок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Заміна віконних  на аненргозберігаючі 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(ІІ поверх)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Поповнювати запас медикаментів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Придбати шкільний  автобус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Придбання мультимедійних дощок в начальні кабінети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Закупі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Calibri" pitchFamily="34" charset="0"/>
                        </a:rPr>
                        <a:t>ля  обладнання для 3 групи ДНЗ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9100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7200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22000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151000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1600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850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51000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25" marR="0" lvl="0" indent="-282575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35000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Держбюджет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Спонсорські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65125" marR="0" lvl="0" indent="-2825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кошти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642910" y="0"/>
            <a:ext cx="814393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01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40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Очікувані  результати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для</a:t>
            </a: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учнів :</a:t>
            </a:r>
            <a:r>
              <a:rPr kumimoji="0" lang="uk-UA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забезпечення належного рівня якості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загальної середньої освіти, формування готовності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 самореалізації та свідомого вибору професії,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створення умов для реалізації творчого потенціалу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особистості.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ля </a:t>
            </a: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батьків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залучення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до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управління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школою,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активна участь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шкільному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житті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дітей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ля </a:t>
            </a: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вчителів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: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створення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умов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саморегулювання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професійної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діяльності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самореалізації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професійній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роботі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надання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якісних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освітніх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послуг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ля </a:t>
            </a:r>
            <a:r>
              <a:rPr kumimoji="0" lang="ru-RU" sz="2800" b="1" i="1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керівників</a:t>
            </a: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оптимізація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управлінської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діяльності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формування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привабливого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іміджу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навчального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закладу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учнів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батьків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спонсорів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та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підвищення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його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конкурентоспроможності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серед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навчальних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закладів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9001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 bwMode="auto">
          <a:xfrm>
            <a:off x="1214414" y="1785926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uk-UA" sz="2700" b="1" dirty="0" smtClean="0"/>
              <a:t>    </a:t>
            </a:r>
          </a:p>
          <a:p>
            <a:pPr marL="365125" indent="-282575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uk-UA" sz="2700" b="1" dirty="0"/>
              <a:t> </a:t>
            </a:r>
            <a:r>
              <a:rPr lang="uk-UA" sz="2700" b="1" dirty="0" smtClean="0"/>
              <a:t>   Програма </a:t>
            </a:r>
            <a:r>
              <a:rPr lang="uk-UA" sz="2700" b="1" dirty="0"/>
              <a:t>розвитку буде реалізована за рахунок існуючих ресурсних потоків, залучення нових ресурсів, а також за рахунок додаткових організаційних зусиль, що забезпечить реалізацію наявних </a:t>
            </a:r>
            <a:r>
              <a:rPr lang="uk-UA" sz="2700" b="1" dirty="0" smtClean="0"/>
              <a:t>та потенційних </a:t>
            </a:r>
            <a:r>
              <a:rPr lang="uk-UA" sz="2700" b="1" dirty="0"/>
              <a:t>можливостей </a:t>
            </a:r>
            <a:r>
              <a:rPr lang="uk-UA" sz="2700" b="1" dirty="0" smtClean="0"/>
              <a:t>школи</a:t>
            </a:r>
            <a:endParaRPr lang="ru-RU" sz="2700" b="1" dirty="0"/>
          </a:p>
        </p:txBody>
      </p:sp>
      <p:sp>
        <p:nvSpPr>
          <p:cNvPr id="5" name="Содержимое 2"/>
          <p:cNvSpPr>
            <a:spLocks/>
          </p:cNvSpPr>
          <p:nvPr/>
        </p:nvSpPr>
        <p:spPr bwMode="auto">
          <a:xfrm>
            <a:off x="1285852" y="1142984"/>
            <a:ext cx="7473972" cy="421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uk-UA" sz="3200" b="1" i="1" u="sng" dirty="0" smtClean="0">
                <a:solidFill>
                  <a:srgbClr val="C00000"/>
                </a:solidFill>
                <a:latin typeface="Monotype Corsiva" pitchFamily="66" charset="0"/>
              </a:rPr>
              <a:t>Особливості  ресурсного забезпечення</a:t>
            </a:r>
            <a:endParaRPr lang="uk-UA" sz="3200" b="1" i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1214414" y="1857364"/>
            <a:ext cx="771524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1)</a:t>
            </a:r>
            <a:r>
              <a:rPr kumimoji="0" lang="uk-UA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недостатність виділених та залучених коштів для реалізації основних напрямків Програми розвитку;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2) зниження мотивації педагогів, батьків, учнів щодо заходів з реалізації основних напрямків Програми розвитку;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3) втрата  актуальності окремих пріоритетних напрямків;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4) недостатнє розуміння батьківської громадськості стратегічних завдань розвитку школи.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1785918" y="642918"/>
            <a:ext cx="61580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        </a:t>
            </a: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Можливі  ризики,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пов’язані  із  реалізацією  Програми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2860</TotalTime>
  <Words>3360</Words>
  <Application>Microsoft Office PowerPoint</Application>
  <PresentationFormat>Экран (4:3)</PresentationFormat>
  <Paragraphs>1194</Paragraphs>
  <Slides>64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6" baseType="lpstr">
      <vt:lpstr>Солнцестояние</vt:lpstr>
      <vt:lpstr>Диаграмма</vt:lpstr>
      <vt:lpstr>Слайд 1</vt:lpstr>
      <vt:lpstr>Слайд 2</vt:lpstr>
      <vt:lpstr>Слайд 3</vt:lpstr>
      <vt:lpstr>Слайд 4</vt:lpstr>
      <vt:lpstr>Освітнє середовище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1.4.  Аналіз показників якості освіти</vt:lpstr>
      <vt:lpstr>Порівняльний  аналіз  результатів  ДПА  та річного оцінювання учнів 4 класу </vt:lpstr>
      <vt:lpstr>Порівняльний  аналіз  результатів  ДПА  та річного оцінювання учнів 9 класу </vt:lpstr>
      <vt:lpstr>Слайд 31</vt:lpstr>
      <vt:lpstr>Слайд 32</vt:lpstr>
      <vt:lpstr>Слайд 33</vt:lpstr>
      <vt:lpstr>Нагородження</vt:lpstr>
      <vt:lpstr>Слайд 35</vt:lpstr>
      <vt:lpstr>Слайд 36</vt:lpstr>
      <vt:lpstr>Слайд 37</vt:lpstr>
      <vt:lpstr>Слайд 38</vt:lpstr>
      <vt:lpstr>1.5. Педагогічне  керівництво громадянським  вихованням учнів </vt:lpstr>
      <vt:lpstr>Слайд 40</vt:lpstr>
      <vt:lpstr>Слайд 41</vt:lpstr>
      <vt:lpstr>Слайд 42</vt:lpstr>
      <vt:lpstr>         </vt:lpstr>
      <vt:lpstr>Слайд 44</vt:lpstr>
      <vt:lpstr>Слайд 45</vt:lpstr>
      <vt:lpstr>1.7. Навчально-матеріальна база школи</vt:lpstr>
      <vt:lpstr>Слайд 47</vt:lpstr>
      <vt:lpstr>1.8. Перешкоди та ризики на шляху  розвитку  школи</vt:lpstr>
      <vt:lpstr>Слайд 49</vt:lpstr>
      <vt:lpstr>Слайд 50</vt:lpstr>
      <vt:lpstr>Слайд 51</vt:lpstr>
      <vt:lpstr>Слайд 52</vt:lpstr>
      <vt:lpstr>Слайд 53</vt:lpstr>
      <vt:lpstr>Пріоритетними принципами  роботи  школи в умовах реформування освіти є </vt:lpstr>
      <vt:lpstr>Слайд 55</vt:lpstr>
      <vt:lpstr>Слайд 56</vt:lpstr>
      <vt:lpstr>Слайд 57</vt:lpstr>
      <vt:lpstr>Слайд 58</vt:lpstr>
      <vt:lpstr>Слайд 59</vt:lpstr>
      <vt:lpstr>Слайд 60</vt:lpstr>
      <vt:lpstr> Фінансово-господарська діяльність </vt:lpstr>
      <vt:lpstr>10. Розвиток матеріально-технічної бази.   Фінансово-господарська діяльність</vt:lpstr>
      <vt:lpstr>Слайд 63</vt:lpstr>
      <vt:lpstr>Слайд 64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329</cp:revision>
  <dcterms:created xsi:type="dcterms:W3CDTF">2016-12-26T07:23:41Z</dcterms:created>
  <dcterms:modified xsi:type="dcterms:W3CDTF">2017-01-13T07:01:27Z</dcterms:modified>
</cp:coreProperties>
</file>