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80" r:id="rId3"/>
    <p:sldId id="300" r:id="rId4"/>
    <p:sldId id="288" r:id="rId5"/>
    <p:sldId id="289" r:id="rId6"/>
    <p:sldId id="290" r:id="rId7"/>
    <p:sldId id="291" r:id="rId8"/>
    <p:sldId id="292" r:id="rId9"/>
    <p:sldId id="293" r:id="rId10"/>
    <p:sldId id="295" r:id="rId11"/>
    <p:sldId id="257" r:id="rId12"/>
    <p:sldId id="258" r:id="rId13"/>
    <p:sldId id="281" r:id="rId14"/>
    <p:sldId id="301" r:id="rId15"/>
    <p:sldId id="302" r:id="rId16"/>
    <p:sldId id="282" r:id="rId17"/>
    <p:sldId id="283" r:id="rId18"/>
    <p:sldId id="259" r:id="rId19"/>
    <p:sldId id="263" r:id="rId20"/>
    <p:sldId id="268" r:id="rId21"/>
    <p:sldId id="271" r:id="rId22"/>
    <p:sldId id="284" r:id="rId23"/>
    <p:sldId id="272" r:id="rId24"/>
    <p:sldId id="285" r:id="rId25"/>
    <p:sldId id="273" r:id="rId26"/>
    <p:sldId id="286" r:id="rId27"/>
    <p:sldId id="274" r:id="rId28"/>
    <p:sldId id="287" r:id="rId29"/>
    <p:sldId id="296" r:id="rId30"/>
    <p:sldId id="297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0ECFC-B775-48B8-8A72-02188B0F4841}" type="datetimeFigureOut">
              <a:rPr lang="uk-UA" smtClean="0"/>
              <a:pPr/>
              <a:t>24.01.2025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98B7-2BC8-4349-9A88-AF5F3D20A04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НАРАДА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“Освітні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труднощі та рівні підтримки в навчанні дітей з особливими освітніми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потребами”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4464496" cy="604867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l"/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Рівні підтримки: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І рівень підтримки</a:t>
            </a:r>
            <a:br>
              <a:rPr lang="uk-UA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ІІ рівень підтримки</a:t>
            </a:r>
            <a:br>
              <a:rPr lang="uk-UA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ІІІ рівень підтримки</a:t>
            </a:r>
            <a:br>
              <a:rPr lang="uk-UA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рівень підтримки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рівень підтримки</a:t>
            </a:r>
            <a:br>
              <a:rPr lang="uk-UA" sz="3800" dirty="0" smtClean="0">
                <a:latin typeface="Times New Roman" pitchFamily="18" charset="0"/>
                <a:cs typeface="Times New Roman" pitchFamily="18" charset="0"/>
              </a:rPr>
            </a:br>
            <a:endParaRPr lang="uk-UA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16632"/>
            <a:ext cx="3995936" cy="626469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Категорії (типи) ООП (труднощів):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Інтелектуальні труднощі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Функціональні труднощі (сенсорні, моторні, мовленнєві)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Фізичні труднощі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Навчальні труднощі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Соціоадаптаційні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труднощі</a:t>
            </a:r>
          </a:p>
          <a:p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Порядок організації інклюзивного навчання дітей з ООП у ЗДО, ЗЗСО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564904"/>
            <a:ext cx="4680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Нова термінологія</a:t>
            </a:r>
            <a:endParaRPr lang="uk-UA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653136"/>
            <a:ext cx="24985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Ресурсна кімната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653136"/>
            <a:ext cx="26642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Рівні підтримки</a:t>
            </a:r>
            <a:endParaRPr lang="uk-UA" sz="2400" b="1" dirty="0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>
            <a:off x="5868144" y="3645024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>
            <a:off x="2195736" y="3645024"/>
            <a:ext cx="914400" cy="9144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827584" y="116632"/>
            <a:ext cx="7647836" cy="720080"/>
          </a:xfrm>
          <a:prstGeom prst="rect">
            <a:avLst/>
          </a:prstGeom>
          <a:solidFill>
            <a:srgbClr val="7030A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Gill Sans"/>
              <a:buNone/>
            </a:pP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Рівні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підтримки</a:t>
            </a:r>
            <a:endParaRPr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683568" y="1000108"/>
            <a:ext cx="8250120" cy="564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8346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Char char="⚫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тимчасової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</a:t>
            </a:r>
          </a:p>
          <a:p>
            <a:pPr marL="365760" lvl="0" indent="-28346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Char char="⚫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Char char="⚫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lnSpc>
                <a:spcPct val="80000"/>
              </a:lnSpc>
              <a:spcBef>
                <a:spcPts val="0"/>
              </a:spcBef>
              <a:buSzPts val="1904"/>
              <a:buFont typeface="Arial" pitchFamily="34" charset="0"/>
              <a:buChar char="⚫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потребами – особа, яка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додаткової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постійної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тимчасової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метою забезпечення права на освіту, сприяння розвитку особистості, поліпшення стану здоров'я та якості життя, підвищення рівня участі у житті громади.</a:t>
            </a:r>
          </a:p>
          <a:p>
            <a:pPr marL="365760" lvl="0" indent="-283464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Char char="⚫"/>
            </a:pPr>
            <a:endParaRPr sz="238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16967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792"/>
              <a:buNone/>
            </a:pPr>
            <a:endParaRPr sz="224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Кількість дітей з ООП в класі/групі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352928" cy="5472608"/>
          </a:xfrm>
        </p:spPr>
        <p:txBody>
          <a:bodyPr>
            <a:normAutofit fontScale="92500" lnSpcReduction="20000"/>
          </a:bodyPr>
          <a:lstStyle/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Не більше                      Не більше                     Не більше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 1 дитини                          2 дітей                            3 </a:t>
            </a:r>
            <a:r>
              <a:rPr lang="uk-UA" sz="2800" dirty="0" err="1" smtClean="0">
                <a:solidFill>
                  <a:schemeClr val="tx1"/>
                </a:solidFill>
              </a:rPr>
              <a:t>дітей</a:t>
            </a:r>
            <a:endParaRPr lang="uk-UA" sz="2800" dirty="0" smtClean="0">
              <a:solidFill>
                <a:schemeClr val="tx1"/>
              </a:solidFill>
            </a:endParaRPr>
          </a:p>
          <a:p>
            <a:pPr algn="l"/>
            <a:endParaRPr lang="uk-UA" sz="2800" dirty="0" smtClean="0">
              <a:solidFill>
                <a:schemeClr val="tx1"/>
              </a:solidFill>
            </a:endParaRPr>
          </a:p>
          <a:p>
            <a:pPr algn="l"/>
            <a:endParaRPr lang="uk-UA" sz="2800" dirty="0" smtClean="0">
              <a:solidFill>
                <a:schemeClr val="tx1"/>
              </a:solidFill>
            </a:endParaRPr>
          </a:p>
          <a:p>
            <a:pPr algn="l"/>
            <a:endParaRPr lang="uk-UA" sz="2800" dirty="0" smtClean="0">
              <a:solidFill>
                <a:schemeClr val="tx1"/>
              </a:solidFill>
            </a:endParaRPr>
          </a:p>
          <a:p>
            <a:pPr algn="l"/>
            <a:endParaRPr lang="uk-UA" sz="2800" dirty="0" smtClean="0">
              <a:solidFill>
                <a:schemeClr val="tx1"/>
              </a:solidFill>
            </a:endParaRPr>
          </a:p>
          <a:p>
            <a:pPr algn="l"/>
            <a:endParaRPr lang="uk-UA" sz="2800" dirty="0" smtClean="0">
              <a:solidFill>
                <a:schemeClr val="tx1"/>
              </a:solidFill>
            </a:endParaRPr>
          </a:p>
          <a:p>
            <a:pPr algn="l"/>
            <a:endParaRPr lang="uk-UA" sz="2800" b="1" dirty="0" smtClean="0">
              <a:solidFill>
                <a:schemeClr val="tx1"/>
              </a:solidFill>
            </a:endParaRPr>
          </a:p>
          <a:p>
            <a:pPr algn="l"/>
            <a:r>
              <a:rPr lang="uk-UA" sz="2800" b="1" dirty="0" smtClean="0">
                <a:solidFill>
                  <a:schemeClr val="tx1"/>
                </a:solidFill>
              </a:rPr>
              <a:t>Відсутній висновок </a:t>
            </a:r>
            <a:r>
              <a:rPr lang="uk-UA" sz="2800" b="1" dirty="0" err="1" smtClean="0">
                <a:solidFill>
                  <a:schemeClr val="tx1"/>
                </a:solidFill>
              </a:rPr>
              <a:t>ІРЦ</a:t>
            </a:r>
            <a:r>
              <a:rPr lang="uk-UA" sz="2800" b="1" dirty="0" smtClean="0">
                <a:solidFill>
                  <a:schemeClr val="tx1"/>
                </a:solidFill>
              </a:rPr>
              <a:t> з рівнями підтримки – розподіл здійснюється з урахуванням рекомендацій команди супроводу та складності порушень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1967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>
            <a:off x="4427984" y="11967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7524328" y="12687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212976"/>
            <a:ext cx="201622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1"/>
                </a:solidFill>
              </a:rPr>
              <a:t> яка потребує І</a:t>
            </a:r>
            <a:r>
              <a:rPr lang="en-US" b="1" dirty="0" smtClean="0">
                <a:solidFill>
                  <a:schemeClr val="tx1"/>
                </a:solidFill>
              </a:rPr>
              <a:t>V </a:t>
            </a:r>
            <a:r>
              <a:rPr lang="uk-UA" b="1" dirty="0" smtClean="0">
                <a:solidFill>
                  <a:schemeClr val="tx1"/>
                </a:solidFill>
              </a:rPr>
              <a:t> чи </a:t>
            </a:r>
            <a:r>
              <a:rPr lang="en-US" b="1" dirty="0" smtClean="0">
                <a:solidFill>
                  <a:schemeClr val="tx1"/>
                </a:solidFill>
              </a:rPr>
              <a:t>V</a:t>
            </a:r>
            <a:r>
              <a:rPr lang="uk-UA" b="1" dirty="0" smtClean="0">
                <a:solidFill>
                  <a:schemeClr val="tx1"/>
                </a:solidFill>
              </a:rPr>
              <a:t> рівня підтримки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284984"/>
            <a:ext cx="2232248" cy="16561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1"/>
                </a:solidFill>
              </a:rPr>
              <a:t> які потребують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ІІІ рівня підтримки</a:t>
            </a:r>
          </a:p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284984"/>
            <a:ext cx="1872208" cy="1656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 які потребують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ІІ рівня підтримки</a:t>
            </a:r>
          </a:p>
          <a:p>
            <a:pPr algn="ctr"/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- Керівник ЗДО, ЗЗСО на підставі 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заяви батьків (законних представників) дитини з ООП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та висновку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приймає рішення про утворення інклюзивної групи/класу. Інклюзивна група/клас 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утворюється в </a:t>
            </a:r>
            <a:r>
              <a:rPr lang="uk-UA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язковому</a:t>
            </a: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за наявності однієї такої заяви.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ІПР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1. Складається на навчальний рік (літній період для ЗДО)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2.  Переглядається 3 рази на рік і зберігається в ЗДО, ЗЗСО  - 3 роки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3. Обліковується в АС “ІРЦ”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4. Батьки можуть отримати копію ІПР.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424935" cy="5328592"/>
          </a:xfrm>
        </p:spPr>
        <p:txBody>
          <a:bodyPr>
            <a:noAutofit/>
          </a:bodyPr>
          <a:lstStyle/>
          <a:p>
            <a:r>
              <a:rPr lang="uk-UA" sz="2000" b="0" dirty="0" smtClean="0"/>
              <a:t>1. Інформація про назву закладу освіти;</a:t>
            </a:r>
            <a:br>
              <a:rPr lang="uk-UA" sz="2000" b="0" dirty="0" smtClean="0"/>
            </a:br>
            <a:r>
              <a:rPr lang="uk-UA" sz="2000" b="0" dirty="0" smtClean="0"/>
              <a:t>2. Прізвище та власне </a:t>
            </a:r>
            <a:r>
              <a:rPr lang="uk-UA" sz="2000" b="0" dirty="0" err="1" smtClean="0"/>
              <a:t>ім</a:t>
            </a:r>
            <a:r>
              <a:rPr lang="en-US" sz="2000" b="0" dirty="0" smtClean="0"/>
              <a:t>’</a:t>
            </a:r>
            <a:r>
              <a:rPr lang="uk-UA" sz="2000" b="0" dirty="0" smtClean="0"/>
              <a:t>я учня;</a:t>
            </a:r>
            <a:br>
              <a:rPr lang="uk-UA" sz="2000" b="0" dirty="0" smtClean="0"/>
            </a:br>
            <a:r>
              <a:rPr lang="uk-UA" sz="2000" b="0" dirty="0" smtClean="0"/>
              <a:t>3. Клас, в якому він навчається;</a:t>
            </a:r>
            <a:br>
              <a:rPr lang="uk-UA" sz="2000" b="0" dirty="0" smtClean="0"/>
            </a:br>
            <a:r>
              <a:rPr lang="uk-UA" sz="2000" b="0" dirty="0" smtClean="0"/>
              <a:t>4. цілі виконання та строк дії </a:t>
            </a:r>
            <a:r>
              <a:rPr lang="uk-UA" sz="2000" b="0" dirty="0" err="1" smtClean="0"/>
              <a:t>іНп</a:t>
            </a:r>
            <a:r>
              <a:rPr lang="uk-UA" sz="2000" b="0" dirty="0" smtClean="0"/>
              <a:t>;</a:t>
            </a:r>
            <a:br>
              <a:rPr lang="uk-UA" sz="2000" b="0" dirty="0" smtClean="0"/>
            </a:br>
            <a:r>
              <a:rPr lang="uk-UA" sz="2000" b="0" dirty="0" smtClean="0"/>
              <a:t>5. Загальний обсяг навчального навантаження та кількість годин на тиждень для вивчення навчального предмета;</a:t>
            </a:r>
            <a:br>
              <a:rPr lang="uk-UA" sz="2000" b="0" dirty="0" smtClean="0"/>
            </a:br>
            <a:r>
              <a:rPr lang="uk-UA" sz="2000" b="0" dirty="0" smtClean="0"/>
              <a:t>6. Адаптація чи модифікація змісту освітніх компонентів освітньої програми;</a:t>
            </a:r>
            <a:br>
              <a:rPr lang="uk-UA" sz="2000" b="0" dirty="0" smtClean="0"/>
            </a:br>
            <a:r>
              <a:rPr lang="uk-UA" sz="2000" b="0" dirty="0" smtClean="0"/>
              <a:t>7. Послідовність , форму і темп засвоєння освітньої програми;</a:t>
            </a:r>
            <a:br>
              <a:rPr lang="uk-UA" sz="2000" b="0" dirty="0" smtClean="0"/>
            </a:br>
            <a:r>
              <a:rPr lang="uk-UA" sz="2000" b="0" dirty="0" smtClean="0"/>
              <a:t>8. очікувані результати навчання.</a:t>
            </a:r>
            <a:br>
              <a:rPr lang="uk-UA" sz="2000" b="0" dirty="0" smtClean="0"/>
            </a:br>
            <a:r>
              <a:rPr lang="uk-UA" sz="2000" b="0" dirty="0" smtClean="0"/>
              <a:t/>
            </a:r>
            <a:br>
              <a:rPr lang="uk-UA" sz="2000" b="0" dirty="0" smtClean="0"/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Індивідуальний навчальний план складається командою за участю педагогічних працівників, які викладають навчальні предмети (інтегровані курси), у взаємодії з батьками (іншими законними представниками).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9"/>
            <a:ext cx="8496943" cy="72007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Індивідуальний навчальний план ЗЗСО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632848" cy="5328592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Критерії визначення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5" name="Google Shape;167;p11"/>
          <p:cNvSpPr txBox="1">
            <a:spLocks noGrp="1"/>
          </p:cNvSpPr>
          <p:nvPr>
            <p:ph type="ctrTitle"/>
          </p:nvPr>
        </p:nvSpPr>
        <p:spPr>
          <a:xfrm>
            <a:off x="685800" y="188913"/>
            <a:ext cx="7772400" cy="1008062"/>
          </a:xfrm>
          <a:prstGeom prst="rect">
            <a:avLst/>
          </a:prstGeom>
          <a:solidFill>
            <a:srgbClr val="7030A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Gill Sans"/>
              <a:buNone/>
            </a:pP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Рівні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підтримки</a:t>
            </a:r>
            <a:endParaRPr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20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Умови забезпечення підтримки</a:t>
            </a:r>
            <a:endParaRPr lang="uk-UA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140968"/>
            <a:ext cx="720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Механізм отримання підтримки в ОП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437112"/>
            <a:ext cx="71287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Індивідуальна освітня траєкторія, механізми її реалізації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5589240"/>
            <a:ext cx="70567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Забезпечення допоміжними засобами навчання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6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>Забезпечення допоміжними засобами навчання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5040560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рівень – фінансування обладнання не здійснюється.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ІІ рівень – закупівля обладнання на 10 % загальної суми фінансової підтримки.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ІІІ рівень - закупівля обладнання на 20 % загальної суми фінансової підтримки.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 - закупівля обладнання на 35 % загальної суми фінансової підтримки.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рівень - закупівля обладнання на 35 % загальної суми фінансової підтримки.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база (для ЗДО)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Постанова КМУ від 28.07.2021 № 769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“Порядок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організації інклюзивного навчання дітей з ООП у ЗДО”</a:t>
            </a:r>
          </a:p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Лист МОНУ від 25.06.2020 № 1/9-348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“Щодо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створення інклюзивного освітнього середовища в ЗДО”</a:t>
            </a:r>
            <a:endParaRPr lang="uk-UA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МОНУ від 08.06.18 №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609</a:t>
            </a:r>
            <a:r>
              <a:rPr lang="uk-UA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освіти»</a:t>
            </a:r>
          </a:p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Наказ МОНУ і МОЗУ від 06.02.2015 № 104/52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затвердження Порядку комплектування інклюзивних груп у дошкільних навчальних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закладах”</a:t>
            </a: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Наказ МОНУ від 21.06.2019 № 873 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затвердження Типового переліку спеціальних засобів корекції психофізичного розвитку дітей з особливими освітніми потребами, які навчаються в інклюзивних та спеціальних класах (групах) закладів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освіти”</a:t>
            </a: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Постанова КМУ від 21.07.2021 р. №765 “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постанов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потребами»</a:t>
            </a:r>
          </a:p>
          <a:p>
            <a:pPr>
              <a:lnSpc>
                <a:spcPct val="120000"/>
              </a:lnSpc>
            </a:pP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Корекційно-розвиткові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послуги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496855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надаються у вигляді занять згідно ІПР;</a:t>
            </a:r>
          </a:p>
          <a:p>
            <a:pPr algn="l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індивідуальній або груповій формі;</a:t>
            </a:r>
          </a:p>
          <a:p>
            <a:pPr algn="l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заняття проводяться фахівцями ( із числа працівників закладу освіти та у разі потреби – додатково залученими фахівцями);</a:t>
            </a:r>
          </a:p>
          <a:p>
            <a:pPr algn="l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кількість годин залежить від рівня підтримки,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зазаначеного</a:t>
            </a: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висновку </a:t>
            </a:r>
            <a:r>
              <a:rPr lang="uk-UA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ІІ рівень підтримки – визначає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ІРЦ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424936" cy="5040560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Освітні труднощі ІІ ступеня прояву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(легкого ступеня)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наявність бар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єрів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(різні сфери розвитку), що перешкоджають успішному функціонуванню в закладі освіти;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 в здійсненні: комплексної оцінки 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пристосування освітнього середовища;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допоміжні засоби навчання; асистент вихователя; заняття за розкладом групи + надання до 2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занять на тиждень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32656"/>
            <a:ext cx="770485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ІІІ рівень підтримки – визначає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ІРЦ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424936" cy="504056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Освітні труднощі ІІІ ступеня прояву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(помірного ступеня)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наявність бар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єрів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(різні сфери розвитку), що перешкоджають успішному функціонуванню в закладі освіти;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 в здійсненні: комплексної оцінки 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пристосування освітнього середовища; допоміжні засоби навчання; асистент вихователя;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заняття за адаптованим розкладом; асистент дитини; надання до 4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занять на тиждень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рівень підтримки – визначає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ІРЦ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424936" cy="504056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Освітні труднощі І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ступеня прояву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(тяжкого ступеня)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наявність бар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єрів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(різні сфери розвитку), що перешкоджають успішному функціонуванню в закладі освіти;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 в здійсненні: комплексної оцінки 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пристосування освітнього середовища; допоміжні засоби навчання; асистента вихователя; додаткова підтримка; асистент дитини;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додаткові послуги та пристосування; модифікація; надання до 6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занять на тиждень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548680"/>
            <a:ext cx="70567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рівень підтримки – визначає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ІРЦ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424936" cy="504056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Освітні труднощі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ступеня прояву</a:t>
            </a:r>
          </a:p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(труднощі найтяжчого ступеня)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наявність бар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єрів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(різні сфери розвитку), що перешкоджають успішному функціонуванню в закладі освіти;</a:t>
            </a:r>
          </a:p>
          <a:p>
            <a:pPr algn="l"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потреба в здійсненні: комплексної оцінки 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пристосування освітнього середовища; допоміжні засоби навчання; асистента вихователя; додаткова підтримка; асистент дитини; додаткові послуги та пристосування;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навчання за модифікованим розкладом; надання до 8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занять на тиждень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620688"/>
            <a:ext cx="71287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uk-UA" dirty="0" smtClean="0"/>
              <a:t>Адаптація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7644" y="1196752"/>
            <a:ext cx="64087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 база (для ЗЗСО)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Постанова КМУ від 15.09.2021 № 957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“Порядок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організації інклюзивного навчання дітей з ООП у ЗЗСО”</a:t>
            </a:r>
          </a:p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Лист МОНУ від 09.12.2021 № 1/21614-21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визначення рівня підтримки у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з прийняттям постанови КМУ від 15.09.2021 №957”</a:t>
            </a:r>
            <a:endParaRPr lang="uk-UA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МОНУ від 08.06.18 №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609</a:t>
            </a:r>
            <a:r>
              <a:rPr lang="uk-UA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«Про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освіти»</a:t>
            </a:r>
          </a:p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Наказ МОНУ від 21.06.2019 № 873 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затвердження Типового переліку спеціальних засобів корекції психофізичного розвитку дітей з особливими освітніми потребами, які навчаються в інклюзивних та спеціальних класах (групах) закладів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освіти”</a:t>
            </a: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Постанова КМУ від 21.10.2020 № 983 </a:t>
            </a:r>
            <a:r>
              <a:rPr lang="uk-UA" sz="7200" b="1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 внесення змін до постанов КМУ від 23.04.2003 №585 </a:t>
            </a:r>
            <a:r>
              <a:rPr lang="uk-UA" sz="7200" b="1" smtClean="0">
                <a:latin typeface="Times New Roman" pitchFamily="18" charset="0"/>
                <a:cs typeface="Times New Roman" pitchFamily="18" charset="0"/>
              </a:rPr>
              <a:t>і від 12.07.2017 №545”</a:t>
            </a: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uk-UA" sz="7200" b="1" dirty="0" smtClean="0">
                <a:latin typeface="Times New Roman" pitchFamily="18" charset="0"/>
                <a:cs typeface="Times New Roman" pitchFamily="18" charset="0"/>
              </a:rPr>
              <a:t>Постанова КМУ від 21.07.2021 р. №765 “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постанов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7200" b="1" dirty="0" err="1" smtClean="0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altLang="en-US" sz="7200" b="1" dirty="0" smtClean="0">
                <a:latin typeface="Times New Roman" pitchFamily="18" charset="0"/>
                <a:cs typeface="Times New Roman" pitchFamily="18" charset="0"/>
              </a:rPr>
              <a:t> потребами»</a:t>
            </a:r>
          </a:p>
          <a:p>
            <a:pPr>
              <a:lnSpc>
                <a:spcPct val="120000"/>
              </a:lnSpc>
            </a:pPr>
            <a:endParaRPr lang="uk-UA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dirty="0" smtClean="0"/>
              <a:t>Модифікація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980728"/>
            <a:ext cx="698477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  <a:solidFill>
            <a:schemeClr val="accent4"/>
          </a:solidFill>
        </p:spPr>
        <p:txBody>
          <a:bodyPr/>
          <a:lstStyle/>
          <a:p>
            <a:r>
              <a:rPr lang="uk-UA" b="1" dirty="0" smtClean="0"/>
              <a:t>Ресурсна кімната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208912" cy="5040560"/>
          </a:xfrm>
        </p:spPr>
        <p:txBody>
          <a:bodyPr>
            <a:normAutofit/>
          </a:bodyPr>
          <a:lstStyle/>
          <a:p>
            <a:pPr algn="l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Ресурсна кімната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частина кімнати, що має відповідний розподіл функціональних зон, призначена для розвитку дітей, зокрема з ООП, гармонізації їх психоемоційного стану та психологічного розвантаження, надання (проведення) індивідуальних та/або групових психолого-педагогічних та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занять (послуг)</a:t>
            </a:r>
          </a:p>
          <a:p>
            <a:pPr algn="l"/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Ресурсна кімната - Сайт radugadnz6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960439" cy="2808312"/>
          </a:xfrm>
          <a:prstGeom prst="rect">
            <a:avLst/>
          </a:prstGeom>
          <a:noFill/>
        </p:spPr>
      </p:pic>
      <p:pic>
        <p:nvPicPr>
          <p:cNvPr id="7" name="Picture 4" descr="У Голопристанському районі облаштують 4 ресурсні кімнати для дітей –  INVAK.INFO – информационное агентство – портал людей с инвалидностью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104456" cy="276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827584" y="116632"/>
            <a:ext cx="7647836" cy="720080"/>
          </a:xfrm>
          <a:prstGeom prst="rect">
            <a:avLst/>
          </a:prstGeom>
          <a:solidFill>
            <a:srgbClr val="7030A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Gill Sans"/>
              <a:buNone/>
            </a:pP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Освітні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Gill Sans"/>
              </a:rPr>
              <a:t>труднощі</a:t>
            </a:r>
            <a:endParaRPr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683568" y="1000108"/>
            <a:ext cx="8250120" cy="564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83464">
              <a:lnSpc>
                <a:spcPct val="80000"/>
              </a:lnSpc>
              <a:spcBef>
                <a:spcPts val="0"/>
              </a:spcBef>
              <a:buSzPts val="1904"/>
              <a:buChar char="⚫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навчанні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відповідному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alt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труднощів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charset="0"/>
              <a:buChar char="•"/>
            </a:pP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інтелектуальні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функціональні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мовленнєві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Arial" charset="0"/>
              <a:buChar char="•"/>
            </a:pP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соціоадаптаційні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особистісні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середовищні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соціокультурні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представниками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осередків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культур,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жестової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65760" lvl="0" indent="-283464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 sz="2380" dirty="0">
              <a:latin typeface="Times New Roman" pitchFamily="18" charset="0"/>
              <a:cs typeface="Times New Roman" pitchFamily="18" charset="0"/>
            </a:endParaRPr>
          </a:p>
          <a:p>
            <a:pPr marL="365760" lvl="0" indent="-16967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792"/>
              <a:buNone/>
            </a:pPr>
            <a:endParaRPr sz="224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395537" y="908050"/>
            <a:ext cx="5148014" cy="5689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altLang="en-US" dirty="0" smtClean="0">
                <a:solidFill>
                  <a:schemeClr val="tx1"/>
                </a:solidFill>
              </a:rPr>
              <a:t>	</a:t>
            </a:r>
            <a:r>
              <a:rPr lang="uk-UA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 полягати в обмеженні функціонування різного ступеня прояву </a:t>
            </a:r>
            <a:r>
              <a:rPr lang="uk-UA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передумов інтелекту</a:t>
            </a:r>
            <a:r>
              <a:rPr lang="uk-UA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(пам'яті, уваги, мислення, мовлення, вольових процесів, мотивації тощо), </a:t>
            </a:r>
            <a:r>
              <a:rPr lang="uk-UA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власне інтелекту</a:t>
            </a:r>
            <a:r>
              <a:rPr lang="uk-UA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(здатності до узагальнення, абстрагування, міркування; продукування думки, судження; здатності робити висновки тощо), </a:t>
            </a:r>
            <a:r>
              <a:rPr lang="uk-UA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інвентарю інтелекту</a:t>
            </a:r>
            <a:r>
              <a:rPr lang="uk-UA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(набутих знань, умінь, </a:t>
            </a:r>
            <a:r>
              <a:rPr lang="uk-UA" altLang="en-US" sz="2800" dirty="0" smtClean="0">
                <a:latin typeface="Times New Roman" pitchFamily="18" charset="0"/>
                <a:cs typeface="Times New Roman" pitchFamily="18" charset="0"/>
              </a:rPr>
              <a:t>навичок)</a:t>
            </a:r>
            <a:endParaRPr lang="ru-RU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927623" y="116632"/>
            <a:ext cx="6535340" cy="79141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 eaLnBrk="1" hangingPunct="1"/>
            <a:r>
              <a:rPr lang="uk-UA" altLang="en-US" b="1" dirty="0" smtClean="0">
                <a:latin typeface="Times New Roman" pitchFamily="18" charset="0"/>
                <a:cs typeface="Calibri" pitchFamily="34" charset="0"/>
              </a:rPr>
              <a:t>Інтелектуальні труднощі</a:t>
            </a:r>
            <a:endParaRPr lang="ru-RU" altLang="en-US" b="1" dirty="0" smtClean="0">
              <a:cs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33350" y="260649"/>
            <a:ext cx="8759130" cy="121255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altLang="en-US" b="1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Функціональні</a:t>
            </a:r>
            <a:br>
              <a:rPr lang="uk-UA" altLang="en-US" b="1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</a:br>
            <a:r>
              <a:rPr lang="uk-UA" altLang="en-US" b="1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 (сенсорні, моторні, мовленнєві) </a:t>
            </a:r>
            <a:endParaRPr lang="en-US" altLang="en-US" b="1" dirty="0" smtClean="0">
              <a:solidFill>
                <a:srgbClr val="002060"/>
              </a:solidFill>
              <a:cs typeface="Trebuchet MS" pitchFamily="34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83568" y="1700214"/>
            <a:ext cx="7704856" cy="4791075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uk-UA" altLang="en-US" sz="2800" dirty="0" smtClean="0">
                <a:latin typeface="Times New Roman" pitchFamily="18" charset="0"/>
                <a:cs typeface="Calibri" pitchFamily="34" charset="0"/>
              </a:rPr>
              <a:t>Можуть полягати в обмеженні життєдіяльності різного ступеня прояву </a:t>
            </a:r>
            <a:r>
              <a:rPr lang="uk-UA" altLang="en-US" sz="2800" b="1" dirty="0" smtClean="0">
                <a:latin typeface="Times New Roman" pitchFamily="18" charset="0"/>
                <a:cs typeface="Calibri" pitchFamily="34" charset="0"/>
              </a:rPr>
              <a:t>слухової, зорової, опорно-рухової (кістково-м’язової), мовленнєвої функцій </a:t>
            </a:r>
            <a:r>
              <a:rPr lang="uk-UA" altLang="en-US" sz="2800" dirty="0" smtClean="0">
                <a:latin typeface="Times New Roman" pitchFamily="18" charset="0"/>
                <a:cs typeface="Calibri" pitchFamily="34" charset="0"/>
              </a:rPr>
              <a:t>(</a:t>
            </a:r>
            <a:r>
              <a:rPr lang="uk-UA" altLang="en-US" sz="2800" dirty="0" smtClean="0">
                <a:latin typeface="Times New Roman" pitchFamily="18" charset="0"/>
                <a:cs typeface="Times New Roman" pitchFamily="18" charset="0"/>
              </a:rPr>
              <a:t>стосуватися відтворення </a:t>
            </a:r>
            <a:r>
              <a:rPr lang="uk-UA" altLang="en-US" sz="2800" dirty="0" err="1" smtClean="0">
                <a:latin typeface="Times New Roman" pitchFamily="18" charset="0"/>
                <a:cs typeface="Times New Roman" pitchFamily="18" charset="0"/>
              </a:rPr>
              <a:t>звуко-складової</a:t>
            </a:r>
            <a:r>
              <a:rPr lang="uk-UA" altLang="en-US" sz="2800" dirty="0" smtClean="0">
                <a:latin typeface="Times New Roman" pitchFamily="18" charset="0"/>
                <a:cs typeface="Times New Roman" pitchFamily="18" charset="0"/>
              </a:rPr>
              <a:t> структури слова; розбірливості мовлення; темпу і ритму; мелодико-інтонаційного малюнку; характеристик голосу; розрізнення звуків мовлення на слух; використання словникового запасу і граматики;</a:t>
            </a:r>
            <a:r>
              <a:rPr lang="uk-UA" altLang="en-US" sz="2800" dirty="0" smtClean="0">
                <a:latin typeface="Times New Roman" pitchFamily="18" charset="0"/>
                <a:cs typeface="Calibri" pitchFamily="34" charset="0"/>
              </a:rPr>
              <a:t> перебігу читання, письма, комунікації)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43000" y="333376"/>
            <a:ext cx="6723460" cy="92392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 eaLnBrk="1" hangingPunct="1"/>
            <a:r>
              <a:rPr lang="uk-UA" altLang="en-US" b="1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Фізичні труднощі</a:t>
            </a:r>
            <a:endParaRPr lang="ru-RU" altLang="en-US" b="1" dirty="0" smtClean="0">
              <a:solidFill>
                <a:srgbClr val="002060"/>
              </a:solidFill>
              <a:cs typeface="Trebuchet MS" pitchFamily="34" charset="0"/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1691680" y="1412876"/>
            <a:ext cx="5472608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uk-UA" alt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 полягати в обмеженні функціонування різного ступеня прояву органів та кінцівок дитячого організму. </a:t>
            </a:r>
            <a:endParaRPr lang="en-US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altLang="en-US" b="1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Навчальні труднощі</a:t>
            </a:r>
            <a:endParaRPr lang="en-US" altLang="en-US" b="1" dirty="0" smtClean="0">
              <a:solidFill>
                <a:srgbClr val="002060"/>
              </a:solidFill>
              <a:cs typeface="Trebuchet MS" pitchFamily="34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998934" y="1556792"/>
            <a:ext cx="7677521" cy="3383509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полягати в обмеженні або своєрідності перебігу </a:t>
            </a:r>
            <a:r>
              <a:rPr lang="uk-UA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довільних видів діяльності</a:t>
            </a:r>
            <a:r>
              <a:rPr lang="uk-UA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 ступеня прояву (писемного виду діяльності, математичних дій і </a:t>
            </a:r>
            <a:r>
              <a:rPr lang="uk-UA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uk-UA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Довільний вид діяльності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цілеспрямований вид діяльності, керування яким відбувається під контролем свідомості.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8136904" cy="14401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alt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en-US" sz="4000" b="1" dirty="0" err="1" smtClean="0">
                <a:latin typeface="Times New Roman" pitchFamily="18" charset="0"/>
                <a:cs typeface="Times New Roman" pitchFamily="18" charset="0"/>
              </a:rPr>
              <a:t>Соціоадаптаційні</a:t>
            </a:r>
            <a:r>
              <a:rPr lang="uk-UA" alt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en-US" sz="4000" b="1" dirty="0" smtClean="0">
                <a:latin typeface="Times New Roman" pitchFamily="18" charset="0"/>
                <a:cs typeface="Times New Roman" pitchFamily="18" charset="0"/>
              </a:rPr>
              <a:t> (особистісні, </a:t>
            </a:r>
            <a:r>
              <a:rPr lang="uk-UA" altLang="en-US" sz="4000" b="1" dirty="0" err="1" smtClean="0">
                <a:latin typeface="Times New Roman" pitchFamily="18" charset="0"/>
                <a:cs typeface="Times New Roman" pitchFamily="18" charset="0"/>
              </a:rPr>
              <a:t>середовищні</a:t>
            </a:r>
            <a:r>
              <a:rPr lang="uk-UA" altLang="en-US" sz="4000" b="1" dirty="0" smtClean="0">
                <a:latin typeface="Times New Roman" pitchFamily="18" charset="0"/>
                <a:cs typeface="Times New Roman" pitchFamily="18" charset="0"/>
              </a:rPr>
              <a:t> труднощі)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  <a:defRPr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полягати в наявності бар’єрів на шляху до формування навичок: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пристосування до умов соціального середовища; організації адекватної системи відносин із соціальними об’єктами;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прояву рольової пластичності поведінки; 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інтеграції у соціальні групи, засвоєння стабільних соціальних умов, прийняття норм і цінностей нового соціального середовища, форм соціальної взаємодії.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1209</Words>
  <Application>Microsoft Office PowerPoint</Application>
  <PresentationFormat>Экран (4:3)</PresentationFormat>
  <Paragraphs>115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Gill Sans</vt:lpstr>
      <vt:lpstr>Times New Roman</vt:lpstr>
      <vt:lpstr>Trebuchet MS</vt:lpstr>
      <vt:lpstr>Wingdings 2</vt:lpstr>
      <vt:lpstr>Тема Office</vt:lpstr>
      <vt:lpstr> НАРАДА на тему:  “Освітні труднощі та рівні підтримки в навчанні дітей з особливими освітніми потребами”</vt:lpstr>
      <vt:lpstr>Нормативна база (для ЗДО)</vt:lpstr>
      <vt:lpstr>Нормативна база (для ЗЗСО)</vt:lpstr>
      <vt:lpstr>Освітні труднощі</vt:lpstr>
      <vt:lpstr>Інтелектуальні труднощі</vt:lpstr>
      <vt:lpstr>Функціональні  (сенсорні, моторні, мовленнєві) </vt:lpstr>
      <vt:lpstr>Фізичні труднощі</vt:lpstr>
      <vt:lpstr>Навчальні труднощі</vt:lpstr>
      <vt:lpstr> Соціоадаптаційні  (особистісні, середовищні труднощі) </vt:lpstr>
      <vt:lpstr>Рівні підтримки:  І рівень підтримки ІІ рівень підтримки ІІІ рівень підтримки ІV рівень підтримки V рівень підтримки </vt:lpstr>
      <vt:lpstr>Порядок організації інклюзивного навчання дітей з ООП у ЗДО, ЗЗСО</vt:lpstr>
      <vt:lpstr>Рівні підтримки</vt:lpstr>
      <vt:lpstr>Кількість дітей з ООП в класі/групі</vt:lpstr>
      <vt:lpstr>   - Керівник ЗДО, ЗЗСО на підставі заяви батьків (законних представників) дитини з ООП та висновку ІРЦ приймає рішення про утворення інклюзивної групи/класу. Інклюзивна група/клас утворюється в обов’язковому порядку за наявності однієї такої заяви.  - ІПР: 1. Складається на навчальний рік (літній період для ЗДО) 2.  Переглядається 3 рази на рік і зберігається в ЗДО, ЗЗСО  - 3 роки 3. Обліковується в АС “ІРЦ” 4. Батьки можуть отримати копію ІПР.    </vt:lpstr>
      <vt:lpstr>1. Інформація про назву закладу освіти; 2. Прізвище та власне ім’я учня; 3. Клас, в якому він навчається; 4. цілі виконання та строк дії іНп; 5. Загальний обсяг навчального навантаження та кількість годин на тиждень для вивчення навчального предмета; 6. Адаптація чи модифікація змісту освітніх компонентів освітньої програми; 7. Послідовність , форму і темп засвоєння освітньої програми; 8. очікувані результати навчання.  Індивідуальний навчальний план складається командою за участю педагогічних працівників, які викладають навчальні предмети (інтегровані курси), у взаємодії з батьками (іншими законними представниками).</vt:lpstr>
      <vt:lpstr>Презентация PowerPoint</vt:lpstr>
      <vt:lpstr>Презентация PowerPoint</vt:lpstr>
      <vt:lpstr>Рівні підтримки</vt:lpstr>
      <vt:lpstr>Забезпечення допоміжними засобами навчання</vt:lpstr>
      <vt:lpstr>Корекційно-розвиткові послуги</vt:lpstr>
      <vt:lpstr>ІІ рівень підтримки – визначає ІРЦ</vt:lpstr>
      <vt:lpstr>Презентация PowerPoint</vt:lpstr>
      <vt:lpstr>ІІІ рівень підтримки – визначає ІРЦ</vt:lpstr>
      <vt:lpstr>Презентация PowerPoint</vt:lpstr>
      <vt:lpstr>ІV рівень підтримки – визначає ІРЦ</vt:lpstr>
      <vt:lpstr>Презентация PowerPoint</vt:lpstr>
      <vt:lpstr>V рівень підтримки – визначає ІРЦ</vt:lpstr>
      <vt:lpstr>Презентация PowerPoint</vt:lpstr>
      <vt:lpstr>Адаптація</vt:lpstr>
      <vt:lpstr>Модифікація</vt:lpstr>
      <vt:lpstr>Ресурсна кімната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та специфіка роботи інклюзивних груп</dc:title>
  <dc:creator>user</dc:creator>
  <cp:lastModifiedBy>Yarik</cp:lastModifiedBy>
  <cp:revision>65</cp:revision>
  <dcterms:created xsi:type="dcterms:W3CDTF">2021-09-24T12:34:28Z</dcterms:created>
  <dcterms:modified xsi:type="dcterms:W3CDTF">2025-01-24T13:39:16Z</dcterms:modified>
</cp:coreProperties>
</file>