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FF99"/>
    <a:srgbClr val="BDDEFF"/>
    <a:srgbClr val="FFCCFF"/>
    <a:srgbClr val="66FFFF"/>
    <a:srgbClr val="66FF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1402" y="3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>
                <a:lumMod val="56000"/>
                <a:lumOff val="44000"/>
              </a:srgbClr>
            </a:gs>
            <a:gs pos="31000">
              <a:schemeClr val="accent1">
                <a:tint val="44500"/>
                <a:satMod val="160000"/>
                <a:lumMod val="51000"/>
                <a:lumOff val="49000"/>
              </a:schemeClr>
            </a:gs>
            <a:gs pos="100000">
              <a:srgbClr val="66FF66">
                <a:lumMod val="53000"/>
                <a:lumOff val="47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156176" y="263040"/>
            <a:ext cx="2901112" cy="65383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131844" y="278513"/>
            <a:ext cx="2901112" cy="65383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07504" y="203032"/>
            <a:ext cx="2901112" cy="65383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09563" y="404966"/>
            <a:ext cx="297626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Пам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’</a:t>
            </a:r>
            <a:r>
              <a:rPr lang="uk-U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ятка </a:t>
            </a:r>
          </a:p>
          <a:p>
            <a:pPr algn="ctr"/>
            <a:endParaRPr lang="uk-UA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  <a:p>
            <a:pPr algn="ctr"/>
            <a:r>
              <a:rPr lang="uk-U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на літні  канікули </a:t>
            </a:r>
          </a:p>
          <a:p>
            <a:pPr algn="ctr"/>
            <a:endParaRPr lang="uk-UA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  <a:p>
            <a:pPr algn="ctr"/>
            <a:r>
              <a:rPr lang="uk-U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в умовах </a:t>
            </a:r>
          </a:p>
          <a:p>
            <a:pPr algn="ctr"/>
            <a:endParaRPr lang="uk-UA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  <a:p>
            <a:pPr algn="ctr"/>
            <a:r>
              <a:rPr lang="uk-U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воєнного часу</a:t>
            </a:r>
          </a:p>
          <a:p>
            <a:endParaRPr lang="uk-UA" sz="36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33818" y="242258"/>
            <a:ext cx="241123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</a:t>
            </a:r>
            <a:r>
              <a:rPr lang="ru-RU" sz="14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равила поведінки в умовах</a:t>
            </a:r>
          </a:p>
          <a:p>
            <a:pPr algn="ctr"/>
            <a:r>
              <a:rPr lang="ru-RU" sz="14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надзвичайних ситуації</a:t>
            </a:r>
          </a:p>
          <a:p>
            <a:pPr algn="ctr"/>
            <a:r>
              <a:rPr lang="ru-RU" sz="14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воєнного характеру</a:t>
            </a:r>
            <a:endParaRPr lang="uk-UA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2" name="AutoShape 2" descr="Бумага PNG, лист бумаги PNG, листок бумаги 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5" descr="Офіційні вихідні в 2022 році в Україні: коли і скільки будемо відпочиват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7" descr="Офіційні вихідні в 2022 році в Україні: коли і скільки будемо відпочиват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AutoShape 10" descr="Календар на липень 2022 року – Українські календарі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104465" y="980922"/>
            <a:ext cx="3081293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підготувати "екстрену валізку"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з речами, які можуть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знадобитись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- при знаходженні у зоні НС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зберігати особистий спокій</a:t>
            </a:r>
          </a:p>
          <a:p>
            <a:r>
              <a:rPr lang="uk-UA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-  </a:t>
            </a:r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 сповіщати про свої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майбутні  дії (плани)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малознайомих людей</a:t>
            </a:r>
            <a:endParaRPr lang="uk-UA" sz="1600" b="1" dirty="0">
              <a:ln w="1905"/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- знати місце розташування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захисних споруд цивільної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оборони поблизу місця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проживання</a:t>
            </a:r>
            <a:endParaRPr lang="uk-UA" sz="1600" b="1" dirty="0">
              <a:ln w="1905"/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- уникати місць скупчення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людей</a:t>
            </a:r>
            <a:endParaRPr lang="uk-UA" sz="1600" b="1" dirty="0">
              <a:ln w="1905"/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у разі відсутності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пристосованих  сховищ, для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укриття використовувати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нерівності рельєфу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у разі, якщо ви стали свідком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протиправних до них дій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постаратися з’ясувати та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зберегти як найбільше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інформації про них</a:t>
            </a:r>
          </a:p>
          <a:p>
            <a:endParaRPr lang="uk-UA" sz="1600" dirty="0"/>
          </a:p>
        </p:txBody>
      </p:sp>
      <p:pic>
        <p:nvPicPr>
          <p:cNvPr id="1028" name="Picture 4" descr="Розтяжка до Дня вшанування &quot;Ми пам'ятаємо&quot; | Тест. Виховна робот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75" y="2554152"/>
            <a:ext cx="2287843" cy="1956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алина | кОнОгОнК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7187"/>
            <a:ext cx="2564273" cy="2228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1267944" y="6348421"/>
            <a:ext cx="6206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2025</a:t>
            </a:r>
            <a:endParaRPr lang="uk-UA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56176" y="316651"/>
            <a:ext cx="293259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 у разі раптового обстрілу та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відсутності поблизу споруд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цивільного захисту, сховища і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укриття − лягти на землю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головою в сторону,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протилежну вибухам</a:t>
            </a:r>
            <a:endParaRPr lang="uk-UA" sz="1600" b="1" dirty="0">
              <a:ln w="1905"/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uk-UA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</a:t>
            </a:r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 виході із приміщень,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пересуванні сходинами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дотримуватись правила </a:t>
            </a:r>
          </a:p>
          <a:p>
            <a:r>
              <a:rPr lang="ru-RU" sz="16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правої руки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025370" y="2990289"/>
            <a:ext cx="31149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cap="all" dirty="0">
                <a:ln w="9000" cmpd="sng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Бережіть себе та </a:t>
            </a:r>
          </a:p>
          <a:p>
            <a:pPr algn="ctr"/>
            <a:endParaRPr lang="uk-UA" b="1" cap="all" dirty="0">
              <a:ln w="9000" cmpd="sng">
                <a:solidFill>
                  <a:srgbClr val="00B050"/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  <a:p>
            <a:pPr algn="ctr"/>
            <a:r>
              <a:rPr lang="uk-UA" b="1" cap="all" dirty="0">
                <a:ln w="9000" cmpd="sng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своїх близьких!</a:t>
            </a:r>
          </a:p>
          <a:p>
            <a:pPr algn="ctr"/>
            <a:endParaRPr lang="uk-UA" b="1" cap="all" dirty="0">
              <a:ln w="9000" cmpd="sng">
                <a:solidFill>
                  <a:srgbClr val="00B050"/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  <a:p>
            <a:pPr algn="ctr"/>
            <a:r>
              <a:rPr lang="uk-UA" b="1" cap="all" dirty="0">
                <a:ln w="9000" cmpd="sng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 Будьте здорові та</a:t>
            </a:r>
          </a:p>
          <a:p>
            <a:pPr algn="ctr"/>
            <a:endParaRPr lang="uk-UA" b="1" cap="all" dirty="0">
              <a:ln w="9000" cmpd="sng">
                <a:solidFill>
                  <a:srgbClr val="00B050"/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  <a:p>
            <a:pPr algn="ctr"/>
            <a:r>
              <a:rPr lang="uk-UA" b="1" cap="all" dirty="0">
                <a:ln w="9000" cmpd="sng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 самовідповідальні!</a:t>
            </a:r>
            <a:endParaRPr lang="uk-UA" sz="3600" dirty="0">
              <a:ln w="9000" cmpd="sng">
                <a:solidFill>
                  <a:srgbClr val="00B050"/>
                </a:solidFill>
                <a:prstDash val="solid"/>
              </a:ln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1034" name="Picture 10" descr="Україна надзвичайна. Неймовірні факти про Україну, які мало хто знав | То є  Львів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854" y="5021615"/>
            <a:ext cx="2723404" cy="1634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699679" y="6059244"/>
            <a:ext cx="1757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2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Все буде Україна!</a:t>
            </a:r>
            <a:endParaRPr lang="uk-UA" sz="1200" dirty="0">
              <a:ln w="9000" cmpd="sng">
                <a:solidFill>
                  <a:srgbClr val="FF0000"/>
                </a:solidFill>
                <a:prstDash val="solid"/>
              </a:ln>
              <a:solidFill>
                <a:srgbClr val="C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10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>
                <a:lumMod val="56000"/>
                <a:lumOff val="44000"/>
              </a:srgbClr>
            </a:gs>
            <a:gs pos="31000">
              <a:schemeClr val="accent1">
                <a:tint val="44500"/>
                <a:satMod val="160000"/>
                <a:lumMod val="51000"/>
                <a:lumOff val="49000"/>
              </a:schemeClr>
            </a:gs>
            <a:gs pos="100000">
              <a:srgbClr val="66FF66">
                <a:lumMod val="53000"/>
                <a:lumOff val="47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156176" y="203035"/>
            <a:ext cx="2901112" cy="65383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131844" y="203031"/>
            <a:ext cx="2901112" cy="65383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07504" y="203032"/>
            <a:ext cx="2901112" cy="65383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AutoShape 2" descr="Бумага PNG, лист бумаги PNG, листок бумаги 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5" descr="Офіційні вихідні в 2022 році в Україні: коли і скільки будемо відпочиват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7" descr="Офіційні вихідні в 2022 році в Україні: коли і скільки будемо відпочиват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AutoShape 10" descr="Календар на липень 2022 року – Українські календарі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67573" y="210972"/>
            <a:ext cx="2958309" cy="4739759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Виявивши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вибухонебезпечні 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предмети, вживайте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заходів з означення, 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огородження і охороні 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їх на місці виявлення.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</a:t>
            </a:r>
            <a:r>
              <a:rPr lang="ru-RU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Негайно</a:t>
            </a:r>
            <a:r>
              <a:rPr lang="ru-RU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</a:t>
            </a: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повідомте про це 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територіальні органи ДСНС 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 МВС за телефоном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"101" та "102".</a:t>
            </a:r>
          </a:p>
          <a:p>
            <a:pPr algn="ctr">
              <a:lnSpc>
                <a:spcPct val="200000"/>
              </a:lnSpc>
            </a:pPr>
            <a:r>
              <a:rPr lang="ru-RU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56176" y="203035"/>
            <a:ext cx="29011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"Екстрена валізка«</a:t>
            </a:r>
          </a:p>
          <a:p>
            <a:pPr algn="ctr"/>
            <a:endParaRPr lang="ru-RU" sz="1600" dirty="0"/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Екстрена валіза, як правило, 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являє собою міцний і зручний 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рюкзак, що містить необхідний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індивідуальний мінімум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одягу, предметів гігієни, 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медикаментів, інструментів, 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засобів індивідуального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захисту та продуктів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харчування.  Всі речі повинні бути новими і не використовуватись у повсякденному житті. 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Екстрена валіза призначена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для максимально швидкої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евакуації із зони надзвичайної</a:t>
            </a:r>
          </a:p>
          <a:p>
            <a:pPr algn="ctr"/>
            <a:r>
              <a:rPr lang="ru-RU" sz="1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події.  </a:t>
            </a:r>
          </a:p>
          <a:p>
            <a:endParaRPr lang="ru-RU" sz="1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31844" y="442407"/>
            <a:ext cx="291156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ru-RU" sz="16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підходити до вікон, якщо </a:t>
            </a:r>
          </a:p>
          <a:p>
            <a:r>
              <a:rPr lang="ru-RU" sz="16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    почуєте постріли;</a:t>
            </a:r>
          </a:p>
          <a:p>
            <a:r>
              <a:rPr lang="ru-RU" sz="16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- спостерігати за ходом </a:t>
            </a:r>
          </a:p>
          <a:p>
            <a:r>
              <a:rPr lang="ru-RU" sz="16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   бойових дій</a:t>
            </a:r>
          </a:p>
          <a:p>
            <a:r>
              <a:rPr lang="ru-RU" sz="16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- стояти чи перебігати під </a:t>
            </a:r>
          </a:p>
          <a:p>
            <a:r>
              <a:rPr lang="ru-RU" sz="16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   обстрілом</a:t>
            </a:r>
          </a:p>
          <a:p>
            <a:r>
              <a:rPr lang="ru-RU" sz="16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- конфліктувати з озброєними </a:t>
            </a:r>
          </a:p>
          <a:p>
            <a:r>
              <a:rPr lang="ru-RU" sz="16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людьми</a:t>
            </a:r>
          </a:p>
          <a:p>
            <a:r>
              <a:rPr lang="ru-RU" sz="16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- підбирати покинуті зброю та</a:t>
            </a:r>
          </a:p>
          <a:p>
            <a:r>
              <a:rPr lang="ru-RU" sz="16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 боєприпаси.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49558" y="198871"/>
            <a:ext cx="22044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Не рекомендується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165892" y="2928787"/>
            <a:ext cx="2903231" cy="3693319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При виявленні </a:t>
            </a:r>
          </a:p>
          <a:p>
            <a:pPr algn="ctr"/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вибухонебезпечних </a:t>
            </a:r>
          </a:p>
          <a:p>
            <a:pPr algn="ctr"/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предметів забороняється</a:t>
            </a:r>
            <a:r>
              <a:rPr lang="ru-RU" sz="1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 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перекладати, перекочувати з 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одного місця на інше;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-збирати і зберігати, нагрівати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і ударяти;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- намагатися розряджати і 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розбирати;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- використовувати заряди для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розведення вогню і 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освітлення;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- приносити в приміщення, 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закопувати в землю, </a:t>
            </a:r>
          </a:p>
          <a:p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кидати в колодязь чи річку.</a:t>
            </a:r>
          </a:p>
        </p:txBody>
      </p:sp>
      <p:pic>
        <p:nvPicPr>
          <p:cNvPr id="2050" name="Picture 2" descr="D:\0201РобСтіл\62e1b7d-depositphotos-107613328-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9148" y="5134274"/>
            <a:ext cx="2336725" cy="157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Міністерство надзвичайних ситуацій України — Вікіпеді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4652336"/>
            <a:ext cx="1935924" cy="1935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50772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266</Words>
  <Application>Microsoft Office PowerPoint</Application>
  <PresentationFormat>Экран (4:3)</PresentationFormat>
  <Paragraphs>104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Оператор1000</dc:creator>
  <cp:lastModifiedBy>School_1</cp:lastModifiedBy>
  <cp:revision>20</cp:revision>
  <dcterms:created xsi:type="dcterms:W3CDTF">2022-05-24T13:01:37Z</dcterms:created>
  <dcterms:modified xsi:type="dcterms:W3CDTF">2025-04-11T07:15:44Z</dcterms:modified>
</cp:coreProperties>
</file>