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1" r:id="rId14"/>
    <p:sldId id="283" r:id="rId15"/>
    <p:sldId id="285" r:id="rId16"/>
    <p:sldId id="287" r:id="rId17"/>
    <p:sldId id="28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31B-89B2-47AF-A7E8-9AF1BE8483FE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7F-383A-41AC-9C92-0919CDE4F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31B-89B2-47AF-A7E8-9AF1BE8483FE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7F-383A-41AC-9C92-0919CDE4F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53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31B-89B2-47AF-A7E8-9AF1BE8483FE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7F-383A-41AC-9C92-0919CDE4F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2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31B-89B2-47AF-A7E8-9AF1BE8483FE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7F-383A-41AC-9C92-0919CDE4F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3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31B-89B2-47AF-A7E8-9AF1BE8483FE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7F-383A-41AC-9C92-0919CDE4F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85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31B-89B2-47AF-A7E8-9AF1BE8483FE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7F-383A-41AC-9C92-0919CDE4F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07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31B-89B2-47AF-A7E8-9AF1BE8483FE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7F-383A-41AC-9C92-0919CDE4F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14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31B-89B2-47AF-A7E8-9AF1BE8483FE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7F-383A-41AC-9C92-0919CDE4F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33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31B-89B2-47AF-A7E8-9AF1BE8483FE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7F-383A-41AC-9C92-0919CDE4F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50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31B-89B2-47AF-A7E8-9AF1BE8483FE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7F-383A-41AC-9C92-0919CDE4F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97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331B-89B2-47AF-A7E8-9AF1BE8483FE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7F-383A-41AC-9C92-0919CDE4F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6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331B-89B2-47AF-A7E8-9AF1BE8483FE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0417F-383A-41AC-9C92-0919CDE4F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5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401927"/>
            <a:ext cx="9144000" cy="1094364"/>
          </a:xfrm>
        </p:spPr>
        <p:txBody>
          <a:bodyPr>
            <a:noAutofit/>
          </a:bodyPr>
          <a:lstStyle/>
          <a:p>
            <a:r>
              <a:rPr lang="uk-UA" sz="8000" b="1" dirty="0" smtClean="0">
                <a:solidFill>
                  <a:srgbClr val="C00000"/>
                </a:solidFill>
                <a:latin typeface="+mn-lt"/>
              </a:rPr>
              <a:t>Не дай СНІДУ шанс</a:t>
            </a:r>
            <a:endParaRPr lang="ru-RU" sz="8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3527" y="1364673"/>
            <a:ext cx="5971309" cy="969818"/>
          </a:xfrm>
        </p:spPr>
        <p:txBody>
          <a:bodyPr>
            <a:normAutofit/>
          </a:bodyPr>
          <a:lstStyle/>
          <a:p>
            <a:r>
              <a:rPr lang="uk-UA" sz="6000" b="1" dirty="0" smtClean="0"/>
              <a:t>Чума ХХІ століття</a:t>
            </a:r>
            <a:endParaRPr lang="ru-RU" sz="6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964" y="2147454"/>
            <a:ext cx="9213272" cy="4710546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7980218" y="5846618"/>
            <a:ext cx="4211782" cy="10113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 smtClean="0"/>
              <a:t>Практичний психолог </a:t>
            </a:r>
          </a:p>
          <a:p>
            <a:pPr algn="ctr"/>
            <a:r>
              <a:rPr lang="uk-UA" b="1" i="1" dirty="0" err="1" smtClean="0"/>
              <a:t>Степанівського</a:t>
            </a:r>
            <a:r>
              <a:rPr lang="uk-UA" b="1" i="1" dirty="0" smtClean="0"/>
              <a:t> ЗЗСО І-ІІІ ступенів</a:t>
            </a:r>
          </a:p>
          <a:p>
            <a:pPr algn="ctr"/>
            <a:r>
              <a:rPr lang="uk-UA" b="1" i="1" dirty="0" smtClean="0"/>
              <a:t>Н.Д.БОЙКО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585726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" b="1376"/>
          <a:stretch>
            <a:fillRect/>
          </a:stretch>
        </p:blipFill>
        <p:spPr bwMode="auto">
          <a:xfrm>
            <a:off x="97635" y="0"/>
            <a:ext cx="7006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35760" y="188640"/>
            <a:ext cx="576064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uk-U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Перебіг хвороби</a:t>
            </a:r>
          </a:p>
        </p:txBody>
      </p:sp>
      <p:sp>
        <p:nvSpPr>
          <p:cNvPr id="15364" name="Прямокутник 4"/>
          <p:cNvSpPr>
            <a:spLocks noChangeArrowheads="1"/>
          </p:cNvSpPr>
          <p:nvPr/>
        </p:nvSpPr>
        <p:spPr bwMode="auto">
          <a:xfrm>
            <a:off x="1335314" y="1125538"/>
            <a:ext cx="10363199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Безсимптомна</a:t>
            </a:r>
            <a:r>
              <a:rPr lang="uk-UA" altLang="ru-RU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фаза ВІЛ-інфекції : </a:t>
            </a:r>
            <a:r>
              <a:rPr lang="uk-UA" altLang="ru-RU" sz="2800" b="1" dirty="0" err="1">
                <a:latin typeface="+mn-lt"/>
                <a:cs typeface="Times New Roman" panose="02020603050405020304" pitchFamily="18" charset="0"/>
              </a:rPr>
              <a:t>Безсимптомна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 фаза має тривалий перебіг. Приблизно у 50 % ВІЛ-інфікованих </a:t>
            </a:r>
            <a:r>
              <a:rPr lang="uk-UA" altLang="ru-RU" sz="2800" b="1" dirty="0" err="1">
                <a:latin typeface="+mn-lt"/>
                <a:cs typeface="Times New Roman" panose="02020603050405020304" pitchFamily="18" charset="0"/>
              </a:rPr>
              <a:t>безсимптомна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 фаза може тривати до 10 років. Швидкість протікання даної фази залежить від того, з якою швидкістю розмножується вірус. </a:t>
            </a:r>
          </a:p>
          <a:p>
            <a:pPr algn="just" eaLnBrk="1" hangingPunct="1"/>
            <a:r>
              <a:rPr lang="uk-UA" altLang="ru-RU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СНІД - розгорнута стадія ВІЛ:  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Дана стадія характеризується активізацією так званих опортуністичних інфекцій.</a:t>
            </a:r>
          </a:p>
        </p:txBody>
      </p:sp>
      <p:pic>
        <p:nvPicPr>
          <p:cNvPr id="15365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905" y="4650128"/>
            <a:ext cx="1951037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Результат пошуку зображень за запитом &quot;снід зображення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1896" y="4185518"/>
            <a:ext cx="4386218" cy="24562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189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286" y="274638"/>
            <a:ext cx="11596914" cy="1143000"/>
          </a:xfrm>
          <a:ln>
            <a:miter lim="800000"/>
            <a:headEnd/>
            <a:tailEnd/>
          </a:ln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Яким чином можна заразитися      </a:t>
            </a:r>
            <a:r>
              <a:rPr lang="uk-UA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ВІЛ-</a:t>
            </a:r>
            <a:r>
              <a:rPr lang="uk-UA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інфекцією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" r="1376"/>
          <a:stretch>
            <a:fillRect/>
          </a:stretch>
        </p:blipFill>
        <p:spPr bwMode="auto">
          <a:xfrm>
            <a:off x="0" y="6110514"/>
            <a:ext cx="12192000" cy="74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4664076"/>
            <a:ext cx="1852612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Прямокутник 5"/>
          <p:cNvSpPr>
            <a:spLocks noChangeArrowheads="1"/>
          </p:cNvSpPr>
          <p:nvPr/>
        </p:nvSpPr>
        <p:spPr bwMode="auto">
          <a:xfrm>
            <a:off x="614818" y="1508238"/>
            <a:ext cx="6035364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uk-UA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статевому контакті.</a:t>
            </a:r>
          </a:p>
          <a:p>
            <a:pPr eaLnBrk="1" hangingPunct="1">
              <a:buFontTx/>
              <a:buAutoNum type="arabicPeriod"/>
            </a:pPr>
            <a:r>
              <a:rPr lang="uk-UA" alt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ін'єкційних наркоманів </a:t>
            </a:r>
          </a:p>
          <a:p>
            <a:pPr eaLnBrk="1" hangingPunct="1">
              <a:buFontTx/>
              <a:buAutoNum type="arabicPeriod"/>
            </a:pPr>
            <a:r>
              <a:rPr lang="uk-UA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час процедури </a:t>
            </a:r>
            <a:r>
              <a:rPr lang="uk-UA" alt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переливання </a:t>
            </a:r>
            <a:r>
              <a:rPr lang="uk-UA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крові або її </a:t>
            </a:r>
            <a:r>
              <a:rPr lang="uk-UA" alt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uk-UA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AutoNum type="arabicPeriod"/>
            </a:pPr>
            <a:r>
              <a:rPr lang="uk-UA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матері </a:t>
            </a:r>
            <a:r>
              <a:rPr lang="uk-UA" alt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дитини. </a:t>
            </a:r>
            <a:endParaRPr lang="uk-UA" alt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7" name="Picture 1" descr="F:\Марта папка з предметів\ПРО СНІД\images (24).jpg"/>
          <p:cNvPicPr>
            <a:picLocks noChangeAspect="1" noChangeArrowheads="1"/>
          </p:cNvPicPr>
          <p:nvPr/>
        </p:nvPicPr>
        <p:blipFill>
          <a:blip r:embed="rId4" cstate="print"/>
          <a:srcRect r="13034" b="792"/>
          <a:stretch>
            <a:fillRect/>
          </a:stretch>
        </p:blipFill>
        <p:spPr bwMode="auto">
          <a:xfrm>
            <a:off x="6987962" y="1513544"/>
            <a:ext cx="5015352" cy="38420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2820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" b="1376"/>
          <a:stretch>
            <a:fillRect/>
          </a:stretch>
        </p:blipFill>
        <p:spPr bwMode="auto">
          <a:xfrm>
            <a:off x="379265" y="3195"/>
            <a:ext cx="1108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21" y="5165997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639616" y="0"/>
            <a:ext cx="8028384" cy="1282154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Яким чином неможливо заразитися ВІЛ</a:t>
            </a:r>
            <a:br>
              <a:rPr lang="uk-UA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uk-UA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7413" name="Прямокутник 7"/>
          <p:cNvSpPr>
            <a:spLocks noChangeArrowheads="1"/>
          </p:cNvSpPr>
          <p:nvPr/>
        </p:nvSpPr>
        <p:spPr bwMode="auto">
          <a:xfrm>
            <a:off x="1915886" y="1484313"/>
            <a:ext cx="96810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Якщо серед знайомих вам людей є інфікована ВІЛ, потрібно знати, що інфекцією неможливо </a:t>
            </a:r>
            <a:r>
              <a:rPr lang="uk-UA" altLang="ru-RU" sz="2800" b="1" dirty="0" smtClean="0">
                <a:latin typeface="+mn-lt"/>
                <a:cs typeface="Times New Roman" panose="02020603050405020304" pitchFamily="18" charset="0"/>
              </a:rPr>
              <a:t>заразитися:</a:t>
            </a:r>
            <a:endParaRPr lang="uk-UA" altLang="ru-RU" sz="2800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10241" name="Picture 1" descr="F:\Марта папка з предметів\ПРО СНІД\images (2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1777" y="2904782"/>
            <a:ext cx="3836870" cy="2553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93" name="Прямокутник 14"/>
          <p:cNvSpPr>
            <a:spLocks noChangeArrowheads="1"/>
          </p:cNvSpPr>
          <p:nvPr/>
        </p:nvSpPr>
        <p:spPr bwMode="auto">
          <a:xfrm>
            <a:off x="1598024" y="2732725"/>
            <a:ext cx="583376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800" b="1" dirty="0" smtClean="0">
                <a:latin typeface="+mn-lt"/>
                <a:cs typeface="Times New Roman" panose="02020603050405020304" pitchFamily="18" charset="0"/>
              </a:rPr>
              <a:t>-  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час чхання та кашлю; </a:t>
            </a:r>
          </a:p>
          <a:p>
            <a:pPr eaLnBrk="1" hangingPunct="1"/>
            <a:r>
              <a:rPr lang="uk-UA" altLang="ru-RU" sz="2800" b="1" dirty="0" smtClean="0">
                <a:latin typeface="+mn-lt"/>
                <a:cs typeface="Times New Roman" panose="02020603050405020304" pitchFamily="18" charset="0"/>
              </a:rPr>
              <a:t>- через 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рукостискання; </a:t>
            </a:r>
          </a:p>
          <a:p>
            <a:pPr eaLnBrk="1" hangingPunct="1"/>
            <a:r>
              <a:rPr lang="uk-UA" altLang="ru-RU" sz="2800" b="1" dirty="0" smtClean="0">
                <a:latin typeface="+mn-lt"/>
                <a:cs typeface="Times New Roman" panose="02020603050405020304" pitchFamily="18" charset="0"/>
              </a:rPr>
              <a:t>- через 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поцілунок або обійми; </a:t>
            </a:r>
          </a:p>
          <a:p>
            <a:pPr eaLnBrk="1" hangingPunct="1"/>
            <a:r>
              <a:rPr lang="uk-UA" altLang="ru-RU" sz="2800" b="1" dirty="0" smtClean="0">
                <a:latin typeface="+mn-lt"/>
                <a:cs typeface="Times New Roman" panose="02020603050405020304" pitchFamily="18" charset="0"/>
              </a:rPr>
              <a:t>- вживаючи 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спільну з хворим їжу або пиття; </a:t>
            </a:r>
          </a:p>
          <a:p>
            <a:pPr eaLnBrk="1" hangingPunct="1"/>
            <a:r>
              <a:rPr lang="uk-UA" altLang="ru-RU" sz="2800" b="1" dirty="0" smtClean="0">
                <a:latin typeface="+mn-lt"/>
                <a:cs typeface="Times New Roman" panose="02020603050405020304" pitchFamily="18" charset="0"/>
              </a:rPr>
              <a:t>- в 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лазнях, басейнах, </a:t>
            </a:r>
            <a:r>
              <a:rPr lang="uk-UA" altLang="ru-RU" sz="2800" b="1" dirty="0" smtClean="0">
                <a:latin typeface="+mn-lt"/>
                <a:cs typeface="Times New Roman" panose="02020603050405020304" pitchFamily="18" charset="0"/>
              </a:rPr>
              <a:t>саунах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.</a:t>
            </a:r>
            <a:r>
              <a:rPr lang="uk-UA" altLang="ru-RU" sz="2800" b="1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uk-UA" altLang="ru-RU" sz="2800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17" name="Picture 3" descr="Результат пошуку зображень за запитом &quot;снід зображення&quot;"/>
          <p:cNvPicPr>
            <a:picLocks noChangeAspect="1" noChangeArrowheads="1"/>
          </p:cNvPicPr>
          <p:nvPr/>
        </p:nvPicPr>
        <p:blipFill>
          <a:blip r:embed="rId5" cstate="print"/>
          <a:srcRect b="22721"/>
          <a:stretch>
            <a:fillRect/>
          </a:stretch>
        </p:blipFill>
        <p:spPr bwMode="auto">
          <a:xfrm>
            <a:off x="6899380" y="5449334"/>
            <a:ext cx="1452397" cy="1122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984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Алиса\Desktop\47203463_491536238005665_556404136787889356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1" t="55130" r="33575" b="-1523"/>
          <a:stretch>
            <a:fillRect/>
          </a:stretch>
        </p:blipFill>
        <p:spPr bwMode="auto">
          <a:xfrm>
            <a:off x="2396836" y="0"/>
            <a:ext cx="8769927" cy="690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" b="1376"/>
          <a:stretch>
            <a:fillRect/>
          </a:stretch>
        </p:blipFill>
        <p:spPr bwMode="auto">
          <a:xfrm>
            <a:off x="206374" y="0"/>
            <a:ext cx="1108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02" y="5172984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1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" b="1376"/>
          <a:stretch>
            <a:fillRect/>
          </a:stretch>
        </p:blipFill>
        <p:spPr bwMode="auto">
          <a:xfrm>
            <a:off x="290286" y="-37306"/>
            <a:ext cx="1108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80" y="5085898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2" descr="Пов’язане зображенн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0"/>
            <a:ext cx="6783388" cy="678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92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Результат пошуку зображень за запитом &quot;снід зображенн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" r="1376"/>
          <a:stretch>
            <a:fillRect/>
          </a:stretch>
        </p:blipFill>
        <p:spPr bwMode="auto">
          <a:xfrm>
            <a:off x="1524000" y="5749926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013326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8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" b="1376"/>
          <a:stretch>
            <a:fillRect/>
          </a:stretch>
        </p:blipFill>
        <p:spPr bwMode="auto">
          <a:xfrm>
            <a:off x="1524001" y="0"/>
            <a:ext cx="1108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013326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2831034" y="341540"/>
            <a:ext cx="3860052" cy="50167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Уникнути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зараження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так складно, як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вилікувати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вже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існуючу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інфекцію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тому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варто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докладати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зусиль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того,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кожного з нас минула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ця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біда</a:t>
            </a: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3200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3613" y="0"/>
            <a:ext cx="1871662" cy="186213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uk-UA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1510" name="Picture 1" descr="F:\Марта папка з предметів\ПРО СНІД\завантаження (2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6EB"/>
              </a:clrFrom>
              <a:clrTo>
                <a:srgbClr val="FAF6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88" y="341540"/>
            <a:ext cx="4976812" cy="607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8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" b="1376"/>
          <a:stretch>
            <a:fillRect/>
          </a:stretch>
        </p:blipFill>
        <p:spPr bwMode="auto">
          <a:xfrm>
            <a:off x="1524001" y="0"/>
            <a:ext cx="1108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" r="1376"/>
          <a:stretch>
            <a:fillRect/>
          </a:stretch>
        </p:blipFill>
        <p:spPr bwMode="auto">
          <a:xfrm>
            <a:off x="1524000" y="5749926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013326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кутник 3"/>
          <p:cNvSpPr/>
          <p:nvPr/>
        </p:nvSpPr>
        <p:spPr>
          <a:xfrm>
            <a:off x="3863753" y="260649"/>
            <a:ext cx="5149871" cy="116955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uk-UA" sz="7000" b="1" u="sng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</a:t>
            </a:r>
            <a:r>
              <a:rPr lang="uk-UA" sz="70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7000" b="1" u="sng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'ятайте</a:t>
            </a:r>
            <a:r>
              <a:rPr lang="uk-UA" sz="70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</p:txBody>
      </p:sp>
      <p:sp>
        <p:nvSpPr>
          <p:cNvPr id="6" name="Прямокутник 3"/>
          <p:cNvSpPr/>
          <p:nvPr/>
        </p:nvSpPr>
        <p:spPr>
          <a:xfrm>
            <a:off x="2738414" y="1571612"/>
            <a:ext cx="7643866" cy="393954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5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ЄДИНА ЛЮДИНА, КОТРА МОЖЕ ЗБЕРЕГТИ ВАС ВІД СНІДУ, </a:t>
            </a:r>
            <a:r>
              <a:rPr lang="uk-UA" sz="5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 </a:t>
            </a:r>
          </a:p>
          <a:p>
            <a:pPr algn="ctr">
              <a:defRPr/>
            </a:pPr>
            <a:r>
              <a:rPr lang="uk-UA" sz="5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ЦЕ ВИ САМІ! </a:t>
            </a:r>
          </a:p>
        </p:txBody>
      </p:sp>
    </p:spTree>
    <p:extLst>
      <p:ext uri="{BB962C8B-B14F-4D97-AF65-F5344CB8AC3E}">
        <p14:creationId xmlns:p14="http://schemas.microsoft.com/office/powerpoint/2010/main" val="414864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" y="41246"/>
            <a:ext cx="6346825" cy="917178"/>
          </a:xfrm>
          <a:ln>
            <a:miter lim="800000"/>
            <a:headEnd/>
            <a:tailEnd/>
          </a:ln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6600" b="1" spc="50" dirty="0">
                <a:ln w="11430"/>
                <a:solidFill>
                  <a:srgbClr val="C00000"/>
                </a:solidFill>
                <a:latin typeface="+mn-lt"/>
              </a:rPr>
              <a:t>Що таке СНІД?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" r="1376"/>
          <a:stretch>
            <a:fillRect/>
          </a:stretch>
        </p:blipFill>
        <p:spPr bwMode="auto">
          <a:xfrm>
            <a:off x="33337" y="6227595"/>
            <a:ext cx="12079288" cy="64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619" y="4852550"/>
            <a:ext cx="1503362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Прямокутник 4"/>
          <p:cNvSpPr>
            <a:spLocks noChangeArrowheads="1"/>
          </p:cNvSpPr>
          <p:nvPr/>
        </p:nvSpPr>
        <p:spPr bwMode="auto">
          <a:xfrm>
            <a:off x="493486" y="958424"/>
            <a:ext cx="560251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СНІД</a:t>
            </a:r>
            <a:r>
              <a:rPr lang="uk-UA" sz="3200" b="1" dirty="0">
                <a:cs typeface="Times New Roman" pitchFamily="18" charset="0"/>
              </a:rPr>
              <a:t> (синдром набутого імунодефіциту) - повільно </a:t>
            </a:r>
            <a:r>
              <a:rPr lang="uk-UA" sz="3200" b="1" dirty="0" smtClean="0">
                <a:cs typeface="Times New Roman" pitchFamily="18" charset="0"/>
              </a:rPr>
              <a:t>прогресуюче</a:t>
            </a:r>
            <a:r>
              <a:rPr lang="uk-UA" sz="3200" b="1" dirty="0">
                <a:cs typeface="Times New Roman" pitchFamily="18" charset="0"/>
              </a:rPr>
              <a:t> інфекційне </a:t>
            </a:r>
            <a:endParaRPr lang="uk-UA" sz="3200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uk-UA" sz="3200" b="1" dirty="0" smtClean="0">
                <a:cs typeface="Times New Roman" pitchFamily="18" charset="0"/>
              </a:rPr>
              <a:t>захворювання</a:t>
            </a:r>
            <a:r>
              <a:rPr lang="uk-UA" sz="3200" b="1" dirty="0">
                <a:cs typeface="Times New Roman" pitchFamily="18" charset="0"/>
              </a:rPr>
              <a:t>, що характеризується </a:t>
            </a:r>
            <a:endParaRPr lang="uk-UA" sz="3200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uk-UA" sz="3200" b="1" dirty="0" smtClean="0">
                <a:cs typeface="Times New Roman" pitchFamily="18" charset="0"/>
              </a:rPr>
              <a:t>порушеннями </a:t>
            </a:r>
            <a:r>
              <a:rPr lang="uk-UA" sz="3200" b="1" dirty="0">
                <a:cs typeface="Times New Roman" pitchFamily="18" charset="0"/>
              </a:rPr>
              <a:t>функцій імунної системи і сумою різних </a:t>
            </a:r>
            <a:r>
              <a:rPr lang="uk-UA" sz="3200" b="1" dirty="0" smtClean="0">
                <a:cs typeface="Times New Roman" pitchFamily="18" charset="0"/>
              </a:rPr>
              <a:t>клінічних </a:t>
            </a:r>
            <a:r>
              <a:rPr lang="uk-UA" sz="3200" b="1" dirty="0">
                <a:cs typeface="Times New Roman" pitchFamily="18" charset="0"/>
              </a:rPr>
              <a:t>ознак. ВІЛ відноситься до групи повільних інфекцій. </a:t>
            </a:r>
          </a:p>
        </p:txBody>
      </p:sp>
      <p:pic>
        <p:nvPicPr>
          <p:cNvPr id="1028" name="Picture 4" descr="F:\Марта папка з предметів\ПРО СНІД\images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981" y="406400"/>
            <a:ext cx="5967749" cy="3922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7694116" y="4329330"/>
            <a:ext cx="3071802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3600" b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вірус </a:t>
            </a:r>
            <a:r>
              <a:rPr lang="uk-UA" sz="3600" b="1" spc="50" dirty="0" err="1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СНІДу</a:t>
            </a:r>
            <a:endParaRPr lang="uk-UA" sz="3600" b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89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" r="1376"/>
          <a:stretch>
            <a:fillRect/>
          </a:stretch>
        </p:blipFill>
        <p:spPr bwMode="auto">
          <a:xfrm>
            <a:off x="0" y="6227772"/>
            <a:ext cx="12192000" cy="63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686" y="4119109"/>
            <a:ext cx="1958521" cy="195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38282" y="357166"/>
            <a:ext cx="3428992" cy="8617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0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В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ru-RU" sz="40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40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«</a:t>
            </a:r>
            <a:r>
              <a:rPr lang="ru-RU" sz="40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Вірус</a:t>
            </a:r>
            <a:r>
              <a:rPr lang="ru-RU" sz="40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38942" y="428605"/>
            <a:ext cx="378618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С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«Синдром»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38282" y="2928934"/>
            <a:ext cx="3714776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0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Л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«</a:t>
            </a:r>
            <a:r>
              <a:rPr lang="ru-RU" sz="36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Людини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667504" y="1857365"/>
            <a:ext cx="400049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Н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«</a:t>
            </a:r>
            <a:r>
              <a:rPr lang="ru-RU" sz="36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Набутого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81818" y="3071810"/>
            <a:ext cx="3428992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0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І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«</a:t>
            </a:r>
            <a:r>
              <a:rPr lang="ru-RU" sz="36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Імунного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10380" y="4143380"/>
            <a:ext cx="385762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0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Д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«</a:t>
            </a:r>
            <a:r>
              <a:rPr lang="ru-RU" sz="36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Дефіциту</a:t>
            </a:r>
            <a:r>
              <a:rPr lang="ru-RU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52596" y="1785926"/>
            <a:ext cx="4714908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0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І</a:t>
            </a:r>
            <a:r>
              <a:rPr lang="ru-RU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ru-RU" sz="33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  <a:r>
              <a:rPr lang="ru-RU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33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«</a:t>
            </a:r>
            <a:r>
              <a:rPr lang="ru-RU" sz="33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Імунодефіциту</a:t>
            </a:r>
            <a:r>
              <a:rPr lang="ru-RU" sz="33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91252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 descr="Результат пошуку зображень за запитом &quot;червона стрічка віл/снід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229" y="-145144"/>
            <a:ext cx="10261600" cy="700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" b="1376"/>
          <a:stretch>
            <a:fillRect/>
          </a:stretch>
        </p:blipFill>
        <p:spPr bwMode="auto">
          <a:xfrm>
            <a:off x="0" y="-3336"/>
            <a:ext cx="1108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561" y="4366621"/>
            <a:ext cx="1991701" cy="199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Прямокутник 3"/>
          <p:cNvSpPr>
            <a:spLocks noChangeArrowheads="1"/>
          </p:cNvSpPr>
          <p:nvPr/>
        </p:nvSpPr>
        <p:spPr bwMode="auto">
          <a:xfrm>
            <a:off x="3206749" y="4366621"/>
            <a:ext cx="8651421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Вірус імунодефіциту людини (ВІЛ) представляє групу </a:t>
            </a:r>
            <a:r>
              <a:rPr lang="uk-UA" altLang="ru-RU" sz="2800" b="1" dirty="0" err="1">
                <a:latin typeface="+mn-lt"/>
                <a:cs typeface="Times New Roman" panose="02020603050405020304" pitchFamily="18" charset="0"/>
              </a:rPr>
              <a:t>ретровірусів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, що носить назву </a:t>
            </a:r>
            <a:r>
              <a:rPr lang="uk-UA" altLang="ru-RU" sz="2800" b="1" dirty="0" err="1" smtClean="0">
                <a:latin typeface="+mn-lt"/>
                <a:cs typeface="Times New Roman" panose="02020603050405020304" pitchFamily="18" charset="0"/>
              </a:rPr>
              <a:t>лентивірус</a:t>
            </a:r>
            <a:r>
              <a:rPr lang="uk-UA" altLang="ru-RU" sz="2800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(їх ще називають «повільні» віруси). У 50% носіїв ВІЛ-інфекції тривалість </a:t>
            </a:r>
            <a:r>
              <a:rPr lang="uk-UA" altLang="ru-RU" sz="2800" b="1" dirty="0" err="1">
                <a:latin typeface="+mn-lt"/>
                <a:cs typeface="Times New Roman" panose="02020603050405020304" pitchFamily="18" charset="0"/>
              </a:rPr>
              <a:t>безсимптомного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 періоду дорівнює десяти рокам.  </a:t>
            </a:r>
            <a:endParaRPr lang="uk-UA" altLang="ru-RU" sz="2800" b="1" dirty="0">
              <a:latin typeface="+mn-lt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090057" y="0"/>
            <a:ext cx="5176528" cy="258532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Вірус імунодефіциту людини                     </a:t>
            </a:r>
            <a:r>
              <a:rPr lang="uk-UA" sz="54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uk-UA" sz="5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3100050" y="2585323"/>
            <a:ext cx="2897101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ВІЛ</a:t>
            </a:r>
            <a:r>
              <a:rPr lang="uk-UA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uk-UA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265" name="Picture 1" descr="F:\Марта папка з предметів\ПРО СНІД\images (13).jpg"/>
          <p:cNvPicPr>
            <a:picLocks noChangeAspect="1" noChangeArrowheads="1"/>
          </p:cNvPicPr>
          <p:nvPr/>
        </p:nvPicPr>
        <p:blipFill>
          <a:blip r:embed="rId4" cstate="print"/>
          <a:srcRect l="26087"/>
          <a:stretch>
            <a:fillRect/>
          </a:stretch>
        </p:blipFill>
        <p:spPr bwMode="auto">
          <a:xfrm>
            <a:off x="7266585" y="0"/>
            <a:ext cx="4286785" cy="4366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098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27" y="88095"/>
            <a:ext cx="11890829" cy="1018530"/>
          </a:xfrm>
          <a:ln>
            <a:miter lim="800000"/>
            <a:headEnd/>
            <a:tailEnd/>
          </a:ln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4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Що відбувається в організмі при зараженні віл-інфекцією ?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" r="1376"/>
          <a:stretch>
            <a:fillRect/>
          </a:stretch>
        </p:blipFill>
        <p:spPr bwMode="auto">
          <a:xfrm>
            <a:off x="0" y="6139543"/>
            <a:ext cx="12192000" cy="71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86" y="4340401"/>
            <a:ext cx="1885951" cy="188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Прямокутник 4"/>
          <p:cNvSpPr>
            <a:spLocks noChangeArrowheads="1"/>
          </p:cNvSpPr>
          <p:nvPr/>
        </p:nvSpPr>
        <p:spPr bwMode="auto">
          <a:xfrm>
            <a:off x="395287" y="1738272"/>
            <a:ext cx="491694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3200" b="1" dirty="0">
                <a:latin typeface="+mn-lt"/>
                <a:cs typeface="Times New Roman" panose="02020603050405020304" pitchFamily="18" charset="0"/>
              </a:rPr>
              <a:t>Коли ВІЛ - інфекція потрапляє в кров, відбувається її прикріп-</a:t>
            </a:r>
            <a:r>
              <a:rPr lang="uk-UA" altLang="ru-RU" sz="3200" b="1" dirty="0" err="1">
                <a:latin typeface="+mn-lt"/>
                <a:cs typeface="Times New Roman" panose="02020603050405020304" pitchFamily="18" charset="0"/>
              </a:rPr>
              <a:t>лення</a:t>
            </a:r>
            <a:r>
              <a:rPr lang="uk-UA" altLang="ru-RU" sz="3200" b="1" dirty="0">
                <a:latin typeface="+mn-lt"/>
                <a:cs typeface="Times New Roman" panose="02020603050405020304" pitchFamily="18" charset="0"/>
              </a:rPr>
              <a:t> до клітин крові, які </a:t>
            </a:r>
            <a:r>
              <a:rPr lang="uk-UA" altLang="ru-RU" sz="3200" b="1" dirty="0" smtClean="0">
                <a:latin typeface="+mn-lt"/>
                <a:cs typeface="Times New Roman" panose="02020603050405020304" pitchFamily="18" charset="0"/>
              </a:rPr>
              <a:t>відповідають </a:t>
            </a:r>
            <a:r>
              <a:rPr lang="uk-UA" altLang="ru-RU" sz="3200" b="1" dirty="0">
                <a:latin typeface="+mn-lt"/>
                <a:cs typeface="Times New Roman" panose="02020603050405020304" pitchFamily="18" charset="0"/>
              </a:rPr>
              <a:t>за імунітет. </a:t>
            </a:r>
          </a:p>
        </p:txBody>
      </p:sp>
      <p:pic>
        <p:nvPicPr>
          <p:cNvPr id="12291" name="Picture 3" descr="Результат пошуку зображень за запитом &quot;снід зображення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3066" y="1553029"/>
            <a:ext cx="5752190" cy="3893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303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99" y="274638"/>
            <a:ext cx="11756571" cy="798513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5300" b="1" spc="50" dirty="0">
                <a:ln w="11430"/>
                <a:solidFill>
                  <a:srgbClr val="C00000"/>
                </a:solidFill>
                <a:latin typeface="+mn-lt"/>
              </a:rPr>
              <a:t>Симптоми </a:t>
            </a:r>
            <a:r>
              <a:rPr lang="uk-UA" sz="5300" b="1" spc="50" dirty="0" err="1">
                <a:ln w="11430"/>
                <a:solidFill>
                  <a:srgbClr val="C00000"/>
                </a:solidFill>
                <a:latin typeface="+mn-lt"/>
              </a:rPr>
              <a:t>СНІДу</a:t>
            </a:r>
            <a:r>
              <a:rPr lang="uk-UA" sz="5300" b="1" spc="50" dirty="0">
                <a:ln w="11430"/>
                <a:solidFill>
                  <a:srgbClr val="C00000"/>
                </a:solidFill>
                <a:latin typeface="+mn-lt"/>
              </a:rPr>
              <a:t>. Ранні симптоми ВІЛ:</a:t>
            </a: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 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" r="1376"/>
          <a:stretch>
            <a:fillRect/>
          </a:stretch>
        </p:blipFill>
        <p:spPr bwMode="auto">
          <a:xfrm>
            <a:off x="0" y="6145211"/>
            <a:ext cx="12192000" cy="71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6075"/>
            <a:ext cx="1791381" cy="1791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Прямокутник 4"/>
          <p:cNvSpPr>
            <a:spLocks noChangeArrowheads="1"/>
          </p:cNvSpPr>
          <p:nvPr/>
        </p:nvSpPr>
        <p:spPr bwMode="auto">
          <a:xfrm>
            <a:off x="1422400" y="1175998"/>
            <a:ext cx="9652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лихоманка</a:t>
            </a:r>
            <a: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нез'ясованої етіології більше 1 міс; </a:t>
            </a:r>
            <a:b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загальна </a:t>
            </a:r>
            <a: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слабкість; </a:t>
            </a:r>
            <a:b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головний </a:t>
            </a:r>
            <a: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біль; </a:t>
            </a:r>
            <a:b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підвищена </a:t>
            </a:r>
            <a: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стомлюваність; </a:t>
            </a:r>
            <a:b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тривала </a:t>
            </a:r>
            <a: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діарея (більше 1-2 місяців); </a:t>
            </a:r>
            <a:b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безпричинна </a:t>
            </a:r>
            <a: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втрата маси тіла на 10% і більше; </a:t>
            </a:r>
            <a:b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пневмонія</a:t>
            </a:r>
            <a: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стійка до стандартної терапії.</a:t>
            </a:r>
          </a:p>
        </p:txBody>
      </p:sp>
      <p:pic>
        <p:nvPicPr>
          <p:cNvPr id="12301" name="Picture 1" descr="F:\Марта папка з предметів\ПРО СНІД\images (21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8F7F5"/>
              </a:clrFrom>
              <a:clrTo>
                <a:srgbClr val="F8F7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018" y="4143376"/>
            <a:ext cx="1900892" cy="18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8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285" y="274638"/>
            <a:ext cx="11567885" cy="1011237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5300" b="1" spc="50" dirty="0">
                <a:ln w="11430"/>
                <a:solidFill>
                  <a:srgbClr val="C00000"/>
                </a:solidFill>
                <a:latin typeface="+mn-lt"/>
              </a:rPr>
              <a:t>Симптоми </a:t>
            </a:r>
            <a:r>
              <a:rPr lang="uk-UA" sz="5300" b="1" spc="50" dirty="0" err="1">
                <a:ln w="11430"/>
                <a:solidFill>
                  <a:srgbClr val="C00000"/>
                </a:solidFill>
                <a:latin typeface="+mn-lt"/>
              </a:rPr>
              <a:t>СНІДу</a:t>
            </a:r>
            <a:r>
              <a:rPr lang="uk-UA" sz="5300" b="1" spc="50" dirty="0">
                <a:ln w="11430"/>
                <a:solidFill>
                  <a:srgbClr val="C00000"/>
                </a:solidFill>
                <a:latin typeface="+mn-lt"/>
              </a:rPr>
              <a:t>. Ранні симптоми ВІЛ:</a:t>
            </a: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" r="1376"/>
          <a:stretch>
            <a:fillRect/>
          </a:stretch>
        </p:blipFill>
        <p:spPr bwMode="auto">
          <a:xfrm>
            <a:off x="0" y="5986463"/>
            <a:ext cx="121920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4" y="4064795"/>
            <a:ext cx="1820407" cy="1820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Прямокутник 4"/>
          <p:cNvSpPr>
            <a:spLocks noChangeArrowheads="1"/>
          </p:cNvSpPr>
          <p:nvPr/>
        </p:nvSpPr>
        <p:spPr bwMode="auto">
          <a:xfrm>
            <a:off x="2927350" y="1285876"/>
            <a:ext cx="745490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700" b="1" dirty="0">
                <a:latin typeface="+mn-lt"/>
                <a:cs typeface="Times New Roman" panose="02020603050405020304" pitchFamily="18" charset="0"/>
              </a:rPr>
              <a:t>затяжне, що повторюється або не піддається звичайному лікуванню, запалення </a:t>
            </a:r>
            <a:r>
              <a:rPr lang="uk-UA" altLang="ru-RU" sz="2700" b="1" dirty="0" err="1">
                <a:latin typeface="+mn-lt"/>
                <a:cs typeface="Times New Roman" panose="02020603050405020304" pitchFamily="18" charset="0"/>
              </a:rPr>
              <a:t>легенів</a:t>
            </a:r>
            <a:r>
              <a:rPr lang="uk-UA" altLang="ru-RU" sz="2700" b="1" dirty="0">
                <a:latin typeface="+mn-lt"/>
                <a:cs typeface="Times New Roman" panose="02020603050405020304" pitchFamily="18" charset="0"/>
              </a:rPr>
              <a:t>; </a:t>
            </a:r>
            <a:br>
              <a:rPr lang="uk-UA" altLang="ru-RU" sz="2700" b="1" dirty="0">
                <a:latin typeface="+mn-lt"/>
                <a:cs typeface="Times New Roman" panose="02020603050405020304" pitchFamily="18" charset="0"/>
              </a:rPr>
            </a:br>
            <a:r>
              <a:rPr lang="uk-UA" altLang="ru-RU" sz="2700" b="1" dirty="0">
                <a:latin typeface="+mn-lt"/>
                <a:cs typeface="Times New Roman" panose="02020603050405020304" pitchFamily="18" charset="0"/>
              </a:rPr>
              <a:t>бронхіальний і легеневий </a:t>
            </a:r>
            <a:r>
              <a:rPr lang="uk-UA" altLang="ru-RU" sz="2700" b="1" dirty="0" err="1">
                <a:latin typeface="+mn-lt"/>
                <a:cs typeface="Times New Roman" panose="02020603050405020304" pitchFamily="18" charset="0"/>
              </a:rPr>
              <a:t>кандидоз</a:t>
            </a:r>
            <a:r>
              <a:rPr lang="uk-UA" altLang="ru-RU" sz="2700" b="1" dirty="0">
                <a:latin typeface="+mn-lt"/>
                <a:cs typeface="Times New Roman" panose="02020603050405020304" pitchFamily="18" charset="0"/>
              </a:rPr>
              <a:t>; </a:t>
            </a:r>
          </a:p>
          <a:p>
            <a:pPr algn="just" eaLnBrk="1" hangingPunct="1"/>
            <a:r>
              <a:rPr lang="uk-UA" altLang="ru-RU" sz="2700" b="1" dirty="0">
                <a:latin typeface="+mn-lt"/>
                <a:cs typeface="Times New Roman" panose="02020603050405020304" pitchFamily="18" charset="0"/>
              </a:rPr>
              <a:t>постійний кашель більше 1 місяця; </a:t>
            </a:r>
          </a:p>
          <a:p>
            <a:pPr algn="just" eaLnBrk="1" hangingPunct="1"/>
            <a:r>
              <a:rPr lang="uk-UA" altLang="ru-RU" sz="2700" b="1" dirty="0">
                <a:latin typeface="+mn-lt"/>
                <a:cs typeface="Times New Roman" panose="02020603050405020304" pitchFamily="18" charset="0"/>
              </a:rPr>
              <a:t>збільшення лімфовузлів 2-х і більше груп понад 1 міс; </a:t>
            </a:r>
          </a:p>
          <a:p>
            <a:pPr algn="just" eaLnBrk="1" hangingPunct="1"/>
            <a:r>
              <a:rPr lang="uk-UA" altLang="ru-RU" sz="2700" b="1" dirty="0">
                <a:latin typeface="+mn-lt"/>
                <a:cs typeface="Times New Roman" panose="02020603050405020304" pitchFamily="18" charset="0"/>
              </a:rPr>
              <a:t>слабоумство в раніше здорових людей; </a:t>
            </a:r>
          </a:p>
          <a:p>
            <a:pPr algn="just" eaLnBrk="1" hangingPunct="1"/>
            <a:r>
              <a:rPr lang="uk-UA" altLang="ru-RU" sz="2700" b="1" dirty="0">
                <a:latin typeface="+mn-lt"/>
                <a:cs typeface="Times New Roman" panose="02020603050405020304" pitchFamily="18" charset="0"/>
              </a:rPr>
              <a:t>лімфома головного мозку; </a:t>
            </a:r>
          </a:p>
          <a:p>
            <a:pPr algn="just" eaLnBrk="1" hangingPunct="1"/>
            <a:r>
              <a:rPr lang="uk-UA" altLang="ru-RU" sz="2700" b="1" dirty="0">
                <a:latin typeface="+mn-lt"/>
                <a:cs typeface="Times New Roman" panose="02020603050405020304" pitchFamily="18" charset="0"/>
              </a:rPr>
              <a:t>інші, більш важкі хвороби. </a:t>
            </a:r>
          </a:p>
        </p:txBody>
      </p:sp>
      <p:pic>
        <p:nvPicPr>
          <p:cNvPr id="13318" name="Picture 3" descr="strelki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2357438"/>
            <a:ext cx="952500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" descr="strelki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1500188"/>
            <a:ext cx="952500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3" descr="strelki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2714626"/>
            <a:ext cx="9525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3" descr="strelki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4000501"/>
            <a:ext cx="9525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3" descr="strelki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143251"/>
            <a:ext cx="9525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3" descr="strelki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4868863"/>
            <a:ext cx="952500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3" descr="strelki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4357688"/>
            <a:ext cx="952500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" descr="F:\Марта папка з предметів\ПРО СНІД\images (21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8F7F5"/>
              </a:clrFrom>
              <a:clrTo>
                <a:srgbClr val="F8F7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2561" y="3798889"/>
            <a:ext cx="1584325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51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" b="1376"/>
          <a:stretch>
            <a:fillRect/>
          </a:stretch>
        </p:blipFill>
        <p:spPr bwMode="auto">
          <a:xfrm>
            <a:off x="271463" y="0"/>
            <a:ext cx="8606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F:\Марта папка з предметів\ПРО СНІД\images (16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" y="3429000"/>
            <a:ext cx="1576159" cy="157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29605" y="174962"/>
            <a:ext cx="6300057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6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Перебіг хвороби</a:t>
            </a:r>
          </a:p>
        </p:txBody>
      </p:sp>
      <p:sp>
        <p:nvSpPr>
          <p:cNvPr id="14341" name="Прямокутник 4"/>
          <p:cNvSpPr>
            <a:spLocks noChangeArrowheads="1"/>
          </p:cNvSpPr>
          <p:nvPr/>
        </p:nvSpPr>
        <p:spPr bwMode="auto">
          <a:xfrm>
            <a:off x="1669143" y="1196975"/>
            <a:ext cx="1004388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Через приблизно 3-6 тижнів з моменту зараження настає гостра гарячкова фаза. Проявляється вона не у всіх ВІЛ- інфікованих, тільки у 50-70 %. У </a:t>
            </a:r>
            <a:r>
              <a:rPr lang="uk-UA" altLang="ru-RU" sz="2800" b="1" dirty="0" smtClean="0">
                <a:latin typeface="+mn-lt"/>
                <a:cs typeface="Times New Roman" panose="02020603050405020304" pitchFamily="18" charset="0"/>
              </a:rPr>
              <a:t>решти 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частини хворих інкубаційний період змінює </a:t>
            </a:r>
            <a:r>
              <a:rPr lang="uk-UA" altLang="ru-RU" sz="2800" b="1" dirty="0" err="1">
                <a:latin typeface="+mn-lt"/>
                <a:cs typeface="Times New Roman" panose="02020603050405020304" pitchFamily="18" charset="0"/>
              </a:rPr>
              <a:t>безсимптомна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 фаза. </a:t>
            </a:r>
          </a:p>
        </p:txBody>
      </p:sp>
      <p:pic>
        <p:nvPicPr>
          <p:cNvPr id="3074" name="Picture 2" descr="http://promedical.com.ua/wp-content/uploads/2014/04/Bol-v-gor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5028" y="3244369"/>
            <a:ext cx="3338285" cy="3457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3" name="Прямокутник 12"/>
          <p:cNvSpPr>
            <a:spLocks noChangeArrowheads="1"/>
          </p:cNvSpPr>
          <p:nvPr/>
        </p:nvSpPr>
        <p:spPr bwMode="auto">
          <a:xfrm>
            <a:off x="2708273" y="3141663"/>
            <a:ext cx="595675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Тривалість гострої фази - до декількох тижнів. Після цього періоду у більшості ВІЛ- інфікованих настає </a:t>
            </a:r>
            <a:r>
              <a:rPr lang="uk-UA" altLang="ru-RU" sz="2800" b="1" dirty="0" err="1" smtClean="0">
                <a:latin typeface="+mn-lt"/>
                <a:cs typeface="Times New Roman" panose="02020603050405020304" pitchFamily="18" charset="0"/>
              </a:rPr>
              <a:t>безсимптомна</a:t>
            </a:r>
            <a:r>
              <a:rPr lang="uk-UA" altLang="ru-RU" sz="2800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фаза. </a:t>
            </a:r>
          </a:p>
          <a:p>
            <a:pPr algn="just" eaLnBrk="1" hangingPunct="1"/>
            <a:r>
              <a:rPr lang="uk-UA" altLang="ru-RU" sz="2800" b="1" dirty="0">
                <a:latin typeface="+mn-lt"/>
                <a:cs typeface="Times New Roman" panose="02020603050405020304" pitchFamily="18" charset="0"/>
              </a:rPr>
              <a:t>Водночас приблизно у 10% пацієнтів ВІЛ відрізняється блискавичним перебігом, коли стан різко погіршується.</a:t>
            </a:r>
          </a:p>
        </p:txBody>
      </p:sp>
    </p:spTree>
    <p:extLst>
      <p:ext uri="{BB962C8B-B14F-4D97-AF65-F5344CB8AC3E}">
        <p14:creationId xmlns:p14="http://schemas.microsoft.com/office/powerpoint/2010/main" val="23008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390</Words>
  <Application>Microsoft Office PowerPoint</Application>
  <PresentationFormat>Широкоэкранный</PresentationFormat>
  <Paragraphs>54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Times New Roman</vt:lpstr>
      <vt:lpstr>Тема Office</vt:lpstr>
      <vt:lpstr>Не дай СНІДУ шанс</vt:lpstr>
      <vt:lpstr>Що таке СНІД?</vt:lpstr>
      <vt:lpstr>Презентация PowerPoint</vt:lpstr>
      <vt:lpstr>Презентация PowerPoint</vt:lpstr>
      <vt:lpstr>Презентация PowerPoint</vt:lpstr>
      <vt:lpstr>Що відбувається в організмі при зараженні віл-інфекцією ?</vt:lpstr>
      <vt:lpstr>Симптоми СНІДу. Ранні симптоми ВІЛ: </vt:lpstr>
      <vt:lpstr>Симптоми СНІДу. Ранні симптоми ВІЛ: </vt:lpstr>
      <vt:lpstr>Презентация PowerPoint</vt:lpstr>
      <vt:lpstr>Презентация PowerPoint</vt:lpstr>
      <vt:lpstr>Яким чином можна заразитися      ВІЛ- інфекцією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дай СНІДУ шанс</dc:title>
  <dc:creator>Пользователь Windows</dc:creator>
  <cp:lastModifiedBy>Пользователь Windows</cp:lastModifiedBy>
  <cp:revision>5</cp:revision>
  <dcterms:created xsi:type="dcterms:W3CDTF">2023-11-29T15:51:06Z</dcterms:created>
  <dcterms:modified xsi:type="dcterms:W3CDTF">2023-12-01T07:52:41Z</dcterms:modified>
</cp:coreProperties>
</file>