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</p:sldMasterIdLst>
  <p:notesMasterIdLst>
    <p:notesMasterId r:id="rId23"/>
  </p:notesMasterIdLst>
  <p:sldIdLst>
    <p:sldId id="269" r:id="rId7"/>
    <p:sldId id="256" r:id="rId8"/>
    <p:sldId id="270" r:id="rId9"/>
    <p:sldId id="271" r:id="rId10"/>
    <p:sldId id="272" r:id="rId11"/>
    <p:sldId id="274" r:id="rId12"/>
    <p:sldId id="275" r:id="rId13"/>
    <p:sldId id="257" r:id="rId14"/>
    <p:sldId id="276" r:id="rId15"/>
    <p:sldId id="273" r:id="rId16"/>
    <p:sldId id="261" r:id="rId17"/>
    <p:sldId id="262" r:id="rId18"/>
    <p:sldId id="264" r:id="rId19"/>
    <p:sldId id="265" r:id="rId20"/>
    <p:sldId id="266" r:id="rId21"/>
    <p:sldId id="268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15B15-047B-4899-9A10-549D69F291FF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56BA-3712-413E-AFB1-DA072881D8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1941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51FD9E-E042-4E59-ADA5-E3F4BB4AADE9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54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335F6B-B96C-4519-B5CF-0A91A8894F95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89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659321-6B33-433C-8E10-0EBCD4DF076C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45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34E710-DF79-4CCC-ADA2-84B90991765F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98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2613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968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019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F314E-6D50-40D5-A659-6B4964B581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5984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85F25-3AD9-4F92-9F31-0F87CCD55EB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982977"/>
      </p:ext>
    </p:extLst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D06E-E548-4D9F-96D6-62792AA63D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593798"/>
      </p:ext>
    </p:extLst>
  </p:cSld>
  <p:clrMapOvr>
    <a:masterClrMapping/>
  </p:clrMapOvr>
  <p:transition>
    <p:split orient="vert"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7CB2-D54A-4945-936B-88D29BA050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952105"/>
      </p:ext>
    </p:extLst>
  </p:cSld>
  <p:clrMapOvr>
    <a:masterClrMapping/>
  </p:clrMapOvr>
  <p:transition>
    <p:split orient="vert"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E8AF-CB35-4D79-A4D2-6ED5E3FCC3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380619"/>
      </p:ext>
    </p:extLst>
  </p:cSld>
  <p:clrMapOvr>
    <a:masterClrMapping/>
  </p:clrMapOvr>
  <p:transition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2887-BE91-4208-9563-8C7A06A379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096911"/>
      </p:ext>
    </p:extLst>
  </p:cSld>
  <p:clrMapOvr>
    <a:masterClrMapping/>
  </p:clrMapOvr>
  <p:transition>
    <p:split orient="vert"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480F-4801-4938-BC94-29E24B6CAF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545346"/>
      </p:ext>
    </p:extLst>
  </p:cSld>
  <p:clrMapOvr>
    <a:masterClrMapping/>
  </p:clrMapOvr>
  <p:transition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3515-C1B6-4AB7-B749-15ADF1DB848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7361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8484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F407-83E0-4FF7-BF39-8097FAD710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99471"/>
      </p:ext>
    </p:extLst>
  </p:cSld>
  <p:clrMapOvr>
    <a:masterClrMapping/>
  </p:clrMapOvr>
  <p:transition>
    <p:split orient="vert"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90A0-6F73-4182-821B-B15CD9C06D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946951"/>
      </p:ext>
    </p:extLst>
  </p:cSld>
  <p:clrMapOvr>
    <a:masterClrMapping/>
  </p:clrMapOvr>
  <p:transition>
    <p:split orient="vert"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634B-8253-49F3-8A33-17D51F2D53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698735"/>
      </p:ext>
    </p:extLst>
  </p:cSld>
  <p:clrMapOvr>
    <a:masterClrMapping/>
  </p:clrMapOvr>
  <p:transition>
    <p:split orient="vert"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7A1A-F7BF-46BD-9F63-C56BA6D36D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873102"/>
      </p:ext>
    </p:extLst>
  </p:cSld>
  <p:clrMapOvr>
    <a:masterClrMapping/>
  </p:clrMapOvr>
  <p:transition>
    <p:split orient="vert"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F314E-6D50-40D5-A659-6B4964B581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2715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85F25-3AD9-4F92-9F31-0F87CCD55EB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625355"/>
      </p:ext>
    </p:extLst>
  </p:cSld>
  <p:clrMapOvr>
    <a:masterClrMapping/>
  </p:clrMapOvr>
  <p:transition>
    <p:split orient="vert"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D06E-E548-4D9F-96D6-62792AA63D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618407"/>
      </p:ext>
    </p:extLst>
  </p:cSld>
  <p:clrMapOvr>
    <a:masterClrMapping/>
  </p:clrMapOvr>
  <p:transition>
    <p:split orient="vert"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7CB2-D54A-4945-936B-88D29BA050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827986"/>
      </p:ext>
    </p:extLst>
  </p:cSld>
  <p:clrMapOvr>
    <a:masterClrMapping/>
  </p:clrMapOvr>
  <p:transition>
    <p:split orient="vert"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E8AF-CB35-4D79-A4D2-6ED5E3FCC3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94348"/>
      </p:ext>
    </p:extLst>
  </p:cSld>
  <p:clrMapOvr>
    <a:masterClrMapping/>
  </p:clrMapOvr>
  <p:transition>
    <p:split orient="vert"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2887-BE91-4208-9563-8C7A06A379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069494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71946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480F-4801-4938-BC94-29E24B6CAF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443095"/>
      </p:ext>
    </p:extLst>
  </p:cSld>
  <p:clrMapOvr>
    <a:masterClrMapping/>
  </p:clrMapOvr>
  <p:transition>
    <p:split orient="vert"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3515-C1B6-4AB7-B749-15ADF1DB848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387993"/>
      </p:ext>
    </p:extLst>
  </p:cSld>
  <p:clrMapOvr>
    <a:masterClrMapping/>
  </p:clrMapOvr>
  <p:transition>
    <p:split orient="vert"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F407-83E0-4FF7-BF39-8097FAD710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466281"/>
      </p:ext>
    </p:extLst>
  </p:cSld>
  <p:clrMapOvr>
    <a:masterClrMapping/>
  </p:clrMapOvr>
  <p:transition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90A0-6F73-4182-821B-B15CD9C06D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211961"/>
      </p:ext>
    </p:extLst>
  </p:cSld>
  <p:clrMapOvr>
    <a:masterClrMapping/>
  </p:clrMapOvr>
  <p:transition>
    <p:split orient="vert"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634B-8253-49F3-8A33-17D51F2D53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940512"/>
      </p:ext>
    </p:extLst>
  </p:cSld>
  <p:clrMapOvr>
    <a:masterClrMapping/>
  </p:clrMapOvr>
  <p:transition>
    <p:split orient="vert"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7A1A-F7BF-46BD-9F63-C56BA6D36D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323937"/>
      </p:ext>
    </p:extLst>
  </p:cSld>
  <p:clrMapOvr>
    <a:masterClrMapping/>
  </p:clrMapOvr>
  <p:transition>
    <p:split orient="vert"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F314E-6D50-40D5-A659-6B4964B581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36231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85F25-3AD9-4F92-9F31-0F87CCD55EB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965795"/>
      </p:ext>
    </p:extLst>
  </p:cSld>
  <p:clrMapOvr>
    <a:masterClrMapping/>
  </p:clrMapOvr>
  <p:transition>
    <p:split orient="vert"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D06E-E548-4D9F-96D6-62792AA63D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921709"/>
      </p:ext>
    </p:extLst>
  </p:cSld>
  <p:clrMapOvr>
    <a:masterClrMapping/>
  </p:clrMapOvr>
  <p:transition>
    <p:split orient="vert"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7CB2-D54A-4945-936B-88D29BA050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726814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31268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E8AF-CB35-4D79-A4D2-6ED5E3FCC3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100169"/>
      </p:ext>
    </p:extLst>
  </p:cSld>
  <p:clrMapOvr>
    <a:masterClrMapping/>
  </p:clrMapOvr>
  <p:transition>
    <p:split orient="vert"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2887-BE91-4208-9563-8C7A06A379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214981"/>
      </p:ext>
    </p:extLst>
  </p:cSld>
  <p:clrMapOvr>
    <a:masterClrMapping/>
  </p:clrMapOvr>
  <p:transition>
    <p:split orient="vert"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480F-4801-4938-BC94-29E24B6CAF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657110"/>
      </p:ext>
    </p:extLst>
  </p:cSld>
  <p:clrMapOvr>
    <a:masterClrMapping/>
  </p:clrMapOvr>
  <p:transition>
    <p:split orient="vert"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3515-C1B6-4AB7-B749-15ADF1DB848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443293"/>
      </p:ext>
    </p:extLst>
  </p:cSld>
  <p:clrMapOvr>
    <a:masterClrMapping/>
  </p:clrMapOvr>
  <p:transition>
    <p:split orient="vert"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F407-83E0-4FF7-BF39-8097FAD710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287988"/>
      </p:ext>
    </p:extLst>
  </p:cSld>
  <p:clrMapOvr>
    <a:masterClrMapping/>
  </p:clrMapOvr>
  <p:transition>
    <p:split orient="vert"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90A0-6F73-4182-821B-B15CD9C06D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875240"/>
      </p:ext>
    </p:extLst>
  </p:cSld>
  <p:clrMapOvr>
    <a:masterClrMapping/>
  </p:clrMapOvr>
  <p:transition>
    <p:split orient="vert"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634B-8253-49F3-8A33-17D51F2D53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078601"/>
      </p:ext>
    </p:extLst>
  </p:cSld>
  <p:clrMapOvr>
    <a:masterClrMapping/>
  </p:clrMapOvr>
  <p:transition>
    <p:split orient="vert"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7A1A-F7BF-46BD-9F63-C56BA6D36D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941358"/>
      </p:ext>
    </p:extLst>
  </p:cSld>
  <p:clrMapOvr>
    <a:masterClrMapping/>
  </p:clrMapOvr>
  <p:transition>
    <p:split orient="vert"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F314E-6D50-40D5-A659-6B4964B581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06947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85F25-3AD9-4F92-9F31-0F87CCD55EB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176454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40880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D06E-E548-4D9F-96D6-62792AA63D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06454"/>
      </p:ext>
    </p:extLst>
  </p:cSld>
  <p:clrMapOvr>
    <a:masterClrMapping/>
  </p:clrMapOvr>
  <p:transition>
    <p:split orient="vert"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7CB2-D54A-4945-936B-88D29BA050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764648"/>
      </p:ext>
    </p:extLst>
  </p:cSld>
  <p:clrMapOvr>
    <a:masterClrMapping/>
  </p:clrMapOvr>
  <p:transition>
    <p:split orient="vert"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E8AF-CB35-4D79-A4D2-6ED5E3FCC3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079613"/>
      </p:ext>
    </p:extLst>
  </p:cSld>
  <p:clrMapOvr>
    <a:masterClrMapping/>
  </p:clrMapOvr>
  <p:transition>
    <p:split orient="vert"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2887-BE91-4208-9563-8C7A06A379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836635"/>
      </p:ext>
    </p:extLst>
  </p:cSld>
  <p:clrMapOvr>
    <a:masterClrMapping/>
  </p:clrMapOvr>
  <p:transition>
    <p:split orient="vert"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480F-4801-4938-BC94-29E24B6CAF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2602087"/>
      </p:ext>
    </p:extLst>
  </p:cSld>
  <p:clrMapOvr>
    <a:masterClrMapping/>
  </p:clrMapOvr>
  <p:transition>
    <p:split orient="vert"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3515-C1B6-4AB7-B749-15ADF1DB848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893000"/>
      </p:ext>
    </p:extLst>
  </p:cSld>
  <p:clrMapOvr>
    <a:masterClrMapping/>
  </p:clrMapOvr>
  <p:transition>
    <p:split orient="vert"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F407-83E0-4FF7-BF39-8097FAD710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703359"/>
      </p:ext>
    </p:extLst>
  </p:cSld>
  <p:clrMapOvr>
    <a:masterClrMapping/>
  </p:clrMapOvr>
  <p:transition>
    <p:split orient="vert"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90A0-6F73-4182-821B-B15CD9C06D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860755"/>
      </p:ext>
    </p:extLst>
  </p:cSld>
  <p:clrMapOvr>
    <a:masterClrMapping/>
  </p:clrMapOvr>
  <p:transition>
    <p:split orient="vert"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634B-8253-49F3-8A33-17D51F2D53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242257"/>
      </p:ext>
    </p:extLst>
  </p:cSld>
  <p:clrMapOvr>
    <a:masterClrMapping/>
  </p:clrMapOvr>
  <p:transition>
    <p:split orient="vert"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7A1A-F7BF-46BD-9F63-C56BA6D36D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227847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9705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F314E-6D50-40D5-A659-6B4964B5816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38778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85F25-3AD9-4F92-9F31-0F87CCD55EB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806438"/>
      </p:ext>
    </p:extLst>
  </p:cSld>
  <p:clrMapOvr>
    <a:masterClrMapping/>
  </p:clrMapOvr>
  <p:transition>
    <p:split orient="vert"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D06E-E548-4D9F-96D6-62792AA63D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405568"/>
      </p:ext>
    </p:extLst>
  </p:cSld>
  <p:clrMapOvr>
    <a:masterClrMapping/>
  </p:clrMapOvr>
  <p:transition>
    <p:split orient="vert"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7CB2-D54A-4945-936B-88D29BA050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771931"/>
      </p:ext>
    </p:extLst>
  </p:cSld>
  <p:clrMapOvr>
    <a:masterClrMapping/>
  </p:clrMapOvr>
  <p:transition>
    <p:split orient="vert"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E8AF-CB35-4D79-A4D2-6ED5E3FCC3A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2944"/>
      </p:ext>
    </p:extLst>
  </p:cSld>
  <p:clrMapOvr>
    <a:masterClrMapping/>
  </p:clrMapOvr>
  <p:transition>
    <p:split orient="vert"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2887-BE91-4208-9563-8C7A06A379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663313"/>
      </p:ext>
    </p:extLst>
  </p:cSld>
  <p:clrMapOvr>
    <a:masterClrMapping/>
  </p:clrMapOvr>
  <p:transition>
    <p:split orient="vert"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480F-4801-4938-BC94-29E24B6CAF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3002"/>
      </p:ext>
    </p:extLst>
  </p:cSld>
  <p:clrMapOvr>
    <a:masterClrMapping/>
  </p:clrMapOvr>
  <p:transition>
    <p:split orient="vert"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3515-C1B6-4AB7-B749-15ADF1DB848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552973"/>
      </p:ext>
    </p:extLst>
  </p:cSld>
  <p:clrMapOvr>
    <a:masterClrMapping/>
  </p:clrMapOvr>
  <p:transition>
    <p:split orient="vert"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F407-83E0-4FF7-BF39-8097FAD710C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193454"/>
      </p:ext>
    </p:extLst>
  </p:cSld>
  <p:clrMapOvr>
    <a:masterClrMapping/>
  </p:clrMapOvr>
  <p:transition>
    <p:split orient="vert"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90A0-6F73-4182-821B-B15CD9C06D2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92127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953031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634B-8253-49F3-8A33-17D51F2D53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513260"/>
      </p:ext>
    </p:extLst>
  </p:cSld>
  <p:clrMapOvr>
    <a:masterClrMapping/>
  </p:clrMapOvr>
  <p:transition>
    <p:split orient="vert"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7A1A-F7BF-46BD-9F63-C56BA6D36D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638060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4153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19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658E0-708E-4601-AD83-AD9F707145A2}" type="datetimeFigureOut">
              <a:rPr lang="uk-UA" smtClean="0"/>
              <a:pPr/>
              <a:t>15.10.2018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B472-D299-482A-AE37-6EC18049EC4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3609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87A9F-89F1-46A5-8CEA-CD4E33638B4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87A9F-89F1-46A5-8CEA-CD4E33638B4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97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87A9F-89F1-46A5-8CEA-CD4E33638B4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24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87A9F-89F1-46A5-8CEA-CD4E33638B4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88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87A9F-89F1-46A5-8CEA-CD4E33638B4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46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933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endParaRPr lang="uk-UA" sz="48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videoplaybac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40525" y="23751"/>
            <a:ext cx="10567851" cy="6796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25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8000" b="1" i="1" dirty="0" smtClean="0">
                <a:solidFill>
                  <a:srgbClr val="FF0000"/>
                </a:solidFill>
                <a:latin typeface="+mn-lt"/>
              </a:rPr>
              <a:t>НУШ</a:t>
            </a:r>
            <a:r>
              <a:rPr lang="uk-UA" sz="8000" b="1" i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uk-UA" sz="8000" b="1" i="1" dirty="0" smtClean="0">
                <a:solidFill>
                  <a:srgbClr val="00B050"/>
                </a:solidFill>
                <a:latin typeface="+mn-lt"/>
              </a:rPr>
            </a:br>
            <a:r>
              <a:rPr lang="uk-UA" sz="8000" b="1" i="1" dirty="0" err="1" smtClean="0">
                <a:solidFill>
                  <a:srgbClr val="00B050"/>
                </a:solidFill>
                <a:latin typeface="+mn-lt"/>
              </a:rPr>
              <a:t>будуєм</a:t>
            </a:r>
            <a:r>
              <a:rPr lang="uk-UA" sz="8000" b="1" i="1" dirty="0" smtClean="0">
                <a:solidFill>
                  <a:srgbClr val="00B050"/>
                </a:solidFill>
                <a:latin typeface="+mn-lt"/>
              </a:rPr>
              <a:t> іншу школу</a:t>
            </a:r>
            <a:endParaRPr lang="uk-UA" sz="80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858" y="1841679"/>
            <a:ext cx="99242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b="1" dirty="0" smtClean="0"/>
              <a:t>Школа, яка вчить «як думати», а не «що думати»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b="1" dirty="0" smtClean="0"/>
              <a:t>Надає рівні можливості, а не культивує рівність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b="1" dirty="0" smtClean="0"/>
              <a:t>Мотивує до навчання впродовж життя, а не прагне навчити на все життя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b="1" dirty="0" smtClean="0"/>
              <a:t>Заохочує робити </a:t>
            </a:r>
            <a:r>
              <a:rPr lang="uk-UA" sz="3600" b="1" dirty="0" err="1" smtClean="0"/>
              <a:t>різноманітність,а</a:t>
            </a:r>
            <a:r>
              <a:rPr lang="uk-UA" sz="3600" b="1" dirty="0" smtClean="0"/>
              <a:t> не схиляє до одноманітності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b="1" dirty="0" smtClean="0"/>
              <a:t>Стимулює до співпраці по горизонталі, а не зациклюється на вертикалі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306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rgbClr val="00B050"/>
                </a:solidFill>
              </a:rPr>
              <a:t>НУШ </a:t>
            </a:r>
            <a:endParaRPr lang="uk-UA" sz="6000" b="1" i="1" dirty="0">
              <a:solidFill>
                <a:srgbClr val="00B05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«Три освітні кити»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38852"/>
            <a:ext cx="5157787" cy="3417033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</a:rPr>
              <a:t>«Чотири освітні стовпи»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638852"/>
            <a:ext cx="5628297" cy="3166605"/>
          </a:xfrm>
        </p:spPr>
      </p:pic>
    </p:spTree>
    <p:extLst>
      <p:ext uri="{BB962C8B-B14F-4D97-AF65-F5344CB8AC3E}">
        <p14:creationId xmlns="" xmlns:p14="http://schemas.microsoft.com/office/powerpoint/2010/main" val="30512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000" b="1" i="1" dirty="0" smtClean="0">
                <a:solidFill>
                  <a:srgbClr val="FF0000"/>
                </a:solidFill>
                <a:latin typeface="+mn-lt"/>
              </a:rPr>
              <a:t>НУШ для:</a:t>
            </a:r>
            <a:endParaRPr lang="uk-UA" sz="8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i="1" dirty="0" smtClean="0">
                <a:solidFill>
                  <a:srgbClr val="00B050"/>
                </a:solidFill>
              </a:rPr>
              <a:t>ВЧИТЕЛЯ</a:t>
            </a:r>
            <a:endParaRPr lang="uk-UA" sz="5400" b="1" i="1" dirty="0">
              <a:solidFill>
                <a:srgbClr val="00B05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5400" b="1" i="1" u="sng" dirty="0" smtClean="0">
                <a:solidFill>
                  <a:schemeClr val="accent1"/>
                </a:solidFill>
              </a:rPr>
              <a:t>УЧНЯ</a:t>
            </a:r>
            <a:endParaRPr lang="uk-UA" sz="5400" b="1" i="1" u="sng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1" y="2638560"/>
            <a:ext cx="5481629" cy="4111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29" y="2714547"/>
            <a:ext cx="5715000" cy="3748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70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685800"/>
            <a:ext cx="7561262" cy="731838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«</a:t>
            </a:r>
            <a:r>
              <a:rPr lang="ru-RU" altLang="ru-RU" sz="3200" b="1" dirty="0" err="1">
                <a:solidFill>
                  <a:srgbClr val="FF0000"/>
                </a:solidFill>
              </a:rPr>
              <a:t>Шість</a:t>
            </a:r>
            <a:r>
              <a:rPr lang="ru-RU" altLang="ru-RU" sz="3200" b="1" dirty="0">
                <a:solidFill>
                  <a:srgbClr val="FF0000"/>
                </a:solidFill>
              </a:rPr>
              <a:t> </a:t>
            </a:r>
            <a:r>
              <a:rPr lang="ru-RU" altLang="ru-RU" sz="3200" b="1" dirty="0" err="1">
                <a:solidFill>
                  <a:srgbClr val="FF0000"/>
                </a:solidFill>
              </a:rPr>
              <a:t>капелюхів</a:t>
            </a:r>
            <a:r>
              <a:rPr lang="ru-RU" altLang="ru-RU" sz="3200" b="1" dirty="0">
                <a:solidFill>
                  <a:srgbClr val="FF0000"/>
                </a:solidFill>
              </a:rPr>
              <a:t> </a:t>
            </a:r>
            <a:r>
              <a:rPr lang="ru-RU" altLang="ru-RU" sz="3200" b="1" dirty="0" err="1">
                <a:solidFill>
                  <a:srgbClr val="FF0000"/>
                </a:solidFill>
              </a:rPr>
              <a:t>мислення</a:t>
            </a:r>
            <a:r>
              <a:rPr lang="ru-RU" altLang="ru-RU" sz="3200" b="1" dirty="0">
                <a:solidFill>
                  <a:srgbClr val="FF0000"/>
                </a:solidFill>
              </a:rPr>
              <a:t>»? (Методика </a:t>
            </a:r>
            <a:r>
              <a:rPr lang="ru-RU" altLang="ru-RU" sz="3200" b="1" dirty="0" err="1">
                <a:solidFill>
                  <a:srgbClr val="FF0000"/>
                </a:solidFill>
              </a:rPr>
              <a:t>Едварда</a:t>
            </a:r>
            <a:r>
              <a:rPr lang="ru-RU" altLang="ru-RU" sz="3200" b="1" dirty="0">
                <a:solidFill>
                  <a:srgbClr val="FF0000"/>
                </a:solidFill>
              </a:rPr>
              <a:t> де </a:t>
            </a:r>
            <a:r>
              <a:rPr lang="ru-RU" altLang="ru-RU" sz="3200" b="1" dirty="0" err="1">
                <a:solidFill>
                  <a:srgbClr val="FF0000"/>
                </a:solidFill>
              </a:rPr>
              <a:t>Боно</a:t>
            </a:r>
            <a:r>
              <a:rPr lang="ru-RU" altLang="ru-RU" sz="3200" b="1" dirty="0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1600200"/>
            <a:ext cx="6480175" cy="1828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     </a:t>
            </a:r>
            <a:r>
              <a:rPr lang="ru-RU" altLang="ru-RU" sz="2400" b="1" dirty="0" err="1">
                <a:solidFill>
                  <a:schemeClr val="hlink"/>
                </a:solidFill>
              </a:rPr>
              <a:t>Технологія</a:t>
            </a:r>
            <a:r>
              <a:rPr lang="ru-RU" altLang="ru-RU" sz="2400" b="1" dirty="0">
                <a:solidFill>
                  <a:schemeClr val="hlink"/>
                </a:solidFill>
              </a:rPr>
              <a:t> </a:t>
            </a:r>
            <a:r>
              <a:rPr lang="ru-RU" altLang="ru-RU" sz="2400" b="1" dirty="0" err="1">
                <a:solidFill>
                  <a:schemeClr val="hlink"/>
                </a:solidFill>
              </a:rPr>
              <a:t>розробки</a:t>
            </a:r>
            <a:r>
              <a:rPr lang="ru-RU" altLang="ru-RU" sz="2400" b="1" dirty="0">
                <a:solidFill>
                  <a:schemeClr val="hlink"/>
                </a:solidFill>
              </a:rPr>
              <a:t> та </a:t>
            </a:r>
            <a:r>
              <a:rPr lang="ru-RU" altLang="ru-RU" sz="2400" b="1" dirty="0" err="1">
                <a:solidFill>
                  <a:schemeClr val="hlink"/>
                </a:solidFill>
              </a:rPr>
              <a:t>оцінки</a:t>
            </a:r>
            <a:r>
              <a:rPr lang="ru-RU" altLang="ru-RU" sz="2400" b="1" dirty="0">
                <a:solidFill>
                  <a:schemeClr val="hlink"/>
                </a:solidFill>
              </a:rPr>
              <a:t> </a:t>
            </a:r>
            <a:r>
              <a:rPr lang="ru-RU" altLang="ru-RU" sz="2400" b="1" dirty="0" err="1">
                <a:solidFill>
                  <a:schemeClr val="hlink"/>
                </a:solidFill>
              </a:rPr>
              <a:t>інноваційних</a:t>
            </a:r>
            <a:r>
              <a:rPr lang="ru-RU" altLang="ru-RU" sz="2400" b="1" dirty="0">
                <a:solidFill>
                  <a:schemeClr val="hlink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hlink"/>
                </a:solidFill>
              </a:rPr>
              <a:t>ідей</a:t>
            </a:r>
            <a:endParaRPr lang="ru-RU" altLang="ru-RU" sz="24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chemeClr val="hlink"/>
                </a:solidFill>
              </a:rPr>
              <a:t>        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chemeClr val="hlink"/>
                </a:solidFill>
              </a:rPr>
              <a:t>                    </a:t>
            </a:r>
            <a:r>
              <a:rPr lang="ru-RU" altLang="ru-RU" sz="2400" b="1" dirty="0" err="1" smtClean="0">
                <a:solidFill>
                  <a:schemeClr val="hlink"/>
                </a:solidFill>
              </a:rPr>
              <a:t>Чому</a:t>
            </a:r>
            <a:r>
              <a:rPr lang="ru-RU" altLang="ru-RU" sz="2400" b="1" dirty="0" smtClean="0">
                <a:solidFill>
                  <a:schemeClr val="hlink"/>
                </a:solidFill>
              </a:rPr>
              <a:t> </a:t>
            </a:r>
            <a:r>
              <a:rPr lang="ru-RU" altLang="ru-RU" sz="2400" b="1" dirty="0" err="1" smtClean="0">
                <a:solidFill>
                  <a:schemeClr val="hlink"/>
                </a:solidFill>
              </a:rPr>
              <a:t>капелюхи</a:t>
            </a:r>
            <a:r>
              <a:rPr lang="ru-RU" altLang="ru-RU" sz="2400" b="1" dirty="0" smtClean="0">
                <a:solidFill>
                  <a:schemeClr val="hlink"/>
                </a:solidFill>
              </a:rPr>
              <a:t>?</a:t>
            </a:r>
            <a:endParaRPr lang="ru-RU" altLang="ru-RU" sz="2000" b="1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135188" y="3367951"/>
            <a:ext cx="612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По-перше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, кожному з шести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капелюхів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відповідає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свій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власний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індивідуальний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колір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який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робить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його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легко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помітним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серед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всіх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інших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що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наділяє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його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характерними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притаманними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тільки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йому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одному рисами і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якостями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-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колірна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відмінність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робить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кожен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капелюх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особливим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неповторним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Кожен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кольоровий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капелюх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вказує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на роль, на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певний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тип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мислення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діяльності</a:t>
            </a:r>
            <a:r>
              <a:rPr lang="ru-RU" altLang="ru-RU" sz="2000" b="1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endParaRPr lang="ru-RU" altLang="ru-RU" sz="20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9376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549276"/>
            <a:ext cx="8064500" cy="58324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2000" b="1" i="1" u="sng" dirty="0">
                <a:solidFill>
                  <a:srgbClr val="FF0000"/>
                </a:solidFill>
                <a:latin typeface="Cambria" panose="02040503050406030204" pitchFamily="18" charset="0"/>
              </a:rPr>
              <a:t>По-друге</a:t>
            </a:r>
            <a:r>
              <a:rPr lang="uk-UA" altLang="ru-RU" sz="2000" b="1" i="1" dirty="0">
                <a:solidFill>
                  <a:srgbClr val="7030A0"/>
                </a:solidFill>
                <a:latin typeface="Cambria" panose="02040503050406030204" pitchFamily="18" charset="0"/>
              </a:rPr>
              <a:t>, капелюх дуже легко надягти і зняти. Це важливо завжди, у всіх ситуаціях, коли людина повинна вміти застосовувати всі ресурси свого мислення, вміти змінювати тип мислення і діяльності залежно від поставленого завдання. Надягання капелюха покликане допомогти людині знайти потрібний стан</a:t>
            </a:r>
            <a:r>
              <a:rPr lang="uk-UA" altLang="ru-RU" sz="2000" b="1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: свідомість</a:t>
            </a:r>
            <a:r>
              <a:rPr lang="uk-UA" altLang="ru-RU" sz="2000" b="1" i="1" dirty="0">
                <a:solidFill>
                  <a:srgbClr val="7030A0"/>
                </a:solidFill>
                <a:latin typeface="Cambria" panose="02040503050406030204" pitchFamily="18" charset="0"/>
              </a:rPr>
              <a:t>, зосередитися на виконанні певних операцій.</a:t>
            </a:r>
          </a:p>
          <a:p>
            <a:pPr eaLnBrk="1" hangingPunct="1">
              <a:lnSpc>
                <a:spcPct val="90000"/>
              </a:lnSpc>
            </a:pPr>
            <a:endParaRPr lang="uk-UA" altLang="ru-RU" sz="2000" b="1" i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sz="2000" b="1" i="1" u="sng" dirty="0">
                <a:solidFill>
                  <a:srgbClr val="FF0000"/>
                </a:solidFill>
                <a:latin typeface="Cambria" panose="02040503050406030204" pitchFamily="18" charset="0"/>
              </a:rPr>
              <a:t>По-третє</a:t>
            </a:r>
            <a:r>
              <a:rPr lang="uk-UA" altLang="ru-RU" sz="2000" b="1" i="1" dirty="0">
                <a:solidFill>
                  <a:srgbClr val="7030A0"/>
                </a:solidFill>
                <a:latin typeface="Cambria" panose="02040503050406030204" pitchFamily="18" charset="0"/>
              </a:rPr>
              <a:t>, «Капелюхи мислення» дають можливість для використання паралельного мислення і відходу від суперечок. Використання капелюхів відкриває можливість домовитися зі співрозмовником, прийти до згоди. Ув'язнена в капелюхах символіка зручна для того, щоб попросити кого-небудь «розвернути» потік своїх думок у потрібному напрямку.</a:t>
            </a:r>
          </a:p>
          <a:p>
            <a:pPr eaLnBrk="1" hangingPunct="1">
              <a:lnSpc>
                <a:spcPct val="90000"/>
              </a:lnSpc>
            </a:pPr>
            <a:endParaRPr lang="uk-UA" altLang="ru-RU" sz="2000" b="1" i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uk-UA" altLang="ru-RU" sz="24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Найголовніша перевага: </a:t>
            </a:r>
            <a:r>
              <a:rPr lang="uk-UA" altLang="ru-RU" sz="2400" b="1" i="1" dirty="0">
                <a:solidFill>
                  <a:srgbClr val="7030A0"/>
                </a:solidFill>
                <a:latin typeface="Cambria" panose="02040503050406030204" pitchFamily="18" charset="0"/>
              </a:rPr>
              <a:t>за допомогою шести капелюхів встановлюються певні правила гри: </a:t>
            </a:r>
            <a:r>
              <a:rPr lang="uk-UA" altLang="ru-RU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«людина, в даний момент думає і поступає 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саме </a:t>
            </a:r>
            <a:r>
              <a:rPr lang="uk-UA" altLang="ru-RU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так».</a:t>
            </a:r>
            <a:endParaRPr lang="uk-UA" altLang="ru-RU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45902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8176" y="590550"/>
            <a:ext cx="7489825" cy="59055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Інформація</a:t>
            </a:r>
            <a:r>
              <a:rPr lang="uk-UA" altLang="ru-RU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. </a:t>
            </a:r>
            <a:endParaRPr lang="uk-UA" altLang="ru-RU" sz="1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sz="1800" b="1" dirty="0" smtClean="0">
                <a:solidFill>
                  <a:srgbClr val="7030A0"/>
                </a:solidFill>
              </a:rPr>
              <a:t>      Питання. Якою ми володіємо інформацією? Яка нам потрібна ще інформація?фокусування уваги на фактах і цифрах.</a:t>
            </a:r>
            <a:r>
              <a:rPr lang="ru-RU" sz="1800" dirty="0" smtClean="0"/>
              <a:t> </a:t>
            </a:r>
            <a:endParaRPr lang="uk-UA" altLang="ru-RU" sz="18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Емоції</a:t>
            </a:r>
            <a:r>
              <a:rPr lang="uk-UA" altLang="ru-RU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. Інтуїція, почуття і передчуття. Які у мене з цього приводу виникають почуття? Не потрібно давати обґрунтування почуттям.</a:t>
            </a:r>
          </a:p>
          <a:p>
            <a:pPr eaLnBrk="1" hangingPunct="1">
              <a:lnSpc>
                <a:spcPct val="90000"/>
              </a:lnSpc>
            </a:pPr>
            <a:endParaRPr lang="uk-UA" altLang="ru-RU" sz="18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Логічний позитив</a:t>
            </a:r>
            <a:r>
              <a:rPr lang="uk-UA" altLang="ru-RU" sz="1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. Переваги. Чому це варто зробити? Які переваги? Чому це спрацює?</a:t>
            </a:r>
          </a:p>
          <a:p>
            <a:pPr eaLnBrk="1" hangingPunct="1">
              <a:lnSpc>
                <a:spcPct val="90000"/>
              </a:lnSpc>
            </a:pPr>
            <a:endParaRPr lang="uk-UA" altLang="ru-RU" sz="18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Критика</a:t>
            </a:r>
            <a:r>
              <a:rPr lang="uk-UA" altLang="ru-RU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. Обережність. Судження. Оцінка. Чи правда це? Чи спрацює це? У чому недоліки? Що тут невірно?</a:t>
            </a:r>
          </a:p>
          <a:p>
            <a:pPr eaLnBrk="1" hangingPunct="1">
              <a:lnSpc>
                <a:spcPct val="90000"/>
              </a:lnSpc>
            </a:pPr>
            <a:endParaRPr lang="uk-UA" altLang="ru-RU" sz="18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Креативність</a:t>
            </a:r>
            <a:r>
              <a:rPr lang="uk-UA" altLang="ru-RU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. Творчість. Різні ідеї. Нові ідеї. Пропозиції. Які ідеї з можливих рішень і дій? Які альтернативи?</a:t>
            </a:r>
          </a:p>
          <a:p>
            <a:pPr eaLnBrk="1" hangingPunct="1">
              <a:lnSpc>
                <a:spcPct val="90000"/>
              </a:lnSpc>
            </a:pPr>
            <a:endParaRPr lang="uk-UA" altLang="ru-RU" sz="18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Управління процесом</a:t>
            </a:r>
            <a:r>
              <a:rPr lang="uk-UA" altLang="ru-RU" sz="1800" b="1" dirty="0">
                <a:solidFill>
                  <a:srgbClr val="7030A0"/>
                </a:solidFill>
                <a:latin typeface="Cambria" panose="02040503050406030204" pitchFamily="18" charset="0"/>
              </a:rPr>
              <a:t>. Організація мислення. Мислення про мислення. Чого ми досягли? Що потрібно зробити </a:t>
            </a:r>
            <a:r>
              <a:rPr lang="uk-UA" altLang="ru-RU" sz="1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далі?Підведіть підсумки та обговоріть користь та ефективність методу “6 </a:t>
            </a:r>
            <a:r>
              <a:rPr lang="uk-UA" altLang="ru-RU" sz="1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капелюхів”</a:t>
            </a:r>
            <a:r>
              <a:rPr lang="uk-UA" altLang="ru-RU" sz="1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.</a:t>
            </a:r>
            <a:endParaRPr lang="uk-UA" altLang="ru-RU" sz="18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22533" name="Picture 5" descr="Миниатюра для версии от 14:45, 10 июля 2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37" y="1385060"/>
            <a:ext cx="7921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Миниатюра для версии от 14:50, 10 июля 2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59" y="2445649"/>
            <a:ext cx="714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Миниатюра для версии от 14:51, 10 июля 2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10" y="3362188"/>
            <a:ext cx="7921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Миниатюра для версии от 14:52, 10 июля 20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4272170"/>
            <a:ext cx="86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Миниатюра для версии от 14:53, 10 июля 20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20714"/>
            <a:ext cx="8651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Миниатюра для версии от 14:53, 10 июля 20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5157789"/>
            <a:ext cx="7921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515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685800"/>
            <a:ext cx="7848600" cy="1087438"/>
          </a:xfrm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33CC33"/>
                </a:solidFill>
                <a:latin typeface="Comic Sans MS" panose="030F0702030302020204" pitchFamily="66" charset="0"/>
              </a:rPr>
              <a:t>Продуктивної вам роботи !!!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59" y="2167396"/>
            <a:ext cx="4855559" cy="3231154"/>
          </a:xfrm>
        </p:spPr>
      </p:pic>
    </p:spTree>
    <p:extLst>
      <p:ext uri="{BB962C8B-B14F-4D97-AF65-F5344CB8AC3E}">
        <p14:creationId xmlns="" xmlns:p14="http://schemas.microsoft.com/office/powerpoint/2010/main" val="371657158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8000" b="1" i="1" dirty="0" smtClean="0">
                <a:solidFill>
                  <a:srgbClr val="00B050"/>
                </a:solidFill>
                <a:latin typeface="+mn-lt"/>
              </a:rPr>
              <a:t>ТРЕНІНГ</a:t>
            </a:r>
            <a:endParaRPr lang="uk-UA" sz="80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Інтеграція групи. Виявлення очікувань</a:t>
            </a:r>
            <a:endParaRPr lang="uk-UA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4285444"/>
            <a:ext cx="3584620" cy="2688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5" y="862013"/>
            <a:ext cx="3695700" cy="2647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47783"/>
            <a:ext cx="2724150" cy="204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99" y="604448"/>
            <a:ext cx="3899179" cy="2438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22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8" y="2461397"/>
            <a:ext cx="3738719" cy="28040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61" y="1690688"/>
            <a:ext cx="4546782" cy="3873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76" y="2809633"/>
            <a:ext cx="3133130" cy="4151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+mn-lt"/>
              </a:rPr>
              <a:t>КРИЗА ШК</a:t>
            </a:r>
            <a:r>
              <a:rPr lang="uk-UA" sz="5400" b="1" i="1" dirty="0" smtClean="0">
                <a:latin typeface="+mn-lt"/>
              </a:rPr>
              <a:t>ІЛЬНОЇ ОСВІТИ</a:t>
            </a:r>
            <a:endParaRPr lang="uk-UA" sz="5400" b="1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9913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u="sng" dirty="0" smtClean="0">
                <a:latin typeface="+mn-lt"/>
              </a:rPr>
              <a:t>Рефлекс</a:t>
            </a:r>
            <a:r>
              <a:rPr lang="uk-UA" sz="6000" dirty="0" smtClean="0">
                <a:latin typeface="+mn-lt"/>
              </a:rPr>
              <a:t> </a:t>
            </a:r>
            <a:r>
              <a:rPr lang="uk-UA" sz="6000" b="1" i="1" dirty="0" smtClean="0">
                <a:solidFill>
                  <a:srgbClr val="FF0000"/>
                </a:solidFill>
                <a:latin typeface="+mn-lt"/>
              </a:rPr>
              <a:t>«Затишно в коробці…»</a:t>
            </a:r>
            <a:endParaRPr lang="uk-UA" sz="60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966"/>
            <a:ext cx="7518813" cy="5484034"/>
          </a:xfrm>
        </p:spPr>
      </p:pic>
      <p:pic>
        <p:nvPicPr>
          <p:cNvPr id="5" name="Рисунок 4" descr="15511946-a-young-business-woman-is-working-on-a-laptop-and-talking-on-a-phone-in-a-box-representing-a-small-o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8628" y="1280160"/>
            <a:ext cx="4235361" cy="4885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44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26" y="380069"/>
            <a:ext cx="5520528" cy="3809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8" y="693463"/>
            <a:ext cx="4779396" cy="31830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74" y="3627652"/>
            <a:ext cx="4445000" cy="2921000"/>
          </a:xfrm>
          <a:prstGeom prst="rect">
            <a:avLst/>
          </a:prstGeom>
        </p:spPr>
      </p:pic>
      <p:pic>
        <p:nvPicPr>
          <p:cNvPr id="5" name="Рисунок 4" descr="image_5614091421122552620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1165" y="728870"/>
            <a:ext cx="9660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chemeClr val="bg1"/>
                </a:solidFill>
              </a:rPr>
              <a:t>ПОЗБАВЛЯЄМОСЬ ВІД ІЛЮЗІЙ!!!!</a:t>
            </a:r>
            <a:endParaRPr lang="ru-RU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9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068" y="875764"/>
            <a:ext cx="108697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err="1" smtClean="0">
                <a:solidFill>
                  <a:srgbClr val="00B050"/>
                </a:solidFill>
              </a:rPr>
              <a:t>Найкраще,що</a:t>
            </a:r>
            <a:r>
              <a:rPr lang="uk-UA" sz="6000" b="1" i="1" dirty="0" smtClean="0">
                <a:solidFill>
                  <a:srgbClr val="00B050"/>
                </a:solidFill>
              </a:rPr>
              <a:t> сталося з системою освіти Нового Орлеану-це ураган </a:t>
            </a:r>
            <a:r>
              <a:rPr lang="uk-UA" sz="6000" b="1" i="1" dirty="0" err="1" smtClean="0">
                <a:solidFill>
                  <a:srgbClr val="00B050"/>
                </a:solidFill>
              </a:rPr>
              <a:t>Катріна</a:t>
            </a:r>
            <a:endParaRPr lang="uk-UA" sz="6000" b="1" i="1" dirty="0" smtClean="0">
              <a:solidFill>
                <a:srgbClr val="00B050"/>
              </a:solidFill>
            </a:endParaRPr>
          </a:p>
          <a:p>
            <a:pPr algn="r"/>
            <a:r>
              <a:rPr lang="uk-UA" sz="6000" b="1" dirty="0" err="1" smtClean="0"/>
              <a:t>Арне</a:t>
            </a:r>
            <a:r>
              <a:rPr lang="uk-UA" sz="6000" b="1" dirty="0" smtClean="0"/>
              <a:t> </a:t>
            </a:r>
            <a:r>
              <a:rPr lang="uk-UA" sz="6000" b="1" dirty="0" err="1" smtClean="0"/>
              <a:t>Дункан</a:t>
            </a:r>
            <a:endParaRPr lang="uk-UA" sz="6000" b="1" dirty="0" smtClean="0"/>
          </a:p>
          <a:p>
            <a:r>
              <a:rPr lang="uk-UA" sz="6000" b="1" dirty="0" smtClean="0"/>
              <a:t>(американський міністр освіти)</a:t>
            </a:r>
            <a:endParaRPr lang="uk-UA" sz="6000" b="1" dirty="0"/>
          </a:p>
        </p:txBody>
      </p:sp>
    </p:spTree>
    <p:extLst>
      <p:ext uri="{BB962C8B-B14F-4D97-AF65-F5344CB8AC3E}">
        <p14:creationId xmlns="" xmlns:p14="http://schemas.microsoft.com/office/powerpoint/2010/main" val="35290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+mn-lt"/>
              </a:rPr>
              <a:t>БУДУЄМ</a:t>
            </a:r>
            <a:r>
              <a:rPr lang="uk-UA" b="1" dirty="0" smtClean="0">
                <a:latin typeface="+mn-lt"/>
              </a:rPr>
              <a:t> </a:t>
            </a:r>
            <a:r>
              <a:rPr lang="uk-UA" sz="6000" b="1" dirty="0" smtClean="0">
                <a:solidFill>
                  <a:srgbClr val="00B050"/>
                </a:solidFill>
                <a:latin typeface="+mn-lt"/>
              </a:rPr>
              <a:t>НУШ </a:t>
            </a:r>
            <a:r>
              <a:rPr lang="uk-UA" sz="6000" b="1" dirty="0" smtClean="0">
                <a:solidFill>
                  <a:srgbClr val="FF0000"/>
                </a:solidFill>
                <a:latin typeface="+mn-lt"/>
              </a:rPr>
              <a:t>!!!!!!</a:t>
            </a:r>
            <a:endParaRPr lang="uk-UA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5" y="2253804"/>
            <a:ext cx="5685739" cy="3923160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82" y="2039715"/>
            <a:ext cx="505843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149531" y="1476103"/>
            <a:ext cx="525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Вантаж </a:t>
            </a:r>
            <a:r>
              <a:rPr lang="uk-UA" sz="3200" b="1" dirty="0" err="1" smtClean="0"/>
              <a:t>непідйомних</a:t>
            </a:r>
            <a:r>
              <a:rPr lang="uk-UA" sz="3200" b="1" dirty="0" smtClean="0"/>
              <a:t> знань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32766" y="1528355"/>
            <a:ext cx="475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Костюм не за розміром</a:t>
            </a:r>
            <a:endParaRPr lang="ru-RU" sz="3200" b="1" dirty="0"/>
          </a:p>
        </p:txBody>
      </p:sp>
      <p:pic>
        <p:nvPicPr>
          <p:cNvPr id="12" name="Рисунок 11" descr="осві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310" y="1473748"/>
            <a:ext cx="11549647" cy="53842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2412" y="5590903"/>
            <a:ext cx="10859588" cy="150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Учні кажуть:</a:t>
            </a:r>
            <a:r>
              <a:rPr lang="uk-UA" sz="2800" b="1" i="1" dirty="0" err="1" smtClean="0"/>
              <a:t>”Головне</a:t>
            </a:r>
            <a:r>
              <a:rPr lang="uk-UA" sz="2800" b="1" i="1" dirty="0" smtClean="0"/>
              <a:t> не перевірка завченого нами,обраного вами за нас ,а інше-</a:t>
            </a:r>
            <a:r>
              <a:rPr lang="uk-UA" sz="3200" b="1" i="1" dirty="0" smtClean="0">
                <a:solidFill>
                  <a:srgbClr val="FF0000"/>
                </a:solidFill>
              </a:rPr>
              <a:t>вміння розуміти,аналізувати,</a:t>
            </a:r>
          </a:p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знаходити  нові  </a:t>
            </a:r>
            <a:r>
              <a:rPr lang="uk-UA" sz="3200" b="1" i="1" dirty="0" err="1" smtClean="0">
                <a:solidFill>
                  <a:srgbClr val="FF0000"/>
                </a:solidFill>
              </a:rPr>
              <a:t>знання”</a:t>
            </a:r>
            <a:r>
              <a:rPr lang="uk-UA" sz="3200" b="1" i="1" dirty="0" smtClean="0">
                <a:solidFill>
                  <a:srgbClr val="FF0000"/>
                </a:solidFill>
              </a:rPr>
              <a:t>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1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Неписьменними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ХХІ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століття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будуть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не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ті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хто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не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вміє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читати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й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писати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а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ті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хто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не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може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вчитися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переучуватися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» </a:t>
            </a:r>
            <a:endParaRPr lang="uk-UA" sz="36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332412" cy="1042588"/>
          </a:xfrm>
        </p:spPr>
        <p:txBody>
          <a:bodyPr>
            <a:normAutofit fontScale="62500" lnSpcReduction="20000"/>
          </a:bodyPr>
          <a:lstStyle/>
          <a:p>
            <a:r>
              <a:rPr lang="uk-UA" sz="5100" dirty="0" smtClean="0">
                <a:solidFill>
                  <a:srgbClr val="FF0000"/>
                </a:solidFill>
              </a:rPr>
              <a:t>1.Чого має навчати сучасна освіта</a:t>
            </a:r>
            <a:r>
              <a:rPr lang="uk-UA" sz="3200" dirty="0"/>
              <a:t>(</a:t>
            </a:r>
            <a:r>
              <a:rPr lang="uk-UA" sz="3200" dirty="0" smtClean="0"/>
              <a:t> дискусія на </a:t>
            </a:r>
            <a:r>
              <a:rPr lang="en-US" sz="3200" dirty="0" smtClean="0"/>
              <a:t>World Education Forum</a:t>
            </a:r>
            <a:r>
              <a:rPr lang="uk-UA" sz="3200" dirty="0" smtClean="0"/>
              <a:t>)</a:t>
            </a:r>
            <a:endParaRPr lang="uk-UA" sz="3200" dirty="0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018848"/>
            <a:ext cx="5973297" cy="3077152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439229" cy="1042588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2.Як </a:t>
            </a:r>
            <a:r>
              <a:rPr lang="ru-RU" sz="4000" dirty="0" err="1" smtClean="0">
                <a:solidFill>
                  <a:srgbClr val="FF0000"/>
                </a:solidFill>
              </a:rPr>
              <a:t>подолати</a:t>
            </a:r>
            <a:r>
              <a:rPr lang="ru-RU" sz="4000" dirty="0" smtClean="0">
                <a:solidFill>
                  <a:srgbClr val="FF0000"/>
                </a:solidFill>
              </a:rPr>
              <a:t> кризу в </a:t>
            </a:r>
            <a:r>
              <a:rPr lang="ru-RU" sz="4000" dirty="0" err="1" smtClean="0">
                <a:solidFill>
                  <a:srgbClr val="FF0000"/>
                </a:solidFill>
              </a:rPr>
              <a:t>освіті</a:t>
            </a:r>
            <a:endParaRPr lang="ru-RU" sz="4000" dirty="0" smtClean="0"/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дискусія</a:t>
            </a:r>
            <a:r>
              <a:rPr lang="ru-RU" dirty="0" smtClean="0"/>
              <a:t> на </a:t>
            </a:r>
            <a:r>
              <a:rPr lang="ru-RU" dirty="0" err="1" smtClean="0"/>
              <a:t>World</a:t>
            </a:r>
            <a:r>
              <a:rPr lang="ru-RU" dirty="0" smtClean="0"/>
              <a:t> </a:t>
            </a:r>
            <a:r>
              <a:rPr lang="ru-RU" dirty="0" err="1" smtClean="0"/>
              <a:t>Education</a:t>
            </a:r>
            <a:r>
              <a:rPr lang="ru-RU" dirty="0" smtClean="0"/>
              <a:t> </a:t>
            </a:r>
            <a:r>
              <a:rPr lang="ru-RU" dirty="0" err="1" smtClean="0"/>
              <a:t>Forum</a:t>
            </a:r>
            <a:r>
              <a:rPr lang="ru-RU" dirty="0" smtClean="0"/>
              <a:t>)</a:t>
            </a:r>
            <a:endParaRPr lang="uk-UA" dirty="0"/>
          </a:p>
        </p:txBody>
      </p:sp>
      <p:pic>
        <p:nvPicPr>
          <p:cNvPr id="10" name="Місце для вмісту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02" y="2723750"/>
            <a:ext cx="4773026" cy="4311634"/>
          </a:xfrm>
        </p:spPr>
      </p:pic>
    </p:spTree>
    <p:extLst>
      <p:ext uri="{BB962C8B-B14F-4D97-AF65-F5344CB8AC3E}">
        <p14:creationId xmlns="" xmlns:p14="http://schemas.microsoft.com/office/powerpoint/2010/main" val="16911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225" y="1906073"/>
            <a:ext cx="92727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FF0000"/>
                </a:solidFill>
              </a:rPr>
              <a:t>Якщо не ми, то хто, а якщо не зараз, то коли?</a:t>
            </a:r>
            <a:endParaRPr lang="uk-UA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0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нигохранилище">
  <a:themeElements>
    <a:clrScheme name="книгохранилищ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нигохранилищ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нигохранилищ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книгохранилище">
  <a:themeElements>
    <a:clrScheme name="книгохранилищ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нигохранилищ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нигохранилищ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книгохранилище">
  <a:themeElements>
    <a:clrScheme name="книгохранилищ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нигохранилищ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нигохранилищ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книгохранилище">
  <a:themeElements>
    <a:clrScheme name="книгохранилищ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нигохранилищ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нигохранилищ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книгохранилище">
  <a:themeElements>
    <a:clrScheme name="книгохранилищ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нигохранилищ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нигохранилищ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нигохранилищ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нигохранилищ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551</Words>
  <Application>Microsoft Office PowerPoint</Application>
  <PresentationFormat>Произвольный</PresentationFormat>
  <Paragraphs>56</Paragraphs>
  <Slides>16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 Office</vt:lpstr>
      <vt:lpstr>книгохранилище</vt:lpstr>
      <vt:lpstr>1_книгохранилище</vt:lpstr>
      <vt:lpstr>2_книгохранилище</vt:lpstr>
      <vt:lpstr>3_книгохранилище</vt:lpstr>
      <vt:lpstr>4_книгохранилище</vt:lpstr>
      <vt:lpstr>Слайд 1</vt:lpstr>
      <vt:lpstr>ТРЕНІНГ</vt:lpstr>
      <vt:lpstr>КРИЗА ШКІЛЬНОЇ ОСВІТИ</vt:lpstr>
      <vt:lpstr>Рефлекс «Затишно в коробці…»</vt:lpstr>
      <vt:lpstr>Слайд 5</vt:lpstr>
      <vt:lpstr>Слайд 6</vt:lpstr>
      <vt:lpstr>БУДУЄМ НУШ !!!!!!</vt:lpstr>
      <vt:lpstr>«Неписьменними ХХІ століття будуть не ті, хто не вміє читати й писати, а ті, хто не може вчитися і переучуватися» </vt:lpstr>
      <vt:lpstr>Слайд 9</vt:lpstr>
      <vt:lpstr>НУШ будуєм іншу школу</vt:lpstr>
      <vt:lpstr>НУШ </vt:lpstr>
      <vt:lpstr>НУШ для:</vt:lpstr>
      <vt:lpstr>«Шість капелюхів мислення»? (Методика Едварда де Боно):</vt:lpstr>
      <vt:lpstr>Слайд 14</vt:lpstr>
      <vt:lpstr>Слайд 15</vt:lpstr>
      <vt:lpstr>Продуктивної вам роботи 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</dc:title>
  <dc:creator>Ольга</dc:creator>
  <cp:lastModifiedBy>User</cp:lastModifiedBy>
  <cp:revision>60</cp:revision>
  <dcterms:created xsi:type="dcterms:W3CDTF">2018-03-23T22:11:23Z</dcterms:created>
  <dcterms:modified xsi:type="dcterms:W3CDTF">2018-10-15T18:33:28Z</dcterms:modified>
</cp:coreProperties>
</file>