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4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962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312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987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746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083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914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945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5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749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399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562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C58CF-2143-4AF6-8ECE-203B038E20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089A76F-EA45-4CF7-A875-BE1B5CC5E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34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172528" y="2760453"/>
            <a:ext cx="5609599" cy="1768925"/>
          </a:xfrm>
        </p:spPr>
        <p:txBody>
          <a:bodyPr>
            <a:normAutofit fontScale="90000"/>
          </a:bodyPr>
          <a:lstStyle/>
          <a:p>
            <a:r>
              <a:rPr lang="uk-UA" dirty="0" err="1"/>
              <a:t>Название</a:t>
            </a:r>
            <a:r>
              <a:rPr lang="uk-UA" dirty="0"/>
              <a:t> </a:t>
            </a:r>
            <a:r>
              <a:rPr lang="uk-UA" dirty="0" err="1"/>
              <a:t>презентации</a:t>
            </a: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r>
              <a:rPr lang="uk-UA" dirty="0"/>
              <a:t>    </a:t>
            </a:r>
            <a:r>
              <a:rPr lang="uk-UA" sz="7300" dirty="0"/>
              <a:t>ДІТИ ВІЙНИ</a:t>
            </a:r>
            <a:endParaRPr lang="ru-RU" sz="73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41539" y="4375559"/>
            <a:ext cx="6858000" cy="220639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ru-RU" sz="3200" dirty="0"/>
              <a:t>Як </a:t>
            </a:r>
            <a:r>
              <a:rPr lang="ru-RU" sz="3200" dirty="0" err="1"/>
              <a:t>допомогти</a:t>
            </a:r>
            <a:r>
              <a:rPr lang="ru-RU" sz="3200" dirty="0"/>
              <a:t> </a:t>
            </a:r>
            <a:r>
              <a:rPr lang="ru-RU" sz="3200" dirty="0" err="1"/>
              <a:t>дитині</a:t>
            </a:r>
            <a:r>
              <a:rPr lang="ru-RU" sz="3200" dirty="0"/>
              <a:t> </a:t>
            </a:r>
            <a:r>
              <a:rPr lang="ru-RU" sz="3200" dirty="0" err="1"/>
              <a:t>впоратися</a:t>
            </a:r>
            <a:r>
              <a:rPr lang="ru-RU" sz="3200" dirty="0"/>
              <a:t> </a:t>
            </a:r>
            <a:r>
              <a:rPr lang="ru-RU" sz="3200" dirty="0" err="1"/>
              <a:t>зі</a:t>
            </a:r>
            <a:r>
              <a:rPr lang="ru-RU" sz="3200" dirty="0"/>
              <a:t> </a:t>
            </a:r>
            <a:r>
              <a:rPr lang="ru-RU" sz="3200" dirty="0" err="1"/>
              <a:t>стресом</a:t>
            </a:r>
            <a:r>
              <a:rPr lang="ru-RU" sz="3200" dirty="0"/>
              <a:t> </a:t>
            </a:r>
            <a:r>
              <a:rPr lang="ru-RU" sz="3200" dirty="0" err="1"/>
              <a:t>під</a:t>
            </a:r>
            <a:r>
              <a:rPr lang="ru-RU" sz="3200" dirty="0"/>
              <a:t> час </a:t>
            </a:r>
            <a:r>
              <a:rPr lang="ru-RU" sz="3200" dirty="0" err="1"/>
              <a:t>війни</a:t>
            </a:r>
            <a:endParaRPr lang="en-US" sz="3200" dirty="0"/>
          </a:p>
          <a:p>
            <a:endParaRPr lang="en-US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0687" y="124183"/>
            <a:ext cx="3433313" cy="425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1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7442" y="134848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3600" dirty="0">
              <a:latin typeface="+mj-lt"/>
            </a:endParaRPr>
          </a:p>
          <a:p>
            <a:pPr marL="0" indent="0">
              <a:buNone/>
            </a:pPr>
            <a:r>
              <a:rPr lang="ru-RU" sz="3600" dirty="0">
                <a:latin typeface="+mj-lt"/>
              </a:rPr>
              <a:t> </a:t>
            </a:r>
            <a:r>
              <a:rPr lang="ru-RU" sz="2600" dirty="0">
                <a:latin typeface="+mj-lt"/>
              </a:rPr>
              <a:t>Варто </a:t>
            </a:r>
            <a:r>
              <a:rPr lang="ru-RU" sz="2600" dirty="0" err="1">
                <a:latin typeface="+mj-lt"/>
              </a:rPr>
              <a:t>посадити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дитину</a:t>
            </a:r>
            <a:r>
              <a:rPr lang="ru-RU" sz="2600" dirty="0">
                <a:latin typeface="+mj-lt"/>
              </a:rPr>
              <a:t> перед собою, спиною </a:t>
            </a:r>
            <a:r>
              <a:rPr lang="ru-RU" sz="2600" dirty="0" err="1">
                <a:latin typeface="+mj-lt"/>
              </a:rPr>
              <a:t>чи</a:t>
            </a:r>
            <a:r>
              <a:rPr lang="ru-RU" sz="2600" dirty="0">
                <a:latin typeface="+mj-lt"/>
              </a:rPr>
              <a:t> животом до себе, і сильно </a:t>
            </a:r>
            <a:r>
              <a:rPr lang="ru-RU" sz="2600" dirty="0" err="1">
                <a:latin typeface="+mj-lt"/>
              </a:rPr>
              <a:t>обійняти</a:t>
            </a:r>
            <a:r>
              <a:rPr lang="ru-RU" sz="2600" dirty="0">
                <a:latin typeface="+mj-lt"/>
              </a:rPr>
              <a:t>. </a:t>
            </a:r>
            <a:r>
              <a:rPr lang="ru-RU" sz="2600" dirty="0" err="1">
                <a:latin typeface="+mj-lt"/>
              </a:rPr>
              <a:t>Важливо</a:t>
            </a:r>
            <a:r>
              <a:rPr lang="ru-RU" sz="2600" dirty="0">
                <a:latin typeface="+mj-lt"/>
              </a:rPr>
              <a:t>, </a:t>
            </a:r>
            <a:r>
              <a:rPr lang="ru-RU" sz="2600" dirty="0" err="1">
                <a:latin typeface="+mj-lt"/>
              </a:rPr>
              <a:t>щоб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дитина</a:t>
            </a:r>
            <a:r>
              <a:rPr lang="ru-RU" sz="2600" dirty="0">
                <a:latin typeface="+mj-lt"/>
              </a:rPr>
              <a:t> мала </a:t>
            </a:r>
            <a:r>
              <a:rPr lang="ru-RU" sz="2600" dirty="0" err="1">
                <a:latin typeface="+mj-lt"/>
              </a:rPr>
              <a:t>можливість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зробити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хоча</a:t>
            </a:r>
            <a:r>
              <a:rPr lang="ru-RU" sz="2600" dirty="0">
                <a:latin typeface="+mj-lt"/>
              </a:rPr>
              <a:t> б </a:t>
            </a:r>
            <a:r>
              <a:rPr lang="ru-RU" sz="2600" dirty="0" err="1">
                <a:latin typeface="+mj-lt"/>
              </a:rPr>
              <a:t>якусь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дію</a:t>
            </a:r>
            <a:r>
              <a:rPr lang="ru-RU" sz="2600" dirty="0">
                <a:latin typeface="+mj-lt"/>
              </a:rPr>
              <a:t>: будь-яка </a:t>
            </a:r>
            <a:r>
              <a:rPr lang="ru-RU" sz="2600" dirty="0" err="1">
                <a:latin typeface="+mj-lt"/>
              </a:rPr>
              <a:t>дія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допомагає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вийти</a:t>
            </a:r>
            <a:r>
              <a:rPr lang="ru-RU" sz="2600" dirty="0">
                <a:latin typeface="+mj-lt"/>
              </a:rPr>
              <a:t> з </a:t>
            </a:r>
            <a:r>
              <a:rPr lang="ru-RU" sz="2600" dirty="0" err="1">
                <a:latin typeface="+mj-lt"/>
              </a:rPr>
              <a:t>фази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травмування</a:t>
            </a:r>
            <a:r>
              <a:rPr lang="ru-RU" sz="2600" dirty="0">
                <a:latin typeface="+mj-lt"/>
              </a:rPr>
              <a:t>. Тому </a:t>
            </a:r>
            <a:r>
              <a:rPr lang="ru-RU" sz="2600" dirty="0" err="1">
                <a:latin typeface="+mj-lt"/>
              </a:rPr>
              <a:t>варто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попросити</a:t>
            </a:r>
            <a:r>
              <a:rPr lang="ru-RU" sz="2600" dirty="0">
                <a:latin typeface="+mj-lt"/>
              </a:rPr>
              <a:t> </a:t>
            </a:r>
            <a:r>
              <a:rPr lang="ru-RU" sz="2600" dirty="0" err="1">
                <a:latin typeface="+mj-lt"/>
              </a:rPr>
              <a:t>її</a:t>
            </a:r>
            <a:r>
              <a:rPr lang="ru-RU" sz="2600" dirty="0">
                <a:latin typeface="+mj-lt"/>
              </a:rPr>
              <a:t> сильно </a:t>
            </a:r>
            <a:r>
              <a:rPr lang="ru-RU" sz="2600" dirty="0" err="1">
                <a:latin typeface="+mj-lt"/>
              </a:rPr>
              <a:t>обійняти</a:t>
            </a:r>
            <a:r>
              <a:rPr lang="ru-RU" sz="2600" dirty="0">
                <a:latin typeface="+mj-lt"/>
              </a:rPr>
              <a:t> вас у </a:t>
            </a:r>
            <a:r>
              <a:rPr lang="ru-RU" sz="2600" dirty="0" err="1">
                <a:latin typeface="+mj-lt"/>
              </a:rPr>
              <a:t>відповідь</a:t>
            </a:r>
            <a:r>
              <a:rPr lang="ru-RU" sz="3600" dirty="0">
                <a:latin typeface="+mj-lt"/>
              </a:rPr>
              <a:t>.</a:t>
            </a:r>
            <a:endParaRPr lang="en-US" sz="3600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609062" y="4486186"/>
            <a:ext cx="3165079" cy="232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23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7147" y="100342"/>
            <a:ext cx="8394580" cy="4351338"/>
          </a:xfrm>
        </p:spPr>
        <p:txBody>
          <a:bodyPr>
            <a:noAutofit/>
          </a:bodyPr>
          <a:lstStyle/>
          <a:p>
            <a:endParaRPr lang="ru-RU" sz="2400" dirty="0">
              <a:latin typeface="+mj-lt"/>
            </a:endParaRPr>
          </a:p>
          <a:p>
            <a:r>
              <a:rPr lang="ru-RU" sz="2400" dirty="0" err="1">
                <a:latin typeface="+mj-lt"/>
              </a:rPr>
              <a:t>Якщо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дихання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дитини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збивається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варто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попросити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її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дихати</a:t>
            </a:r>
            <a:r>
              <a:rPr lang="ru-RU" sz="2400" dirty="0">
                <a:latin typeface="+mj-lt"/>
              </a:rPr>
              <a:t> разом з вами.</a:t>
            </a:r>
          </a:p>
          <a:p>
            <a:r>
              <a:rPr lang="ru-RU" sz="2400" dirty="0" err="1">
                <a:latin typeface="+mj-lt"/>
              </a:rPr>
              <a:t>Якщо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помітно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що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дитина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чогось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дуже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злякалася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чим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завгодно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приверніть</a:t>
            </a:r>
            <a:r>
              <a:rPr lang="ru-RU" sz="2400" dirty="0">
                <a:latin typeface="+mj-lt"/>
              </a:rPr>
              <a:t> до себе </a:t>
            </a:r>
            <a:r>
              <a:rPr lang="ru-RU" sz="2400" dirty="0" err="1">
                <a:latin typeface="+mj-lt"/>
              </a:rPr>
              <a:t>її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увагу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щоб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змінити</a:t>
            </a:r>
            <a:r>
              <a:rPr lang="ru-RU" sz="2400" dirty="0">
                <a:latin typeface="+mj-lt"/>
              </a:rPr>
              <a:t> фокус з </a:t>
            </a:r>
            <a:r>
              <a:rPr lang="ru-RU" sz="2400" dirty="0" err="1">
                <a:latin typeface="+mj-lt"/>
              </a:rPr>
              <a:t>об'єкту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тривоги</a:t>
            </a:r>
            <a:r>
              <a:rPr lang="ru-RU" sz="2400" dirty="0">
                <a:latin typeface="+mj-lt"/>
              </a:rPr>
              <a:t> на вас. </a:t>
            </a:r>
            <a:r>
              <a:rPr lang="ru-RU" sz="2400" dirty="0" err="1">
                <a:latin typeface="+mj-lt"/>
              </a:rPr>
              <a:t>Наприклад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попросіть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подивитися</a:t>
            </a:r>
            <a:r>
              <a:rPr lang="ru-RU" sz="2400" dirty="0">
                <a:latin typeface="+mj-lt"/>
              </a:rPr>
              <a:t> на вашу руку.</a:t>
            </a:r>
          </a:p>
          <a:p>
            <a:r>
              <a:rPr lang="ru-RU" sz="2400" dirty="0">
                <a:latin typeface="+mj-lt"/>
              </a:rPr>
              <a:t>Часто </a:t>
            </a:r>
            <a:r>
              <a:rPr lang="ru-RU" sz="2400" dirty="0" err="1">
                <a:latin typeface="+mj-lt"/>
              </a:rPr>
              <a:t>говоріть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дитині</a:t>
            </a:r>
            <a:r>
              <a:rPr lang="ru-RU" sz="2400" dirty="0">
                <a:latin typeface="+mj-lt"/>
              </a:rPr>
              <a:t> «Я тебе люблю".</a:t>
            </a:r>
            <a:endParaRPr lang="en-US" sz="2400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7775" y="4325007"/>
            <a:ext cx="3243534" cy="243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09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Дитяча</a:t>
            </a:r>
            <a:r>
              <a:rPr lang="ru-RU" dirty="0"/>
              <a:t> </a:t>
            </a:r>
            <a:r>
              <a:rPr lang="ru-RU" dirty="0" err="1"/>
              <a:t>психіка</a:t>
            </a:r>
            <a:r>
              <a:rPr lang="ru-RU" dirty="0"/>
              <a:t> - </a:t>
            </a:r>
            <a:r>
              <a:rPr lang="ru-RU" dirty="0" err="1"/>
              <a:t>найвразливіша</a:t>
            </a:r>
            <a:r>
              <a:rPr lang="ru-RU" dirty="0"/>
              <a:t>. </a:t>
            </a:r>
            <a:r>
              <a:rPr lang="ru-RU" dirty="0" err="1"/>
              <a:t>Діти</a:t>
            </a:r>
            <a:r>
              <a:rPr lang="ru-RU" dirty="0"/>
              <a:t> добре </a:t>
            </a:r>
            <a:r>
              <a:rPr lang="ru-RU" dirty="0" err="1"/>
              <a:t>відчувають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поведінці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вдають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відбувається</a:t>
            </a:r>
            <a:r>
              <a:rPr lang="ru-RU" dirty="0"/>
              <a:t>. </a:t>
            </a:r>
            <a:br>
              <a:rPr lang="ru-RU" dirty="0"/>
            </a:b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032031"/>
            <a:ext cx="638175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458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2439" y="1189879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Як правильно </a:t>
            </a:r>
            <a:r>
              <a:rPr lang="ru-RU" dirty="0" err="1"/>
              <a:t>пояснити</a:t>
            </a:r>
            <a:r>
              <a:rPr lang="ru-RU" dirty="0"/>
              <a:t> </a:t>
            </a:r>
            <a:r>
              <a:rPr lang="ru-RU" dirty="0" err="1"/>
              <a:t>дитині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зараз -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війна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тривожна</a:t>
            </a:r>
            <a:r>
              <a:rPr lang="ru-RU" dirty="0"/>
              <a:t> сирена, </a:t>
            </a:r>
            <a:r>
              <a:rPr lang="ru-RU" dirty="0" err="1"/>
              <a:t>вибухи</a:t>
            </a:r>
            <a:r>
              <a:rPr lang="ru-RU" dirty="0"/>
              <a:t> та </a:t>
            </a:r>
            <a:r>
              <a:rPr lang="ru-RU" dirty="0" err="1"/>
              <a:t>постріли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знак </a:t>
            </a:r>
            <a:r>
              <a:rPr lang="ru-RU" dirty="0" err="1"/>
              <a:t>йти</a:t>
            </a:r>
            <a:r>
              <a:rPr lang="ru-RU" dirty="0"/>
              <a:t> до </a:t>
            </a:r>
            <a:r>
              <a:rPr lang="ru-RU" dirty="0" err="1"/>
              <a:t>укриття</a:t>
            </a:r>
            <a:r>
              <a:rPr lang="ru-RU" dirty="0"/>
              <a:t>, а головне - як </a:t>
            </a:r>
            <a:r>
              <a:rPr lang="ru-RU" dirty="0" err="1"/>
              <a:t>заспокоїти</a:t>
            </a:r>
            <a:r>
              <a:rPr lang="ru-RU" dirty="0"/>
              <a:t>?</a:t>
            </a:r>
            <a:br>
              <a:rPr lang="en-US" dirty="0"/>
            </a:b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3200" y="3026985"/>
            <a:ext cx="5539068" cy="369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71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176" y="1272988"/>
            <a:ext cx="8426824" cy="543207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Ні</a:t>
            </a:r>
            <a:r>
              <a:rPr lang="ru-RU" dirty="0"/>
              <a:t>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не </a:t>
            </a:r>
            <a:r>
              <a:rPr lang="ru-RU" dirty="0" err="1"/>
              <a:t>приховуйте</a:t>
            </a:r>
            <a:r>
              <a:rPr lang="ru-RU" dirty="0"/>
              <a:t> </a:t>
            </a:r>
            <a:r>
              <a:rPr lang="ru-RU" dirty="0" err="1"/>
              <a:t>правди</a:t>
            </a:r>
            <a:r>
              <a:rPr lang="ru-RU" dirty="0"/>
              <a:t>, будьте </a:t>
            </a:r>
            <a:r>
              <a:rPr lang="ru-RU" dirty="0" err="1"/>
              <a:t>відвертими</a:t>
            </a:r>
            <a:r>
              <a:rPr lang="ru-RU" dirty="0"/>
              <a:t>, не </a:t>
            </a:r>
            <a:r>
              <a:rPr lang="ru-RU" dirty="0" err="1"/>
              <a:t>вигадуйте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а головне - </a:t>
            </a:r>
            <a:r>
              <a:rPr lang="ru-RU" dirty="0" err="1"/>
              <a:t>запевніть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зробите</a:t>
            </a:r>
            <a:r>
              <a:rPr lang="ru-RU" dirty="0"/>
              <a:t> все,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захистити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9" y="3222702"/>
            <a:ext cx="4410635" cy="340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88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359" y="1333314"/>
            <a:ext cx="7886700" cy="1325563"/>
          </a:xfrm>
        </p:spPr>
        <p:txBody>
          <a:bodyPr>
            <a:noAutofit/>
          </a:bodyPr>
          <a:lstStyle/>
          <a:p>
            <a:r>
              <a:rPr lang="ru-RU" sz="4000" dirty="0" err="1"/>
              <a:t>Під</a:t>
            </a:r>
            <a:r>
              <a:rPr lang="ru-RU" sz="4000" dirty="0"/>
              <a:t> час </a:t>
            </a:r>
            <a:r>
              <a:rPr lang="ru-RU" sz="4000" dirty="0" err="1"/>
              <a:t>війни</a:t>
            </a:r>
            <a:r>
              <a:rPr lang="ru-RU" sz="4000" dirty="0"/>
              <a:t> батьки </a:t>
            </a:r>
            <a:r>
              <a:rPr lang="ru-RU" sz="4000" dirty="0" err="1"/>
              <a:t>мають</a:t>
            </a:r>
            <a:r>
              <a:rPr lang="ru-RU" sz="4000" dirty="0"/>
              <a:t> </a:t>
            </a:r>
            <a:r>
              <a:rPr lang="ru-RU" sz="4000" dirty="0" err="1"/>
              <a:t>пояснити</a:t>
            </a:r>
            <a:r>
              <a:rPr lang="ru-RU" sz="4000" dirty="0"/>
              <a:t> </a:t>
            </a:r>
            <a:r>
              <a:rPr lang="ru-RU" sz="4000" dirty="0" err="1"/>
              <a:t>дитині</a:t>
            </a:r>
            <a:r>
              <a:rPr lang="ru-RU" sz="4000" dirty="0"/>
              <a:t> </a:t>
            </a:r>
            <a:r>
              <a:rPr lang="ru-RU" sz="4000" dirty="0" err="1"/>
              <a:t>складність</a:t>
            </a:r>
            <a:r>
              <a:rPr lang="ru-RU" sz="4000" dirty="0"/>
              <a:t> </a:t>
            </a:r>
            <a:r>
              <a:rPr lang="ru-RU" sz="4000" dirty="0" err="1"/>
              <a:t>ситуації</a:t>
            </a:r>
            <a:r>
              <a:rPr lang="ru-RU" sz="4000" dirty="0"/>
              <a:t>, а </a:t>
            </a:r>
            <a:r>
              <a:rPr lang="ru-RU" sz="4000" dirty="0" err="1"/>
              <a:t>також</a:t>
            </a:r>
            <a:r>
              <a:rPr lang="ru-RU" sz="4000" dirty="0"/>
              <a:t> </a:t>
            </a:r>
            <a:r>
              <a:rPr lang="ru-RU" sz="4000" dirty="0" err="1"/>
              <a:t>наскільки</a:t>
            </a:r>
            <a:r>
              <a:rPr lang="ru-RU" sz="4000" dirty="0"/>
              <a:t> </a:t>
            </a:r>
            <a:r>
              <a:rPr lang="ru-RU" sz="4000" dirty="0" err="1"/>
              <a:t>важливо</a:t>
            </a:r>
            <a:r>
              <a:rPr lang="ru-RU" sz="4000" dirty="0"/>
              <a:t> бути </a:t>
            </a:r>
            <a:r>
              <a:rPr lang="ru-RU" sz="4000" dirty="0" err="1"/>
              <a:t>зібраними</a:t>
            </a:r>
            <a:r>
              <a:rPr lang="ru-RU" sz="4000" dirty="0"/>
              <a:t> та </a:t>
            </a:r>
            <a:r>
              <a:rPr lang="ru-RU" sz="4000" dirty="0" err="1"/>
              <a:t>допомагати</a:t>
            </a:r>
            <a:r>
              <a:rPr lang="ru-RU" sz="4000" dirty="0"/>
              <a:t> </a:t>
            </a:r>
            <a:r>
              <a:rPr lang="ru-RU" sz="4000" dirty="0" err="1"/>
              <a:t>одне</a:t>
            </a:r>
            <a:r>
              <a:rPr lang="ru-RU" sz="4000" dirty="0"/>
              <a:t> одному. </a:t>
            </a:r>
            <a:br>
              <a:rPr lang="en-US" sz="4000" dirty="0"/>
            </a:br>
            <a:br>
              <a:rPr lang="ru-RU" sz="3600" dirty="0"/>
            </a:br>
            <a:endParaRPr lang="en-US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034" y="4070195"/>
            <a:ext cx="4143225" cy="256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77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438" y="1512608"/>
            <a:ext cx="8336056" cy="1325563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підлітком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навчати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як правильно </a:t>
            </a:r>
            <a:r>
              <a:rPr lang="ru-RU" dirty="0" err="1"/>
              <a:t>фільтрувати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не </a:t>
            </a:r>
            <a:r>
              <a:rPr lang="ru-RU" dirty="0" err="1"/>
              <a:t>вірити</a:t>
            </a:r>
            <a:r>
              <a:rPr lang="ru-RU" dirty="0"/>
              <a:t> у </a:t>
            </a:r>
            <a:r>
              <a:rPr lang="ru-RU" dirty="0" err="1"/>
              <a:t>фейки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стресу</a:t>
            </a:r>
            <a:r>
              <a:rPr lang="ru-RU" dirty="0"/>
              <a:t> </a:t>
            </a:r>
            <a:r>
              <a:rPr lang="ru-RU" dirty="0" err="1"/>
              <a:t>підліткам</a:t>
            </a:r>
            <a:r>
              <a:rPr lang="ru-RU" dirty="0"/>
              <a:t> зараз складно </a:t>
            </a:r>
            <a:r>
              <a:rPr lang="ru-RU" dirty="0" err="1"/>
              <a:t>відшукати</a:t>
            </a:r>
            <a:r>
              <a:rPr lang="ru-RU" dirty="0"/>
              <a:t> </a:t>
            </a:r>
            <a:r>
              <a:rPr lang="ru-RU" dirty="0" err="1"/>
              <a:t>перевірену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, та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0466" y="4104431"/>
            <a:ext cx="3930464" cy="261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684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9970" y="290123"/>
            <a:ext cx="78867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sz="4000" dirty="0">
              <a:latin typeface="+mj-lt"/>
            </a:endParaRPr>
          </a:p>
          <a:p>
            <a:pPr marL="0" indent="0">
              <a:buNone/>
            </a:pPr>
            <a:r>
              <a:rPr lang="ru-RU" sz="4000" dirty="0" err="1">
                <a:latin typeface="+mj-lt"/>
              </a:rPr>
              <a:t>Дитині</a:t>
            </a:r>
            <a:r>
              <a:rPr lang="ru-RU" sz="4000" dirty="0">
                <a:latin typeface="+mj-lt"/>
              </a:rPr>
              <a:t> </a:t>
            </a:r>
            <a:r>
              <a:rPr lang="ru-RU" sz="4000" dirty="0" err="1">
                <a:latin typeface="+mj-lt"/>
              </a:rPr>
              <a:t>потрібне</a:t>
            </a:r>
            <a:r>
              <a:rPr lang="ru-RU" sz="4000" dirty="0">
                <a:latin typeface="+mj-lt"/>
              </a:rPr>
              <a:t> </a:t>
            </a:r>
            <a:r>
              <a:rPr lang="ru-RU" sz="4000" dirty="0" err="1">
                <a:latin typeface="+mj-lt"/>
              </a:rPr>
              <a:t>відчуття</a:t>
            </a:r>
            <a:r>
              <a:rPr lang="ru-RU" sz="4000" dirty="0">
                <a:latin typeface="+mj-lt"/>
              </a:rPr>
              <a:t> </a:t>
            </a:r>
            <a:r>
              <a:rPr lang="ru-RU" sz="4000" dirty="0" err="1">
                <a:latin typeface="+mj-lt"/>
              </a:rPr>
              <a:t>рутини</a:t>
            </a:r>
            <a:r>
              <a:rPr lang="ru-RU" sz="4000" dirty="0">
                <a:latin typeface="+mj-lt"/>
              </a:rPr>
              <a:t>: </a:t>
            </a:r>
            <a:r>
              <a:rPr lang="ru-RU" sz="4000" dirty="0" err="1">
                <a:latin typeface="+mj-lt"/>
              </a:rPr>
              <a:t>розпорядок</a:t>
            </a:r>
            <a:r>
              <a:rPr lang="ru-RU" sz="4000" dirty="0">
                <a:latin typeface="+mj-lt"/>
              </a:rPr>
              <a:t> дня, режим </a:t>
            </a:r>
            <a:r>
              <a:rPr lang="ru-RU" sz="4000" dirty="0" err="1">
                <a:latin typeface="+mj-lt"/>
              </a:rPr>
              <a:t>харчування</a:t>
            </a:r>
            <a:r>
              <a:rPr lang="ru-RU" sz="4000" dirty="0">
                <a:latin typeface="+mj-lt"/>
              </a:rPr>
              <a:t> та сну </a:t>
            </a:r>
            <a:r>
              <a:rPr lang="ru-RU" sz="4000" dirty="0" err="1">
                <a:latin typeface="+mj-lt"/>
              </a:rPr>
              <a:t>дають</a:t>
            </a:r>
            <a:r>
              <a:rPr lang="ru-RU" sz="4000" dirty="0">
                <a:latin typeface="+mj-lt"/>
              </a:rPr>
              <a:t> </a:t>
            </a:r>
            <a:r>
              <a:rPr lang="ru-RU" sz="4000" dirty="0" err="1">
                <a:latin typeface="+mj-lt"/>
              </a:rPr>
              <a:t>їй</a:t>
            </a:r>
            <a:r>
              <a:rPr lang="ru-RU" sz="4000" dirty="0">
                <a:latin typeface="+mj-lt"/>
              </a:rPr>
              <a:t> </a:t>
            </a:r>
            <a:r>
              <a:rPr lang="ru-RU" sz="4000" dirty="0" err="1">
                <a:latin typeface="+mj-lt"/>
              </a:rPr>
              <a:t>відчуття</a:t>
            </a:r>
            <a:r>
              <a:rPr lang="ru-RU" sz="4000" dirty="0">
                <a:latin typeface="+mj-lt"/>
              </a:rPr>
              <a:t> </a:t>
            </a:r>
            <a:r>
              <a:rPr lang="ru-RU" sz="4000" dirty="0" err="1">
                <a:latin typeface="+mj-lt"/>
              </a:rPr>
              <a:t>захищеності</a:t>
            </a:r>
            <a:r>
              <a:rPr lang="ru-RU" sz="4000" dirty="0">
                <a:latin typeface="+mj-lt"/>
              </a:rPr>
              <a:t> та </a:t>
            </a:r>
            <a:r>
              <a:rPr lang="ru-RU" sz="4000" dirty="0" err="1">
                <a:latin typeface="+mj-lt"/>
              </a:rPr>
              <a:t>впевненості</a:t>
            </a:r>
            <a:r>
              <a:rPr lang="ru-RU" sz="4000" dirty="0">
                <a:latin typeface="+mj-lt"/>
              </a:rPr>
              <a:t> у </a:t>
            </a:r>
            <a:r>
              <a:rPr lang="ru-RU" sz="4000" dirty="0" err="1">
                <a:latin typeface="+mj-lt"/>
              </a:rPr>
              <a:t>майбутньому</a:t>
            </a:r>
            <a:r>
              <a:rPr lang="ru-RU" sz="4000" dirty="0">
                <a:latin typeface="+mj-lt"/>
              </a:rPr>
              <a:t>.</a:t>
            </a:r>
            <a:endParaRPr lang="en-US" sz="4000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8342" y="4460488"/>
            <a:ext cx="3735658" cy="239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76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136" y="0"/>
            <a:ext cx="8498096" cy="565366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dirty="0">
              <a:latin typeface="+mj-lt"/>
            </a:endParaRPr>
          </a:p>
          <a:p>
            <a:pPr marL="0" indent="0">
              <a:buNone/>
            </a:pPr>
            <a:endParaRPr lang="ru-RU" sz="2400" dirty="0">
              <a:latin typeface="+mj-lt"/>
            </a:endParaRPr>
          </a:p>
          <a:p>
            <a:pPr marL="0" indent="0">
              <a:buNone/>
            </a:pPr>
            <a:r>
              <a:rPr lang="ru-RU" sz="2400" dirty="0">
                <a:latin typeface="+mj-lt"/>
              </a:rPr>
              <a:t>Не </a:t>
            </a:r>
            <a:r>
              <a:rPr lang="ru-RU" sz="2400" dirty="0" err="1">
                <a:latin typeface="+mj-lt"/>
              </a:rPr>
              <a:t>порушуйте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сімейні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традиції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якщо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це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можливо.Якщо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звикли</a:t>
            </a:r>
            <a:r>
              <a:rPr lang="ru-RU" sz="2400" dirty="0">
                <a:latin typeface="+mj-lt"/>
              </a:rPr>
              <a:t> до </a:t>
            </a:r>
            <a:r>
              <a:rPr lang="ru-RU" sz="2400" dirty="0" err="1">
                <a:latin typeface="+mj-lt"/>
              </a:rPr>
              <a:t>вечірніх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чаювань</a:t>
            </a:r>
            <a:r>
              <a:rPr lang="ru-RU" sz="2400" dirty="0">
                <a:latin typeface="+mj-lt"/>
              </a:rPr>
              <a:t> в </a:t>
            </a:r>
            <a:r>
              <a:rPr lang="ru-RU" sz="2400" dirty="0" err="1">
                <a:latin typeface="+mj-lt"/>
              </a:rPr>
              <a:t>колі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сім'ї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розіграйте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міні</a:t>
            </a:r>
            <a:r>
              <a:rPr lang="ru-RU" sz="2400" dirty="0">
                <a:latin typeface="+mj-lt"/>
              </a:rPr>
              <a:t>-сценку з таким "</a:t>
            </a:r>
            <a:r>
              <a:rPr lang="ru-RU" sz="2400" dirty="0" err="1">
                <a:latin typeface="+mj-lt"/>
              </a:rPr>
              <a:t>чаюванням</a:t>
            </a:r>
            <a:r>
              <a:rPr lang="ru-RU" sz="2400" dirty="0">
                <a:latin typeface="+mj-lt"/>
              </a:rPr>
              <a:t>" і у </a:t>
            </a:r>
            <a:r>
              <a:rPr lang="ru-RU" sz="2400" dirty="0" err="1">
                <a:latin typeface="+mj-lt"/>
              </a:rPr>
              <a:t>сховищі</a:t>
            </a:r>
            <a:r>
              <a:rPr lang="ru-RU" sz="2400" dirty="0">
                <a:latin typeface="+mj-lt"/>
              </a:rPr>
              <a:t>. </a:t>
            </a:r>
            <a:r>
              <a:rPr lang="ru-RU" sz="2400" dirty="0" err="1">
                <a:latin typeface="+mj-lt"/>
              </a:rPr>
              <a:t>Це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заспокоїть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дитину</a:t>
            </a:r>
            <a:r>
              <a:rPr lang="ru-RU" sz="2400" dirty="0">
                <a:latin typeface="+mj-lt"/>
              </a:rPr>
              <a:t> і </a:t>
            </a:r>
            <a:r>
              <a:rPr lang="ru-RU" sz="2400" dirty="0" err="1">
                <a:latin typeface="+mj-lt"/>
              </a:rPr>
              <a:t>додасть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їй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впевненості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що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її</a:t>
            </a:r>
            <a:r>
              <a:rPr lang="ru-RU" sz="2400" dirty="0">
                <a:latin typeface="+mj-lt"/>
              </a:rPr>
              <a:t> життя не </a:t>
            </a:r>
            <a:r>
              <a:rPr lang="ru-RU" sz="2400" dirty="0" err="1">
                <a:latin typeface="+mj-lt"/>
              </a:rPr>
              <a:t>змінилося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назавжди</a:t>
            </a:r>
            <a:r>
              <a:rPr lang="ru-RU" sz="2400" dirty="0">
                <a:latin typeface="+mj-lt"/>
              </a:rPr>
              <a:t> і </a:t>
            </a:r>
            <a:r>
              <a:rPr lang="ru-RU" sz="2400" dirty="0" err="1">
                <a:latin typeface="+mj-lt"/>
              </a:rPr>
              <a:t>докорінно</a:t>
            </a:r>
            <a:r>
              <a:rPr lang="ru-RU" sz="2400" dirty="0">
                <a:latin typeface="+mj-lt"/>
              </a:rPr>
              <a:t>. </a:t>
            </a:r>
            <a:r>
              <a:rPr lang="ru-RU" sz="2400" dirty="0" err="1">
                <a:latin typeface="+mj-lt"/>
              </a:rPr>
              <a:t>Діти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дуже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великі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консерватори</a:t>
            </a:r>
            <a:r>
              <a:rPr lang="ru-RU" sz="2400" dirty="0">
                <a:latin typeface="+mj-lt"/>
              </a:rPr>
              <a:t>, для них </a:t>
            </a:r>
            <a:r>
              <a:rPr lang="ru-RU" sz="2400" dirty="0" err="1">
                <a:latin typeface="+mj-lt"/>
              </a:rPr>
              <a:t>такі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традиції</a:t>
            </a:r>
            <a:r>
              <a:rPr lang="ru-RU" sz="2400" dirty="0">
                <a:latin typeface="+mj-lt"/>
              </a:rPr>
              <a:t> та </a:t>
            </a:r>
            <a:r>
              <a:rPr lang="ru-RU" sz="2400" dirty="0" err="1">
                <a:latin typeface="+mj-lt"/>
              </a:rPr>
              <a:t>рутинні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дії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що</a:t>
            </a:r>
            <a:r>
              <a:rPr lang="ru-RU" sz="2400" dirty="0">
                <a:latin typeface="+mj-lt"/>
              </a:rPr>
              <a:t> регулярно </a:t>
            </a:r>
            <a:r>
              <a:rPr lang="ru-RU" sz="2400" dirty="0" err="1">
                <a:latin typeface="+mj-lt"/>
              </a:rPr>
              <a:t>повторюються,надзвичайно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важливі</a:t>
            </a:r>
            <a:endParaRPr lang="en-US" sz="2400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0420" y="4705814"/>
            <a:ext cx="4063462" cy="215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5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5720" y="134847"/>
            <a:ext cx="7798280" cy="534040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dirty="0">
              <a:latin typeface="+mj-lt"/>
            </a:endParaRPr>
          </a:p>
          <a:p>
            <a:pPr marL="0" indent="0">
              <a:buNone/>
            </a:pPr>
            <a:r>
              <a:rPr lang="ru-RU" sz="2400" dirty="0" err="1">
                <a:latin typeface="+mj-lt"/>
              </a:rPr>
              <a:t>Найважливіший</a:t>
            </a:r>
            <a:r>
              <a:rPr lang="ru-RU" sz="2400" dirty="0">
                <a:latin typeface="+mj-lt"/>
              </a:rPr>
              <a:t> час зараз – </a:t>
            </a:r>
            <a:r>
              <a:rPr lang="ru-RU" sz="2400" dirty="0" err="1">
                <a:latin typeface="+mj-lt"/>
              </a:rPr>
              <a:t>це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ранковий</a:t>
            </a:r>
            <a:r>
              <a:rPr lang="ru-RU" sz="2400" dirty="0">
                <a:latin typeface="+mj-lt"/>
              </a:rPr>
              <a:t> час, </a:t>
            </a:r>
            <a:r>
              <a:rPr lang="ru-RU" sz="2400" dirty="0" err="1">
                <a:latin typeface="+mj-lt"/>
              </a:rPr>
              <a:t>одразу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після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пробудження</a:t>
            </a:r>
            <a:r>
              <a:rPr lang="ru-RU" sz="2400" dirty="0">
                <a:latin typeface="+mj-lt"/>
              </a:rPr>
              <a:t>. Тому </a:t>
            </a:r>
            <a:r>
              <a:rPr lang="ru-RU" sz="2400" dirty="0" err="1">
                <a:latin typeface="+mj-lt"/>
              </a:rPr>
              <a:t>що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багато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діток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можуть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прокидатися</a:t>
            </a:r>
            <a:r>
              <a:rPr lang="ru-RU" sz="2400" dirty="0">
                <a:latin typeface="+mj-lt"/>
              </a:rPr>
              <a:t> у </a:t>
            </a:r>
            <a:r>
              <a:rPr lang="ru-RU" sz="2400" dirty="0" err="1">
                <a:latin typeface="+mj-lt"/>
              </a:rPr>
              <a:t>відчутті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тривоги</a:t>
            </a:r>
            <a:r>
              <a:rPr lang="ru-RU" sz="2400" dirty="0">
                <a:latin typeface="+mj-lt"/>
              </a:rPr>
              <a:t> через </a:t>
            </a:r>
            <a:r>
              <a:rPr lang="ru-RU" sz="2400" dirty="0" err="1">
                <a:latin typeface="+mj-lt"/>
              </a:rPr>
              <a:t>пережитий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стрес</a:t>
            </a:r>
            <a:r>
              <a:rPr lang="ru-RU" sz="2400" dirty="0">
                <a:latin typeface="+mj-lt"/>
              </a:rPr>
              <a:t>, не </a:t>
            </a:r>
            <a:r>
              <a:rPr lang="ru-RU" sz="2400" dirty="0" err="1">
                <a:latin typeface="+mj-lt"/>
              </a:rPr>
              <a:t>розуміти</a:t>
            </a:r>
            <a:r>
              <a:rPr lang="ru-RU" sz="2400" dirty="0">
                <a:latin typeface="+mj-lt"/>
              </a:rPr>
              <a:t>, де я, </a:t>
            </a:r>
            <a:r>
              <a:rPr lang="ru-RU" sz="2400" dirty="0" err="1">
                <a:latin typeface="+mj-lt"/>
              </a:rPr>
              <a:t>хто</a:t>
            </a:r>
            <a:r>
              <a:rPr lang="ru-RU" sz="2400" dirty="0">
                <a:latin typeface="+mj-lt"/>
              </a:rPr>
              <a:t> я, </a:t>
            </a:r>
            <a:r>
              <a:rPr lang="ru-RU" sz="2400" dirty="0" err="1">
                <a:latin typeface="+mj-lt"/>
              </a:rPr>
              <a:t>хто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зі</a:t>
            </a:r>
            <a:r>
              <a:rPr lang="ru-RU" sz="2400" dirty="0">
                <a:latin typeface="+mj-lt"/>
              </a:rPr>
              <a:t> мною. Через </a:t>
            </a:r>
            <a:r>
              <a:rPr lang="ru-RU" sz="2400" dirty="0" err="1">
                <a:latin typeface="+mj-lt"/>
              </a:rPr>
              <a:t>пережитий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стрес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переїзди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бомбосховища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діти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можуть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поступово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втрачати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відчуття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самоідентифікації</a:t>
            </a:r>
            <a:r>
              <a:rPr lang="ru-RU" sz="2400" dirty="0">
                <a:latin typeface="+mj-lt"/>
              </a:rPr>
              <a:t>, а </a:t>
            </a:r>
            <a:r>
              <a:rPr lang="ru-RU" sz="2400" dirty="0" err="1">
                <a:latin typeface="+mj-lt"/>
              </a:rPr>
              <a:t>це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дуже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шкідливо</a:t>
            </a:r>
            <a:r>
              <a:rPr lang="ru-RU" sz="2400" dirty="0">
                <a:latin typeface="+mj-lt"/>
              </a:rPr>
              <a:t> для </a:t>
            </a:r>
            <a:r>
              <a:rPr lang="ru-RU" sz="2400" dirty="0" err="1">
                <a:latin typeface="+mj-lt"/>
              </a:rPr>
              <a:t>їхньої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психіки</a:t>
            </a:r>
            <a:r>
              <a:rPr lang="ru-RU" sz="2400" dirty="0">
                <a:latin typeface="+mj-lt"/>
              </a:rPr>
              <a:t>. </a:t>
            </a:r>
            <a:r>
              <a:rPr lang="ru-RU" sz="2400" dirty="0" err="1">
                <a:latin typeface="+mj-lt"/>
              </a:rPr>
              <a:t>Тож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саме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зранку</a:t>
            </a:r>
            <a:r>
              <a:rPr lang="ru-RU" sz="2400" dirty="0">
                <a:latin typeface="+mj-lt"/>
              </a:rPr>
              <a:t> треба максимально </a:t>
            </a:r>
            <a:r>
              <a:rPr lang="ru-RU" sz="2400" dirty="0" err="1">
                <a:latin typeface="+mj-lt"/>
              </a:rPr>
              <a:t>торкатися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тіла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дитини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обіймати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цілувати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її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повертати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їй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межі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її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тіла</a:t>
            </a:r>
            <a:r>
              <a:rPr lang="ru-RU" sz="2400" dirty="0">
                <a:latin typeface="+mj-lt"/>
              </a:rPr>
              <a:t>. 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2752096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Галерея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{0E44194C-BE06-DB47-A641-1262AE308C36}tf10001119</Template>
  <TotalTime>320</TotalTime>
  <Words>475</Words>
  <Application>Microsoft Macintosh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Галерея</vt:lpstr>
      <vt:lpstr>Название презентации                                          ДІТИ ВІЙНИ</vt:lpstr>
      <vt:lpstr>Дитяча психіка - найвразливіша. Діти добре відчувають будь-які зміни в поведінці своїх батьків, навіть якщо ті вдають, що нічого не відбувається.  </vt:lpstr>
      <vt:lpstr>Як правильно пояснити дитині про те, що зараз - йде війна, що тривожна сирена, вибухи та постріли - це знак йти до укриття, а головне - як заспокоїти? </vt:lpstr>
      <vt:lpstr>Ні в якому разі не приховуйте правди, будьте відвертими, не вигадуйте свої варіанти подій, а головне - запевніть їх у тому, що зробите все, аби їх захистити.</vt:lpstr>
      <vt:lpstr>Під час війни батьки мають пояснити дитині складність ситуації, а також наскільки важливо бути зібраними та допомагати одне одному.   </vt:lpstr>
      <vt:lpstr>Під час спілкування з підлітком дуже важливо навчати його, як правильно фільтрувати інформацію, не вірити у фейки. Під впливом стресу підліткам зараз складно відшукати перевірену інформацію про все, що відбувається, та зрозуміти ситуацію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Dmytro</dc:creator>
  <cp:lastModifiedBy>Богдан Оселедько</cp:lastModifiedBy>
  <cp:revision>19</cp:revision>
  <dcterms:created xsi:type="dcterms:W3CDTF">2016-09-26T15:31:23Z</dcterms:created>
  <dcterms:modified xsi:type="dcterms:W3CDTF">2022-10-04T11:27:01Z</dcterms:modified>
</cp:coreProperties>
</file>