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856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669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5782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4728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4831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3796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4514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3189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355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673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2738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BF67D-49D6-B946-8676-2436DF40452B}" type="datetimeFigureOut">
              <a:rPr lang="ru-UA" smtClean="0"/>
              <a:t>04.10.2022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46C0B-6122-7249-B6AD-8BDDC6C1A06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74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8F0678-757E-A081-DEEF-D07F24A73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629596"/>
          </a:xfrm>
        </p:spPr>
        <p:txBody>
          <a:bodyPr>
            <a:normAutofit fontScale="90000"/>
          </a:bodyPr>
          <a:lstStyle/>
          <a:p>
            <a:r>
              <a:rPr lang="ru-RU" sz="7200" b="1" i="0" u="none" strike="noStrike" dirty="0" err="1">
                <a:solidFill>
                  <a:schemeClr val="bg1"/>
                </a:solidFill>
                <a:effectLst/>
                <a:latin typeface="ProximaNova"/>
              </a:rPr>
              <a:t>Долаємо</a:t>
            </a:r>
            <a:r>
              <a:rPr lang="ru-RU" sz="7200" b="1" i="0" u="none" strike="noStrike" dirty="0">
                <a:solidFill>
                  <a:schemeClr val="bg1"/>
                </a:solidFill>
                <a:effectLst/>
                <a:latin typeface="ProximaNova"/>
              </a:rPr>
              <a:t> </a:t>
            </a:r>
            <a:r>
              <a:rPr lang="ru-RU" sz="7200" b="1" i="0" u="none" strike="noStrike" dirty="0" err="1">
                <a:solidFill>
                  <a:schemeClr val="bg1"/>
                </a:solidFill>
                <a:effectLst/>
                <a:latin typeface="ProximaNova"/>
              </a:rPr>
              <a:t>паніку</a:t>
            </a:r>
            <a:b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83606CB-1774-F86F-2EF9-BCCCCD529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111336"/>
            <a:ext cx="8673427" cy="2117518"/>
          </a:xfrm>
        </p:spPr>
        <p:txBody>
          <a:bodyPr>
            <a:normAutofit fontScale="92500" lnSpcReduction="20000"/>
          </a:bodyPr>
          <a:lstStyle/>
          <a:p>
            <a:r>
              <a:rPr lang="ru-RU" sz="60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вправи</a:t>
            </a:r>
            <a:r>
              <a:rPr lang="ru-RU" sz="60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і </a:t>
            </a:r>
            <a:r>
              <a:rPr lang="ru-RU" sz="60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поради</a:t>
            </a:r>
            <a:r>
              <a:rPr lang="ru-RU" sz="60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, як </a:t>
            </a:r>
            <a:r>
              <a:rPr lang="ru-RU" sz="60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стабілізуватися</a:t>
            </a:r>
            <a:r>
              <a:rPr lang="ru-RU" sz="60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60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під</a:t>
            </a:r>
            <a:r>
              <a:rPr lang="ru-RU" sz="60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час </a:t>
            </a:r>
            <a:r>
              <a:rPr lang="ru-RU" sz="60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війни</a:t>
            </a:r>
            <a:endParaRPr lang="ru-RU" sz="6000" b="1" i="0" u="none" strike="noStrike" dirty="0">
              <a:solidFill>
                <a:srgbClr val="010101"/>
              </a:solidFill>
              <a:effectLst/>
              <a:latin typeface="ProximaNova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9867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479209-2245-AE3A-741B-52978F77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Корінець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язика</a:t>
            </a:r>
            <a:b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</a:b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8F3C3-8B7F-8F4C-6921-856C91F99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Корінець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язика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пов’язаний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із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частиною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нервової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системи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яка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також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відповідає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за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заспокоєння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Висуньте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язик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у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напрямку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грудної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клітини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а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потім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зробіть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язикову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гімнастику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Уявіть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ваш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язик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прибирає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стелю,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потім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—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стіни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й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підлогу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А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імітуйте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полоскання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горла.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6277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B0F0F-595F-CFC6-5774-4071AEA46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Я — океан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099500-AE04-0FD0-E950-E86318A81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Уявіть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миттєво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виростаєте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розміром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океан.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Виростаєте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величезними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як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сонячний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промінь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найвища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гора,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стаєте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дуже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високими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та широкими по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горизонталі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та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вертикалі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Відчуйте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за вами — сила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вашого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роду,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країни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військових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знань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Відчуйте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який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стан приходить. Буде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класно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картинку з океаном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поставите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собі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 заставку.</a:t>
            </a:r>
          </a:p>
          <a:p>
            <a:pPr algn="l"/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Уявіть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: у вас зараз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є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вибір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Ви можете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відчувати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себе маленькими склянками води,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чого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нас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очікують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вороги, а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можемо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відчувати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себе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величезним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океаном,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який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може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вмістити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себе всю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тяжкість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часу, з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якою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ми </a:t>
            </a:r>
            <a:r>
              <a:rPr lang="ru-RU" sz="20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зіштовхнулися</a:t>
            </a:r>
            <a:r>
              <a:rPr lang="ru-RU" sz="20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br>
              <a:rPr lang="ru-RU" sz="2000" dirty="0"/>
            </a:br>
            <a:endParaRPr lang="ru-UA" sz="2000" dirty="0"/>
          </a:p>
        </p:txBody>
      </p:sp>
    </p:spTree>
    <p:extLst>
      <p:ext uri="{BB962C8B-B14F-4D97-AF65-F5344CB8AC3E}">
        <p14:creationId xmlns:p14="http://schemas.microsoft.com/office/powerpoint/2010/main" val="420009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CC565-5268-231A-F869-7F948D26F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3540236"/>
          </a:xfrm>
        </p:spPr>
        <p:txBody>
          <a:bodyPr>
            <a:normAutofit fontScale="90000"/>
          </a:bodyPr>
          <a:lstStyle/>
          <a:p>
            <a:r>
              <a:rPr lang="ru-RU" sz="44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ЩО ВАЖЛИВО ДЛЯ ДІТЕЙ</a:t>
            </a:r>
            <a:br>
              <a:rPr lang="ru-RU" sz="4400" b="1" i="0" u="none" strike="noStrike" dirty="0">
                <a:solidFill>
                  <a:srgbClr val="010101"/>
                </a:solidFill>
                <a:effectLst/>
                <a:latin typeface="ProximaNova"/>
              </a:rPr>
            </a:br>
            <a:br>
              <a:rPr lang="ru-RU" sz="4400" b="0" i="0" u="none" strike="noStrike" dirty="0">
                <a:solidFill>
                  <a:srgbClr val="010101"/>
                </a:solidFill>
                <a:effectLst/>
                <a:latin typeface="ProximaNova"/>
              </a:rPr>
            </a:br>
            <a:br>
              <a:rPr lang="ru-RU" b="0" i="0" u="none" strike="noStrike" dirty="0">
                <a:solidFill>
                  <a:srgbClr val="010101"/>
                </a:solidFill>
                <a:effectLst/>
                <a:latin typeface="ProximaNova"/>
              </a:rPr>
            </a:br>
            <a:endParaRPr lang="ru-UA" dirty="0"/>
          </a:p>
        </p:txBody>
      </p:sp>
      <p:pic>
        <p:nvPicPr>
          <p:cNvPr id="2050" name="Picture 2" descr="Релаксация (настройка на занятие по методу Макото Шичиды).">
            <a:extLst>
              <a:ext uri="{FF2B5EF4-FFF2-40B4-BE49-F238E27FC236}">
                <a16:creationId xmlns:a16="http://schemas.microsoft.com/office/drawing/2014/main" id="{E93D368B-BAE3-FFE2-D45A-535175D969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939" y="1140031"/>
            <a:ext cx="5497239" cy="444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003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1C363-D013-C05F-1349-368E285BF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Режим дня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D29165-0922-EB06-CA60-BE7880AE5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Робіть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усе,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що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ви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робили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постійно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якщо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є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така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можливість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.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Якщо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дитина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їла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завжди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о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такій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-то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годині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та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якщо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є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така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можливість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, нехай так і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відбувається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. Те,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що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зараз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пов’язує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нас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із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мирним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 часом, буде на </a:t>
            </a:r>
            <a:r>
              <a:rPr lang="ru-RU" sz="3200" b="0" i="0" dirty="0" err="1">
                <a:solidFill>
                  <a:srgbClr val="010101"/>
                </a:solidFill>
                <a:effectLst/>
                <a:latin typeface="ProximaNova"/>
              </a:rPr>
              <a:t>користь</a:t>
            </a:r>
            <a:r>
              <a:rPr lang="ru-RU" sz="3200" b="0" i="0" dirty="0">
                <a:solidFill>
                  <a:srgbClr val="010101"/>
                </a:solidFill>
                <a:effectLst/>
                <a:latin typeface="ProximaNova"/>
              </a:rPr>
              <a:t>.</a:t>
            </a: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41238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5477C3-2562-B2A2-9927-AEE73932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ru-UA" dirty="0">
                <a:solidFill>
                  <a:schemeClr val="tx1"/>
                </a:solidFill>
              </a:rPr>
              <a:t>езпечний простір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DB7CA8-45F9-754D-3CD3-6CF5A4869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З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дітьми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важливо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 </a:t>
            </a:r>
            <a:r>
              <a:rPr lang="ru-RU" sz="28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створювати</a:t>
            </a:r>
            <a:r>
              <a:rPr lang="ru-RU" sz="28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безпечний</a:t>
            </a:r>
            <a:r>
              <a:rPr lang="ru-RU" sz="28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простір</a:t>
            </a:r>
            <a:r>
              <a:rPr lang="ru-RU" sz="28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. 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Наприклад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будиночки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чи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“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халабуди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”,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сидіти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на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підлозі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малювати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будиночки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гратися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в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хованки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. Те,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що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може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давати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відчуття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кордонів</a:t>
            </a:r>
            <a:r>
              <a:rPr lang="ru-RU" sz="28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87355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CC0B0-CDF1-6E5A-EDC1-9AE34BBAD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Грати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в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псевдоагресивні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ігри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.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131CD8-E104-4E1D-5A02-09A6528AA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Наприклад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битися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подушками,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бігати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і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кричати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грати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в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боулінг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чи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збивати</a:t>
            </a:r>
            <a:r>
              <a:rPr lang="ru-RU" sz="32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кульки.</a:t>
            </a:r>
          </a:p>
          <a:p>
            <a:pPr marL="0" indent="0">
              <a:buNone/>
            </a:pPr>
            <a:br>
              <a:rPr lang="ru-RU" sz="3200" dirty="0"/>
            </a:b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171980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7524A-25A6-64FB-ECC4-04ECD0E2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протокол для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дітей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у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стресі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7C57D0-5BDC-5C28-ECE7-CAE2A2073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Використовуємо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 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протокол для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дітей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у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стресі</a:t>
            </a:r>
            <a:r>
              <a:rPr lang="ru-RU" u="none" strike="noStrike" dirty="0">
                <a:solidFill>
                  <a:srgbClr val="010101"/>
                </a:solidFill>
                <a:latin typeface="ProximaNova"/>
              </a:rPr>
              <a:t>. 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Коли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людина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пережила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стрес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, перше,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що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треба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зробити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—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обійняти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її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. Але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водночас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важливо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старатися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не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торкатися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відкритих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частин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тіла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бо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це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може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спричинити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ще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більшу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невротизацію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. Ми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можемо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взяти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людину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за руку,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якщо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інший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 контакт </a:t>
            </a:r>
            <a:r>
              <a:rPr lang="ru-RU" b="0" i="0" dirty="0" err="1">
                <a:solidFill>
                  <a:srgbClr val="010101"/>
                </a:solidFill>
                <a:effectLst/>
                <a:latin typeface="ProximaNova"/>
              </a:rPr>
              <a:t>неможливий</a:t>
            </a:r>
            <a:r>
              <a:rPr lang="ru-RU" b="0" i="0" dirty="0">
                <a:solidFill>
                  <a:srgbClr val="010101"/>
                </a:solidFill>
                <a:effectLst/>
                <a:latin typeface="ProximaNova"/>
              </a:rPr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85016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D5ABA3-D429-CF9F-DDEB-FA21D9897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Вправи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з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видихами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.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2D8842-2451-5D51-11D3-2263980BA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36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Наприклад</a:t>
            </a:r>
            <a:r>
              <a:rPr lang="ru-RU" sz="36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36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вдихнути</a:t>
            </a:r>
            <a:r>
              <a:rPr lang="ru-RU" sz="36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аромат </a:t>
            </a:r>
            <a:r>
              <a:rPr lang="ru-RU" sz="36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квітки</a:t>
            </a:r>
            <a:r>
              <a:rPr lang="ru-RU" sz="36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 і </a:t>
            </a:r>
            <a:r>
              <a:rPr lang="ru-RU" sz="3600" b="0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здути</a:t>
            </a:r>
            <a:r>
              <a:rPr lang="ru-RU" sz="3600" b="0" i="0" u="none" strike="noStrike" dirty="0">
                <a:solidFill>
                  <a:srgbClr val="010101"/>
                </a:solidFill>
                <a:effectLst/>
                <a:latin typeface="ProximaNova"/>
              </a:rPr>
              <a:t>.</a:t>
            </a:r>
          </a:p>
          <a:p>
            <a:pPr marL="0" indent="0">
              <a:buNone/>
            </a:pPr>
            <a:br>
              <a:rPr lang="ru-RU" sz="3600" dirty="0"/>
            </a:b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37536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93D00-1C23-2E49-BFA1-870A9C674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Піндуляція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4D8290-FBED-F128-9C34-47DAA90EF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0" i="0" dirty="0" err="1">
                <a:solidFill>
                  <a:srgbClr val="010101"/>
                </a:solidFill>
                <a:effectLst/>
                <a:latin typeface="ProximaNova"/>
              </a:rPr>
              <a:t>Розмахувати</a:t>
            </a:r>
            <a:r>
              <a:rPr lang="ru-RU" sz="3600" b="0" i="0" dirty="0">
                <a:solidFill>
                  <a:srgbClr val="010101"/>
                </a:solidFill>
                <a:effectLst/>
                <a:latin typeface="ProximaNova"/>
              </a:rPr>
              <a:t> рукам, як маятником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367896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7ACA9-FAD1-DB2E-3A22-1156522A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591294"/>
            <a:ext cx="3498979" cy="4460513"/>
          </a:xfrm>
        </p:spPr>
        <p:txBody>
          <a:bodyPr>
            <a:normAutofit/>
          </a:bodyPr>
          <a:lstStyle/>
          <a:p>
            <a:r>
              <a:rPr lang="ru-RU" sz="3600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ПРАКТИКИ, ЯКІ ДОПОМОЖУТЬ СТАБІЛІЗУВАТИСЯ</a:t>
            </a:r>
            <a:b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</a:br>
            <a:endParaRPr lang="ru-UA" dirty="0"/>
          </a:p>
        </p:txBody>
      </p:sp>
      <p:pic>
        <p:nvPicPr>
          <p:cNvPr id="1028" name="Picture 4" descr="Гипноз для релаксации: релаксация гипноз для сна — Powermind">
            <a:extLst>
              <a:ext uri="{FF2B5EF4-FFF2-40B4-BE49-F238E27FC236}">
                <a16:creationId xmlns:a16="http://schemas.microsoft.com/office/drawing/2014/main" id="{99953981-0D53-C49B-510D-DAE3C47111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512" y="1058944"/>
            <a:ext cx="6303857" cy="471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58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8E7BB-80AB-60FD-1964-A0337010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Контроль стоп,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спини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, очей і рук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37DF9-B946-0951-8E8B-D900B1C25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Сядьте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стійко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наскільки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можливо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опираєтеся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стінку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стільчика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опирайтеся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Відчуйте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як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щільно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“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вм’ялися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” в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стільчик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У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людини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кілька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точок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опори й контакту,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завдяки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яким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вона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вийти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стану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паніки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стресу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й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допомогти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собі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потрапити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стан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травматизації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Перше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 —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стопи.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б не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відбувалося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перевіряйте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себе і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своїх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дітей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наскільки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стійко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стоять стопи.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Подивіться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зараз 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ваші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ноги. У той момент, коли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чуєте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інформацію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вас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лякає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постарайтеся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одразу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подивитися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свої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ноги. Коли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з’являється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контакт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із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ногами,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з’являється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можливість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рухатися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Друге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 — спина.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у вас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можливість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щось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опиратися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зробіть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У той момент, коли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страшно,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притуліться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до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стіни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до спинки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стільчика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Третє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 —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очі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Озирніться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своєю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кімнатою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Подивіться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видно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навкруги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поруч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із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вами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хтось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зустріньтеся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 ним / нею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поглядом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Коли страшно, ми говоримо “у мене в очах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потемніло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”,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тобто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виходимо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із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зорового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контакту. 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коли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страшно, у нас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розширюються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зіниці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щоб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охопити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поглядом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більшу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кількість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об’єктів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Буває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усе “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пливе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” перед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очима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буває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в очах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темніє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Тож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спробуйте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покліпати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очима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і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знайти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якусь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яскраву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точку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навкруг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аби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сфокусуватися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Четверте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 — руки.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Стисніть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і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розтисніть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свої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руки,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потріть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їх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У той момент, коли ми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тремо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руки,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допомагаємо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вийти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собі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фази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стресу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Далі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обійміть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себе. Коли нам страшно й ми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потрапляємо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у фазу сильного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стресу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втрачаємо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контакт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своїм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тілом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Ми буквально “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вилітаємо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” з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нього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Але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тільки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тіло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витримати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напруження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з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яким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ми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стикаємося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Якомога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частіше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замотуйтеся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плед.</a:t>
            </a:r>
          </a:p>
        </p:txBody>
      </p:sp>
    </p:spTree>
    <p:extLst>
      <p:ext uri="{BB962C8B-B14F-4D97-AF65-F5344CB8AC3E}">
        <p14:creationId xmlns:p14="http://schemas.microsoft.com/office/powerpoint/2010/main" val="5965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D200A-F315-DF3B-BD4B-E89D3F83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Точка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екстреної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допомоги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під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час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паніки</a:t>
            </a:r>
            <a:b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</a:b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893883-BA37-ABC0-5A36-376762A37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Знайдіть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точку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між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безіменним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пальцем та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мізинцем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і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надавіть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на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неї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точка, на яку ми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впливаємо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, коли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стає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страшно.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допомагає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600" b="0" i="0" dirty="0" err="1">
                <a:solidFill>
                  <a:srgbClr val="141414"/>
                </a:solidFill>
                <a:effectLst/>
                <a:latin typeface="ProximaNova"/>
              </a:rPr>
              <a:t>заспокоїтися</a:t>
            </a:r>
            <a:r>
              <a:rPr lang="ru-RU" sz="3600" b="0" i="0" dirty="0">
                <a:solidFill>
                  <a:srgbClr val="141414"/>
                </a:solidFill>
                <a:effectLst/>
                <a:latin typeface="ProximaNova"/>
              </a:rPr>
              <a:t>.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52284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33769-8852-6114-FC29-CAA35AD9F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Психотерапевтична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практика</a:t>
            </a:r>
            <a:b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</a:b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7408DE-D223-6307-87B8-E67734BF9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Простукуйте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грудну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клітину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з’єднуючи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руки,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наче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пташки, з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періодичністю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один удар у секунду,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чергуючи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руки. А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тепер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проговоріть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про себе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вголос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: “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Я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впораюся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, 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ситуація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справді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 складна, але я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зроблю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це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”. 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Ця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вправа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допомагає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повернути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серцебиття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нормальний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ритм. Тому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важливо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щоби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був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саме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один удар на секунду.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робити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частіше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серцебиття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пришвидшиться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дитина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самостійно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не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робити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ритмічно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постукайте по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її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колінах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чи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плечах </a:t>
            </a:r>
            <a:r>
              <a:rPr lang="ru-RU" sz="28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зі</a:t>
            </a:r>
            <a:r>
              <a:rPr lang="ru-RU" sz="28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словами: “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Ми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впораємося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, 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справді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 страшно й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важко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, але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подивися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,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які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 ми </a:t>
            </a:r>
            <a:r>
              <a:rPr lang="ru-RU" sz="2800" b="0" i="1" u="none" strike="noStrike" dirty="0" err="1">
                <a:solidFill>
                  <a:srgbClr val="010101"/>
                </a:solidFill>
                <a:effectLst/>
                <a:latin typeface="ProximaNova"/>
              </a:rPr>
              <a:t>молодці</a:t>
            </a:r>
            <a:r>
              <a:rPr lang="ru-RU" sz="2800" b="0" i="1" u="none" strike="noStrike" dirty="0">
                <a:solidFill>
                  <a:srgbClr val="010101"/>
                </a:solidFill>
                <a:effectLst/>
                <a:latin typeface="ProximaNova"/>
              </a:rPr>
              <a:t>”.</a:t>
            </a:r>
            <a:endParaRPr lang="ru-RU" sz="2800" b="0" i="0" u="none" strike="noStrike" dirty="0">
              <a:solidFill>
                <a:srgbClr val="141414"/>
              </a:solidFill>
              <a:effectLst/>
              <a:latin typeface="ProximaNova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9081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AA9A8-0ECD-54E3-1E09-B3769AB6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Обов’язкова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вправа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C190A7-3E46-5602-F9BC-21A2B1BEE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Навіть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забудете про все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інше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пам’ятайте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про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цю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вправу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Як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тільки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з’являється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можливість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зробіть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“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потягушки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”,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потягніться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вверх. До того ж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запропонуйте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дітям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потягуватися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вмієте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займатися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йогою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стретчингом, загадайте про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саме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зараз.</a:t>
            </a:r>
          </a:p>
          <a:p>
            <a:pPr algn="l"/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Пам’ятайте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неврологи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розповідають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про понижений та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підвищений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тонуси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Коли ми в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стані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стресу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м’язи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спазмі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Нам треба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повернути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їхній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нормальний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тонус —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саме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так ми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виходимо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стану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стресу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важко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перебуваєте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закритому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просторі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й не можете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потягнутися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принаймні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потягніть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пальці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рук,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ніг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шию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допоможе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повернути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активність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префронтальної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кори,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щоби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думати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і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швидко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реагувати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244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7C096-59DA-5E79-B462-09875E5E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Гримаси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79D560-7242-B4C2-EE64-090660FA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Скорчіть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гримасу.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Уявіть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хочете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когось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налякати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, а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ще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постарайтеся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видати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дивний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звук.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Ця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вправа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значно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серйозніша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ніж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здається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. Вона не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тільки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для того,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щоби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розсміялися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. У той момент, коли ми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рухаємо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очима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чи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залучаємо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міміку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впливаємо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на черепно-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мозкові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нерви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які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допомагають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повернути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спокій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. Ми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охолоджуємо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напруженість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нашої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симпатичної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системи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. Я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впевнена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ця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вправа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дуже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сподобається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dirty="0" err="1">
                <a:solidFill>
                  <a:srgbClr val="141414"/>
                </a:solidFill>
                <a:effectLst/>
                <a:latin typeface="ProximaNova"/>
              </a:rPr>
              <a:t>дітям</a:t>
            </a:r>
            <a:r>
              <a:rPr lang="ru-RU" b="0" i="0" dirty="0">
                <a:solidFill>
                  <a:srgbClr val="141414"/>
                </a:solidFill>
                <a:effectLst/>
                <a:latin typeface="ProximaNova"/>
              </a:rPr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6189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EE941-6085-C6B1-8110-3381D14F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Кондиціонер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перевантаженої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нервової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системи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267165-8017-60FB-180E-61B77B124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Подуйте на великий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палець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руки. 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тепер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уявіть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дмухаєте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свічку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: короткий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вдих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потім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видих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Коли ми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перебуваємо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стані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стресу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перехоплює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дихання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Щоби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ввімкнути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роботу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парасимпатичну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нервову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систему,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відповідає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за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заспокоєння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та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розслаблення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треба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старатися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робити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видихи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частіше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ніж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вдихи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pPr algn="l"/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Якщо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біля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вас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діти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які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хвилюються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а у вас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мильні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бульбашки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прекрасно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діє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Дмухати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на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свічки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кульки,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мильні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кульки,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співати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— усе </a:t>
            </a:r>
            <a:r>
              <a:rPr lang="ru-RU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допомагає</a:t>
            </a:r>
            <a:r>
              <a:rPr lang="ru-RU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06075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E1B04-9EA0-1D8E-A238-AD96EBBD7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Очі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в </a:t>
            </a:r>
            <a:r>
              <a:rPr lang="ru-RU" b="1" i="0" u="none" strike="noStrike" dirty="0" err="1">
                <a:solidFill>
                  <a:srgbClr val="010101"/>
                </a:solidFill>
                <a:effectLst/>
                <a:latin typeface="ProximaNova"/>
              </a:rPr>
              <a:t>різні</a:t>
            </a:r>
            <a:r>
              <a:rPr lang="ru-RU" b="1" i="0" u="none" strike="noStrike" dirty="0">
                <a:solidFill>
                  <a:srgbClr val="010101"/>
                </a:solidFill>
                <a:effectLst/>
                <a:latin typeface="ProximaNova"/>
              </a:rPr>
              <a:t> боки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8566A-67BA-2035-EBAD-7017F6238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Рухайте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очима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різні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боки: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подивіться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вверх,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униз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прямо, а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потім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повільно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праворуч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до упору й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затримайте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погляд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Потім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знову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: вперед,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ліворуч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і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затримайте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крайній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точці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Тоді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—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знову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прямо.</a:t>
            </a:r>
          </a:p>
          <a:p>
            <a:pPr algn="l"/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Ця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вправа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залучатиме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“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блукаючий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нерв”,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аби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ми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розслабилися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Дітям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можна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чимось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шелестіти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,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щоби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вони на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це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дивилися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 й переводили </a:t>
            </a:r>
            <a:r>
              <a:rPr lang="ru-RU" sz="3200" b="0" i="0" u="none" strike="noStrike" dirty="0" err="1">
                <a:solidFill>
                  <a:srgbClr val="141414"/>
                </a:solidFill>
                <a:effectLst/>
                <a:latin typeface="ProximaNova"/>
              </a:rPr>
              <a:t>погляд</a:t>
            </a:r>
            <a:r>
              <a:rPr lang="ru-RU" sz="3200" b="0" i="0" u="none" strike="noStrike" dirty="0">
                <a:solidFill>
                  <a:srgbClr val="141414"/>
                </a:solidFill>
                <a:effectLst/>
                <a:latin typeface="ProximaNova"/>
              </a:rPr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06932209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{6E22B1A9-5CFF-1941-A723-B2A99A2306DD}tf16401369</Template>
  <TotalTime>18</TotalTime>
  <Words>1193</Words>
  <Application>Microsoft Macintosh PowerPoint</Application>
  <PresentationFormat>Широкоэкранный</PresentationFormat>
  <Paragraphs>48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 Light</vt:lpstr>
      <vt:lpstr>ProximaNova</vt:lpstr>
      <vt:lpstr>Rockwell</vt:lpstr>
      <vt:lpstr>Wingdings</vt:lpstr>
      <vt:lpstr>Атлас</vt:lpstr>
      <vt:lpstr>Долаємо паніку </vt:lpstr>
      <vt:lpstr>ПРАКТИКИ, ЯКІ ДОПОМОЖУТЬ СТАБІЛІЗУВАТИСЯ </vt:lpstr>
      <vt:lpstr>Контроль стоп, спини, очей і рук</vt:lpstr>
      <vt:lpstr>Точка екстреної допомоги під час паніки  </vt:lpstr>
      <vt:lpstr>Психотерапевтична практика  </vt:lpstr>
      <vt:lpstr>Обов’язкова вправа</vt:lpstr>
      <vt:lpstr>Гримаси</vt:lpstr>
      <vt:lpstr>Кондиціонер перевантаженої нервової системи</vt:lpstr>
      <vt:lpstr>Очі в різні боки</vt:lpstr>
      <vt:lpstr>Корінець язика  </vt:lpstr>
      <vt:lpstr>Я — океан</vt:lpstr>
      <vt:lpstr>ЩО ВАЖЛИВО ДЛЯ ДІТЕЙ   </vt:lpstr>
      <vt:lpstr>Режим дня</vt:lpstr>
      <vt:lpstr>Безпечний простір </vt:lpstr>
      <vt:lpstr>Грати в псевдоагресивні ігри.</vt:lpstr>
      <vt:lpstr>протокол для дітей у стресі</vt:lpstr>
      <vt:lpstr>Вправи з видихами.</vt:lpstr>
      <vt:lpstr>Піндуляція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Долаємо паніку </dc:title>
  <dc:creator>Богдан Оселедько</dc:creator>
  <cp:lastModifiedBy>Богдан Оселедько</cp:lastModifiedBy>
  <cp:revision>1</cp:revision>
  <dcterms:created xsi:type="dcterms:W3CDTF">2022-10-04T10:07:40Z</dcterms:created>
  <dcterms:modified xsi:type="dcterms:W3CDTF">2022-10-04T10:26:34Z</dcterms:modified>
</cp:coreProperties>
</file>