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comments/comment1.xml" ContentType="application/vnd.openxmlformats-officedocument.presentationml.comment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sldIdLst>
    <p:sldId id="256" r:id="rId2"/>
    <p:sldId id="257" r:id="rId3"/>
    <p:sldId id="266" r:id="rId4"/>
    <p:sldId id="295" r:id="rId5"/>
    <p:sldId id="259" r:id="rId6"/>
    <p:sldId id="268" r:id="rId7"/>
    <p:sldId id="294" r:id="rId8"/>
    <p:sldId id="279" r:id="rId9"/>
    <p:sldId id="290" r:id="rId10"/>
    <p:sldId id="291" r:id="rId11"/>
    <p:sldId id="293" r:id="rId12"/>
    <p:sldId id="292" r:id="rId13"/>
    <p:sldId id="280" r:id="rId14"/>
    <p:sldId id="282" r:id="rId15"/>
    <p:sldId id="270" r:id="rId16"/>
    <p:sldId id="271" r:id="rId17"/>
    <p:sldId id="262" r:id="rId18"/>
    <p:sldId id="274" r:id="rId19"/>
    <p:sldId id="283" r:id="rId20"/>
    <p:sldId id="284" r:id="rId21"/>
    <p:sldId id="287" r:id="rId22"/>
    <p:sldId id="288" r:id="rId23"/>
    <p:sldId id="276" r:id="rId24"/>
    <p:sldId id="275" r:id="rId25"/>
    <p:sldId id="263" r:id="rId26"/>
    <p:sldId id="272" r:id="rId27"/>
    <p:sldId id="289" r:id="rId28"/>
    <p:sldId id="281" r:id="rId29"/>
    <p:sldId id="273" r:id="rId30"/>
    <p:sldId id="269"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Лідія Уруська" initials="ЛУ" lastIdx="2" clrIdx="0">
    <p:extLst>
      <p:ext uri="{19B8F6BF-5375-455C-9EA6-DF929625EA0E}">
        <p15:presenceInfo xmlns:p15="http://schemas.microsoft.com/office/powerpoint/2012/main" xmlns="" userId="02a00e96965f07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5T18:33:58.550" idx="2">
    <p:pos x="6788" y="1586"/>
    <p:text/>
    <p:extLst>
      <p:ext uri="{C676402C-5697-4E1C-873F-D02D1690AC5C}">
        <p15:threadingInfo xmlns:p15="http://schemas.microsoft.com/office/powerpoint/2012/main" xmlns="" timeZoneBias="-180"/>
      </p:ext>
    </p:extLst>
  </p:cm>
</p:cmLst>
</file>

<file path=ppt/diagrams/_rels/data1.xml.rels><?xml version="1.0" encoding="UTF-8" standalone="yes"?>
<Relationships xmlns="http://schemas.openxmlformats.org/package/2006/relationships"><Relationship Id="rId1" Type="http://schemas.openxmlformats.org/officeDocument/2006/relationships/hyperlink" Target="http://osvita.ua/legislation/Ser_osv/72975/"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osvita.ua/legislation/Ser_osv/72975/" TargetMode="Externa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9EA9A-175D-4846-8F59-E1C41CBC4463}" type="doc">
      <dgm:prSet loTypeId="urn:microsoft.com/office/officeart/2008/layout/LinedList" loCatId="list" qsTypeId="urn:microsoft.com/office/officeart/2005/8/quickstyle/simple1" qsCatId="simple" csTypeId="urn:microsoft.com/office/officeart/2005/8/colors/colorful1#1" csCatId="colorful" phldr="1"/>
      <dgm:spPr/>
      <dgm:t>
        <a:bodyPr/>
        <a:lstStyle/>
        <a:p>
          <a:endParaRPr lang="en-US"/>
        </a:p>
      </dgm:t>
    </dgm:pt>
    <dgm:pt modelId="{EFFF25BC-C2C2-4380-BEB0-E90E873EE017}">
      <dgm:prSet/>
      <dgm:spPr/>
      <dgm:t>
        <a:bodyPr/>
        <a:lstStyle/>
        <a:p>
          <a:r>
            <a:rPr lang="uk-UA" dirty="0"/>
            <a:t>Лист МОН України №1/9-213 від 16.04.2020</a:t>
          </a:r>
        </a:p>
        <a:p>
          <a:endParaRPr lang="uk-UA" dirty="0"/>
        </a:p>
        <a:p>
          <a:r>
            <a:rPr lang="en-GB" dirty="0">
              <a:hlinkClick xmlns:r="http://schemas.openxmlformats.org/officeDocument/2006/relationships" r:id="rId1"/>
            </a:rPr>
            <a:t>http://osvita.ua/legislation/Ser_osv/72975/</a:t>
          </a:r>
          <a:r>
            <a:rPr lang="uk-UA" dirty="0"/>
            <a:t> </a:t>
          </a:r>
          <a:endParaRPr lang="en-US" dirty="0"/>
        </a:p>
      </dgm:t>
    </dgm:pt>
    <dgm:pt modelId="{7013371F-E8A4-469B-BA93-AE4BD6309992}" type="parTrans" cxnId="{55852F75-A15D-4FFF-A22C-477731324493}">
      <dgm:prSet/>
      <dgm:spPr/>
      <dgm:t>
        <a:bodyPr/>
        <a:lstStyle/>
        <a:p>
          <a:endParaRPr lang="en-US"/>
        </a:p>
      </dgm:t>
    </dgm:pt>
    <dgm:pt modelId="{0CA49BA9-C755-4BB6-8196-33227EA62657}" type="sibTrans" cxnId="{55852F75-A15D-4FFF-A22C-477731324493}">
      <dgm:prSet/>
      <dgm:spPr/>
      <dgm:t>
        <a:bodyPr/>
        <a:lstStyle/>
        <a:p>
          <a:endParaRPr lang="en-US"/>
        </a:p>
      </dgm:t>
    </dgm:pt>
    <dgm:pt modelId="{6ADD54F4-9B2D-4CF8-A1B1-121654C1F331}">
      <dgm:prSet/>
      <dgm:spPr/>
      <dgm:t>
        <a:bodyPr/>
        <a:lstStyle/>
        <a:p>
          <a:r>
            <a:rPr lang="uk-UA" dirty="0"/>
            <a:t>«Щодо проведення підсумкового оцінювання та організованого завершення 2019-2020 навчального року»</a:t>
          </a:r>
          <a:endParaRPr lang="en-US" dirty="0"/>
        </a:p>
      </dgm:t>
    </dgm:pt>
    <dgm:pt modelId="{ECC93F5D-299E-4AB6-947F-14447F35875C}" type="parTrans" cxnId="{75EB3E0F-E944-4E64-BD0F-B56ADCE64E10}">
      <dgm:prSet/>
      <dgm:spPr/>
      <dgm:t>
        <a:bodyPr/>
        <a:lstStyle/>
        <a:p>
          <a:endParaRPr lang="en-US"/>
        </a:p>
      </dgm:t>
    </dgm:pt>
    <dgm:pt modelId="{E3286159-C60B-4C21-9A96-DC7F0BBD8800}" type="sibTrans" cxnId="{75EB3E0F-E944-4E64-BD0F-B56ADCE64E10}">
      <dgm:prSet/>
      <dgm:spPr/>
      <dgm:t>
        <a:bodyPr/>
        <a:lstStyle/>
        <a:p>
          <a:endParaRPr lang="en-US"/>
        </a:p>
      </dgm:t>
    </dgm:pt>
    <dgm:pt modelId="{C6FF9397-EFA0-4B61-9D2F-F244E14EC9D1}" type="pres">
      <dgm:prSet presAssocID="{55C9EA9A-175D-4846-8F59-E1C41CBC4463}" presName="vert0" presStyleCnt="0">
        <dgm:presLayoutVars>
          <dgm:dir/>
          <dgm:animOne val="branch"/>
          <dgm:animLvl val="lvl"/>
        </dgm:presLayoutVars>
      </dgm:prSet>
      <dgm:spPr/>
      <dgm:t>
        <a:bodyPr/>
        <a:lstStyle/>
        <a:p>
          <a:endParaRPr lang="ru-RU"/>
        </a:p>
      </dgm:t>
    </dgm:pt>
    <dgm:pt modelId="{7D4EAC5C-3C4E-4CB3-A48C-9A5DCC02A437}" type="pres">
      <dgm:prSet presAssocID="{EFFF25BC-C2C2-4380-BEB0-E90E873EE017}" presName="thickLine" presStyleLbl="alignNode1" presStyleIdx="0" presStyleCnt="2"/>
      <dgm:spPr/>
    </dgm:pt>
    <dgm:pt modelId="{C91FAEE5-DC4D-4996-BEB0-86B51EEA061D}" type="pres">
      <dgm:prSet presAssocID="{EFFF25BC-C2C2-4380-BEB0-E90E873EE017}" presName="horz1" presStyleCnt="0"/>
      <dgm:spPr/>
    </dgm:pt>
    <dgm:pt modelId="{C69968F4-D829-41FF-AA38-7C477EDD9422}" type="pres">
      <dgm:prSet presAssocID="{EFFF25BC-C2C2-4380-BEB0-E90E873EE017}" presName="tx1" presStyleLbl="revTx" presStyleIdx="0" presStyleCnt="2"/>
      <dgm:spPr/>
      <dgm:t>
        <a:bodyPr/>
        <a:lstStyle/>
        <a:p>
          <a:endParaRPr lang="ru-RU"/>
        </a:p>
      </dgm:t>
    </dgm:pt>
    <dgm:pt modelId="{68C60BC1-3CD0-4D47-BDD8-44E533877536}" type="pres">
      <dgm:prSet presAssocID="{EFFF25BC-C2C2-4380-BEB0-E90E873EE017}" presName="vert1" presStyleCnt="0"/>
      <dgm:spPr/>
    </dgm:pt>
    <dgm:pt modelId="{4898A6D3-5B50-4FA8-A159-73A096524982}" type="pres">
      <dgm:prSet presAssocID="{6ADD54F4-9B2D-4CF8-A1B1-121654C1F331}" presName="thickLine" presStyleLbl="alignNode1" presStyleIdx="1" presStyleCnt="2"/>
      <dgm:spPr/>
    </dgm:pt>
    <dgm:pt modelId="{02CFA0AF-B748-4740-829B-BF72254891AE}" type="pres">
      <dgm:prSet presAssocID="{6ADD54F4-9B2D-4CF8-A1B1-121654C1F331}" presName="horz1" presStyleCnt="0"/>
      <dgm:spPr/>
    </dgm:pt>
    <dgm:pt modelId="{CD839073-7C9E-49DE-A6A3-043A5DADEA83}" type="pres">
      <dgm:prSet presAssocID="{6ADD54F4-9B2D-4CF8-A1B1-121654C1F331}" presName="tx1" presStyleLbl="revTx" presStyleIdx="1" presStyleCnt="2"/>
      <dgm:spPr/>
      <dgm:t>
        <a:bodyPr/>
        <a:lstStyle/>
        <a:p>
          <a:endParaRPr lang="ru-RU"/>
        </a:p>
      </dgm:t>
    </dgm:pt>
    <dgm:pt modelId="{4AA851CB-D37D-4E88-9BB2-33901CAB70D5}" type="pres">
      <dgm:prSet presAssocID="{6ADD54F4-9B2D-4CF8-A1B1-121654C1F331}" presName="vert1" presStyleCnt="0"/>
      <dgm:spPr/>
    </dgm:pt>
  </dgm:ptLst>
  <dgm:cxnLst>
    <dgm:cxn modelId="{75EB3E0F-E944-4E64-BD0F-B56ADCE64E10}" srcId="{55C9EA9A-175D-4846-8F59-E1C41CBC4463}" destId="{6ADD54F4-9B2D-4CF8-A1B1-121654C1F331}" srcOrd="1" destOrd="0" parTransId="{ECC93F5D-299E-4AB6-947F-14447F35875C}" sibTransId="{E3286159-C60B-4C21-9A96-DC7F0BBD8800}"/>
    <dgm:cxn modelId="{55852F75-A15D-4FFF-A22C-477731324493}" srcId="{55C9EA9A-175D-4846-8F59-E1C41CBC4463}" destId="{EFFF25BC-C2C2-4380-BEB0-E90E873EE017}" srcOrd="0" destOrd="0" parTransId="{7013371F-E8A4-469B-BA93-AE4BD6309992}" sibTransId="{0CA49BA9-C755-4BB6-8196-33227EA62657}"/>
    <dgm:cxn modelId="{F0463CD8-A023-41C0-BEC0-398E50EA535B}" type="presOf" srcId="{6ADD54F4-9B2D-4CF8-A1B1-121654C1F331}" destId="{CD839073-7C9E-49DE-A6A3-043A5DADEA83}" srcOrd="0" destOrd="0" presId="urn:microsoft.com/office/officeart/2008/layout/LinedList"/>
    <dgm:cxn modelId="{F6BCA3CC-5806-43FB-BC99-2192A4E855D3}" type="presOf" srcId="{55C9EA9A-175D-4846-8F59-E1C41CBC4463}" destId="{C6FF9397-EFA0-4B61-9D2F-F244E14EC9D1}" srcOrd="0" destOrd="0" presId="urn:microsoft.com/office/officeart/2008/layout/LinedList"/>
    <dgm:cxn modelId="{9890667F-3D4B-4CC3-A16F-B1A455A7B9F9}" type="presOf" srcId="{EFFF25BC-C2C2-4380-BEB0-E90E873EE017}" destId="{C69968F4-D829-41FF-AA38-7C477EDD9422}" srcOrd="0" destOrd="0" presId="urn:microsoft.com/office/officeart/2008/layout/LinedList"/>
    <dgm:cxn modelId="{DCEDAA82-7026-481B-8C4D-D313D23E02AA}" type="presParOf" srcId="{C6FF9397-EFA0-4B61-9D2F-F244E14EC9D1}" destId="{7D4EAC5C-3C4E-4CB3-A48C-9A5DCC02A437}" srcOrd="0" destOrd="0" presId="urn:microsoft.com/office/officeart/2008/layout/LinedList"/>
    <dgm:cxn modelId="{F8C1C68A-7C87-44B4-BFA1-C47FD3DD6CD7}" type="presParOf" srcId="{C6FF9397-EFA0-4B61-9D2F-F244E14EC9D1}" destId="{C91FAEE5-DC4D-4996-BEB0-86B51EEA061D}" srcOrd="1" destOrd="0" presId="urn:microsoft.com/office/officeart/2008/layout/LinedList"/>
    <dgm:cxn modelId="{F93D1A88-5628-43FA-8963-F746F3340ABA}" type="presParOf" srcId="{C91FAEE5-DC4D-4996-BEB0-86B51EEA061D}" destId="{C69968F4-D829-41FF-AA38-7C477EDD9422}" srcOrd="0" destOrd="0" presId="urn:microsoft.com/office/officeart/2008/layout/LinedList"/>
    <dgm:cxn modelId="{4D353271-4169-4F25-A34F-652F217B7C1F}" type="presParOf" srcId="{C91FAEE5-DC4D-4996-BEB0-86B51EEA061D}" destId="{68C60BC1-3CD0-4D47-BDD8-44E533877536}" srcOrd="1" destOrd="0" presId="urn:microsoft.com/office/officeart/2008/layout/LinedList"/>
    <dgm:cxn modelId="{2D37DBE5-F6F6-4BCB-8834-E78249AD9953}" type="presParOf" srcId="{C6FF9397-EFA0-4B61-9D2F-F244E14EC9D1}" destId="{4898A6D3-5B50-4FA8-A159-73A096524982}" srcOrd="2" destOrd="0" presId="urn:microsoft.com/office/officeart/2008/layout/LinedList"/>
    <dgm:cxn modelId="{30DA3EE1-C913-43C0-A6DD-49EF19FBA286}" type="presParOf" srcId="{C6FF9397-EFA0-4B61-9D2F-F244E14EC9D1}" destId="{02CFA0AF-B748-4740-829B-BF72254891AE}" srcOrd="3" destOrd="0" presId="urn:microsoft.com/office/officeart/2008/layout/LinedList"/>
    <dgm:cxn modelId="{A31CFDB5-ED48-44FF-98CB-89B716EA8349}" type="presParOf" srcId="{02CFA0AF-B748-4740-829B-BF72254891AE}" destId="{CD839073-7C9E-49DE-A6A3-043A5DADEA83}" srcOrd="0" destOrd="0" presId="urn:microsoft.com/office/officeart/2008/layout/LinedList"/>
    <dgm:cxn modelId="{C4275178-3BC4-4EE8-B131-F88719E3D763}" type="presParOf" srcId="{02CFA0AF-B748-4740-829B-BF72254891AE}" destId="{4AA851CB-D37D-4E88-9BB2-33901CAB70D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EC45A-AA98-461E-B5B1-439FC1FA294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247848D-2990-4962-BBEC-BAFF3E6D837E}">
      <dgm:prSet/>
      <dgm:spPr/>
      <dgm:t>
        <a:bodyPr/>
        <a:lstStyle/>
        <a:p>
          <a:r>
            <a:rPr lang="uk-UA" b="1"/>
            <a:t>Результати оцінювання навчальних досягнень </a:t>
          </a:r>
          <a:r>
            <a:rPr lang="uk-UA"/>
            <a:t>рекомендовано повідомляти учням у такі способи: фіксувати в електронному щоденнику (за наявності), надсилати в індивідуальному порядку шляхом використання одного із засобів зв'язку (електронної пошти, смс-повідомлення, повідомлення в одному з месенджерів, повідомлення по телефону тощо). Оприлюднення списку оцінок для всього класу є неприпустимим.</a:t>
          </a:r>
          <a:endParaRPr lang="en-US"/>
        </a:p>
      </dgm:t>
    </dgm:pt>
    <dgm:pt modelId="{2B708D11-C4BF-4F79-8291-EF2A61D33C1F}" type="parTrans" cxnId="{5B89FCD2-8B9D-4B2B-9ABF-15A952211FB7}">
      <dgm:prSet/>
      <dgm:spPr/>
      <dgm:t>
        <a:bodyPr/>
        <a:lstStyle/>
        <a:p>
          <a:endParaRPr lang="en-US"/>
        </a:p>
      </dgm:t>
    </dgm:pt>
    <dgm:pt modelId="{A7BEBACD-B679-414B-9AC0-121302601BA7}" type="sibTrans" cxnId="{5B89FCD2-8B9D-4B2B-9ABF-15A952211FB7}">
      <dgm:prSet/>
      <dgm:spPr/>
      <dgm:t>
        <a:bodyPr/>
        <a:lstStyle/>
        <a:p>
          <a:endParaRPr lang="en-US"/>
        </a:p>
      </dgm:t>
    </dgm:pt>
    <dgm:pt modelId="{A8538F9B-1481-4EBD-9429-21E828A4A1C6}">
      <dgm:prSet/>
      <dgm:spPr/>
      <dgm:t>
        <a:bodyPr/>
        <a:lstStyle/>
        <a:p>
          <a:r>
            <a:rPr lang="uk-UA"/>
            <a:t>Про способи оцінювання та канал зв'язку, який буде використовуватись учителем і учнями одного класу, необхідно повідомити учнів та їх батьків заздалегідь або оприлюднити цю інформацію на сайті закладу освіти. Важливо оптимізувати та мінімізувати кількість каналів зв'язку та платформ дистанційного навчання, які застосовуються вчителями для зв'язку з учнями.</a:t>
          </a:r>
          <a:endParaRPr lang="en-US"/>
        </a:p>
      </dgm:t>
    </dgm:pt>
    <dgm:pt modelId="{B188FF09-963D-4F56-B698-1BCF45C7807D}" type="parTrans" cxnId="{873E5FFB-ABA3-4F5C-920D-D1F4FE414BEF}">
      <dgm:prSet/>
      <dgm:spPr/>
      <dgm:t>
        <a:bodyPr/>
        <a:lstStyle/>
        <a:p>
          <a:endParaRPr lang="en-US"/>
        </a:p>
      </dgm:t>
    </dgm:pt>
    <dgm:pt modelId="{D2807B06-78CA-427D-9E6A-1872EB911FB4}" type="sibTrans" cxnId="{873E5FFB-ABA3-4F5C-920D-D1F4FE414BEF}">
      <dgm:prSet/>
      <dgm:spPr/>
      <dgm:t>
        <a:bodyPr/>
        <a:lstStyle/>
        <a:p>
          <a:endParaRPr lang="en-US"/>
        </a:p>
      </dgm:t>
    </dgm:pt>
    <dgm:pt modelId="{7299865B-A4C3-4222-A7CD-A83DBBA4C616}" type="pres">
      <dgm:prSet presAssocID="{B15EC45A-AA98-461E-B5B1-439FC1FA294F}" presName="vert0" presStyleCnt="0">
        <dgm:presLayoutVars>
          <dgm:dir/>
          <dgm:animOne val="branch"/>
          <dgm:animLvl val="lvl"/>
        </dgm:presLayoutVars>
      </dgm:prSet>
      <dgm:spPr/>
      <dgm:t>
        <a:bodyPr/>
        <a:lstStyle/>
        <a:p>
          <a:endParaRPr lang="ru-RU"/>
        </a:p>
      </dgm:t>
    </dgm:pt>
    <dgm:pt modelId="{DC74924A-4509-4FC7-AF4E-D3F775E1632F}" type="pres">
      <dgm:prSet presAssocID="{F247848D-2990-4962-BBEC-BAFF3E6D837E}" presName="thickLine" presStyleLbl="alignNode1" presStyleIdx="0" presStyleCnt="2"/>
      <dgm:spPr/>
    </dgm:pt>
    <dgm:pt modelId="{1E8E02A0-6392-42A5-8F3A-AFA7B8011BE9}" type="pres">
      <dgm:prSet presAssocID="{F247848D-2990-4962-BBEC-BAFF3E6D837E}" presName="horz1" presStyleCnt="0"/>
      <dgm:spPr/>
    </dgm:pt>
    <dgm:pt modelId="{CBCB7B91-E7F5-4F77-A5BD-74DD6323AFCA}" type="pres">
      <dgm:prSet presAssocID="{F247848D-2990-4962-BBEC-BAFF3E6D837E}" presName="tx1" presStyleLbl="revTx" presStyleIdx="0" presStyleCnt="2"/>
      <dgm:spPr/>
      <dgm:t>
        <a:bodyPr/>
        <a:lstStyle/>
        <a:p>
          <a:endParaRPr lang="ru-RU"/>
        </a:p>
      </dgm:t>
    </dgm:pt>
    <dgm:pt modelId="{E9F70B79-7934-4662-9F3A-187ED8BD8F7F}" type="pres">
      <dgm:prSet presAssocID="{F247848D-2990-4962-BBEC-BAFF3E6D837E}" presName="vert1" presStyleCnt="0"/>
      <dgm:spPr/>
    </dgm:pt>
    <dgm:pt modelId="{FF7B9769-98C3-4F12-BA89-7EB69BAB4627}" type="pres">
      <dgm:prSet presAssocID="{A8538F9B-1481-4EBD-9429-21E828A4A1C6}" presName="thickLine" presStyleLbl="alignNode1" presStyleIdx="1" presStyleCnt="2"/>
      <dgm:spPr/>
    </dgm:pt>
    <dgm:pt modelId="{8C3D930F-01F8-4171-97CF-C4074752EBEB}" type="pres">
      <dgm:prSet presAssocID="{A8538F9B-1481-4EBD-9429-21E828A4A1C6}" presName="horz1" presStyleCnt="0"/>
      <dgm:spPr/>
    </dgm:pt>
    <dgm:pt modelId="{D71C5071-D80B-40B4-AD24-26D68EC8E847}" type="pres">
      <dgm:prSet presAssocID="{A8538F9B-1481-4EBD-9429-21E828A4A1C6}" presName="tx1" presStyleLbl="revTx" presStyleIdx="1" presStyleCnt="2"/>
      <dgm:spPr/>
      <dgm:t>
        <a:bodyPr/>
        <a:lstStyle/>
        <a:p>
          <a:endParaRPr lang="ru-RU"/>
        </a:p>
      </dgm:t>
    </dgm:pt>
    <dgm:pt modelId="{249A2E80-D9BC-458B-913D-F20A5A274BF6}" type="pres">
      <dgm:prSet presAssocID="{A8538F9B-1481-4EBD-9429-21E828A4A1C6}" presName="vert1" presStyleCnt="0"/>
      <dgm:spPr/>
    </dgm:pt>
  </dgm:ptLst>
  <dgm:cxnLst>
    <dgm:cxn modelId="{873E5FFB-ABA3-4F5C-920D-D1F4FE414BEF}" srcId="{B15EC45A-AA98-461E-B5B1-439FC1FA294F}" destId="{A8538F9B-1481-4EBD-9429-21E828A4A1C6}" srcOrd="1" destOrd="0" parTransId="{B188FF09-963D-4F56-B698-1BCF45C7807D}" sibTransId="{D2807B06-78CA-427D-9E6A-1872EB911FB4}"/>
    <dgm:cxn modelId="{91CC6E44-2078-475B-9645-E067B716989F}" type="presOf" srcId="{A8538F9B-1481-4EBD-9429-21E828A4A1C6}" destId="{D71C5071-D80B-40B4-AD24-26D68EC8E847}" srcOrd="0" destOrd="0" presId="urn:microsoft.com/office/officeart/2008/layout/LinedList"/>
    <dgm:cxn modelId="{5B89FCD2-8B9D-4B2B-9ABF-15A952211FB7}" srcId="{B15EC45A-AA98-461E-B5B1-439FC1FA294F}" destId="{F247848D-2990-4962-BBEC-BAFF3E6D837E}" srcOrd="0" destOrd="0" parTransId="{2B708D11-C4BF-4F79-8291-EF2A61D33C1F}" sibTransId="{A7BEBACD-B679-414B-9AC0-121302601BA7}"/>
    <dgm:cxn modelId="{64E54761-BA9A-41FA-999D-D164545BC1CD}" type="presOf" srcId="{F247848D-2990-4962-BBEC-BAFF3E6D837E}" destId="{CBCB7B91-E7F5-4F77-A5BD-74DD6323AFCA}" srcOrd="0" destOrd="0" presId="urn:microsoft.com/office/officeart/2008/layout/LinedList"/>
    <dgm:cxn modelId="{DD4BBB3A-48FE-402D-80BC-CF8318565508}" type="presOf" srcId="{B15EC45A-AA98-461E-B5B1-439FC1FA294F}" destId="{7299865B-A4C3-4222-A7CD-A83DBBA4C616}" srcOrd="0" destOrd="0" presId="urn:microsoft.com/office/officeart/2008/layout/LinedList"/>
    <dgm:cxn modelId="{DF0FF73F-5D88-4813-8573-5C98CEE63BFD}" type="presParOf" srcId="{7299865B-A4C3-4222-A7CD-A83DBBA4C616}" destId="{DC74924A-4509-4FC7-AF4E-D3F775E1632F}" srcOrd="0" destOrd="0" presId="urn:microsoft.com/office/officeart/2008/layout/LinedList"/>
    <dgm:cxn modelId="{916CEC6F-00D6-41CE-B100-B0EF3E1D151A}" type="presParOf" srcId="{7299865B-A4C3-4222-A7CD-A83DBBA4C616}" destId="{1E8E02A0-6392-42A5-8F3A-AFA7B8011BE9}" srcOrd="1" destOrd="0" presId="urn:microsoft.com/office/officeart/2008/layout/LinedList"/>
    <dgm:cxn modelId="{5A5510BD-453E-4AA6-8B70-17E1171DEEF6}" type="presParOf" srcId="{1E8E02A0-6392-42A5-8F3A-AFA7B8011BE9}" destId="{CBCB7B91-E7F5-4F77-A5BD-74DD6323AFCA}" srcOrd="0" destOrd="0" presId="urn:microsoft.com/office/officeart/2008/layout/LinedList"/>
    <dgm:cxn modelId="{9E645216-7DE8-4A20-9D5E-DC6BD321F114}" type="presParOf" srcId="{1E8E02A0-6392-42A5-8F3A-AFA7B8011BE9}" destId="{E9F70B79-7934-4662-9F3A-187ED8BD8F7F}" srcOrd="1" destOrd="0" presId="urn:microsoft.com/office/officeart/2008/layout/LinedList"/>
    <dgm:cxn modelId="{5E7933EA-BE32-498D-902B-3477C456437A}" type="presParOf" srcId="{7299865B-A4C3-4222-A7CD-A83DBBA4C616}" destId="{FF7B9769-98C3-4F12-BA89-7EB69BAB4627}" srcOrd="2" destOrd="0" presId="urn:microsoft.com/office/officeart/2008/layout/LinedList"/>
    <dgm:cxn modelId="{CE73F9E2-A663-4ECB-AC52-424B88F900C9}" type="presParOf" srcId="{7299865B-A4C3-4222-A7CD-A83DBBA4C616}" destId="{8C3D930F-01F8-4171-97CF-C4074752EBEB}" srcOrd="3" destOrd="0" presId="urn:microsoft.com/office/officeart/2008/layout/LinedList"/>
    <dgm:cxn modelId="{43D83814-AFFA-471F-AC61-4C612C737649}" type="presParOf" srcId="{8C3D930F-01F8-4171-97CF-C4074752EBEB}" destId="{D71C5071-D80B-40B4-AD24-26D68EC8E847}" srcOrd="0" destOrd="0" presId="urn:microsoft.com/office/officeart/2008/layout/LinedList"/>
    <dgm:cxn modelId="{37E83204-11FB-4DD7-9634-4D3F649E7BFB}" type="presParOf" srcId="{8C3D930F-01F8-4171-97CF-C4074752EBEB}" destId="{249A2E80-D9BC-458B-913D-F20A5A274BF6}"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4EAC5C-3C4E-4CB3-A48C-9A5DCC02A437}">
      <dsp:nvSpPr>
        <dsp:cNvPr id="0" name=""/>
        <dsp:cNvSpPr/>
      </dsp:nvSpPr>
      <dsp:spPr>
        <a:xfrm>
          <a:off x="0" y="0"/>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968F4-D829-41FF-AA38-7C477EDD9422}">
      <dsp:nvSpPr>
        <dsp:cNvPr id="0" name=""/>
        <dsp:cNvSpPr/>
      </dsp:nvSpPr>
      <dsp:spPr>
        <a:xfrm>
          <a:off x="0" y="0"/>
          <a:ext cx="6830568" cy="272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uk-UA" sz="2800" kern="1200" dirty="0"/>
            <a:t>Лист МОН України №1/9-213 від 16.04.2020</a:t>
          </a:r>
        </a:p>
        <a:p>
          <a:pPr lvl="0" algn="l" defTabSz="1244600">
            <a:lnSpc>
              <a:spcPct val="90000"/>
            </a:lnSpc>
            <a:spcBef>
              <a:spcPct val="0"/>
            </a:spcBef>
            <a:spcAft>
              <a:spcPct val="35000"/>
            </a:spcAft>
          </a:pPr>
          <a:endParaRPr lang="uk-UA" sz="2800" kern="1200" dirty="0"/>
        </a:p>
        <a:p>
          <a:pPr lvl="0" algn="l" defTabSz="1244600">
            <a:lnSpc>
              <a:spcPct val="90000"/>
            </a:lnSpc>
            <a:spcBef>
              <a:spcPct val="0"/>
            </a:spcBef>
            <a:spcAft>
              <a:spcPct val="35000"/>
            </a:spcAft>
          </a:pPr>
          <a:r>
            <a:rPr lang="en-GB" sz="2800" kern="1200" dirty="0">
              <a:hlinkClick xmlns:r="http://schemas.openxmlformats.org/officeDocument/2006/relationships" r:id="rId1"/>
            </a:rPr>
            <a:t>http://osvita.ua/legislation/Ser_osv/72975/</a:t>
          </a:r>
          <a:r>
            <a:rPr lang="uk-UA" sz="2800" kern="1200" dirty="0"/>
            <a:t> </a:t>
          </a:r>
          <a:endParaRPr lang="en-US" sz="2800" kern="1200" dirty="0"/>
        </a:p>
      </dsp:txBody>
      <dsp:txXfrm>
        <a:off x="0" y="0"/>
        <a:ext cx="6830568" cy="2720340"/>
      </dsp:txXfrm>
    </dsp:sp>
    <dsp:sp modelId="{4898A6D3-5B50-4FA8-A159-73A096524982}">
      <dsp:nvSpPr>
        <dsp:cNvPr id="0" name=""/>
        <dsp:cNvSpPr/>
      </dsp:nvSpPr>
      <dsp:spPr>
        <a:xfrm>
          <a:off x="0" y="2720340"/>
          <a:ext cx="683056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39073-7C9E-49DE-A6A3-043A5DADEA83}">
      <dsp:nvSpPr>
        <dsp:cNvPr id="0" name=""/>
        <dsp:cNvSpPr/>
      </dsp:nvSpPr>
      <dsp:spPr>
        <a:xfrm>
          <a:off x="0" y="2720340"/>
          <a:ext cx="6830568" cy="272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uk-UA" sz="2800" kern="1200" dirty="0"/>
            <a:t>«Щодо проведення підсумкового оцінювання та організованого завершення 2019-2020 навчального року»</a:t>
          </a:r>
          <a:endParaRPr lang="en-US" sz="2800" kern="1200" dirty="0"/>
        </a:p>
      </dsp:txBody>
      <dsp:txXfrm>
        <a:off x="0" y="2720340"/>
        <a:ext cx="6830568" cy="27203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74924A-4509-4FC7-AF4E-D3F775E1632F}">
      <dsp:nvSpPr>
        <dsp:cNvPr id="0" name=""/>
        <dsp:cNvSpPr/>
      </dsp:nvSpPr>
      <dsp:spPr>
        <a:xfrm>
          <a:off x="0" y="0"/>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B7B91-E7F5-4F77-A5BD-74DD6323AFCA}">
      <dsp:nvSpPr>
        <dsp:cNvPr id="0" name=""/>
        <dsp:cNvSpPr/>
      </dsp:nvSpPr>
      <dsp:spPr>
        <a:xfrm>
          <a:off x="0" y="0"/>
          <a:ext cx="6830568" cy="272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uk-UA" sz="2100" b="1" kern="1200"/>
            <a:t>Результати оцінювання навчальних досягнень </a:t>
          </a:r>
          <a:r>
            <a:rPr lang="uk-UA" sz="2100" kern="1200"/>
            <a:t>рекомендовано повідомляти учням у такі способи: фіксувати в електронному щоденнику (за наявності), надсилати в індивідуальному порядку шляхом використання одного із засобів зв'язку (електронної пошти, смс-повідомлення, повідомлення в одному з месенджерів, повідомлення по телефону тощо). Оприлюднення списку оцінок для всього класу є неприпустимим.</a:t>
          </a:r>
          <a:endParaRPr lang="en-US" sz="2100" kern="1200"/>
        </a:p>
      </dsp:txBody>
      <dsp:txXfrm>
        <a:off x="0" y="0"/>
        <a:ext cx="6830568" cy="2720340"/>
      </dsp:txXfrm>
    </dsp:sp>
    <dsp:sp modelId="{FF7B9769-98C3-4F12-BA89-7EB69BAB4627}">
      <dsp:nvSpPr>
        <dsp:cNvPr id="0" name=""/>
        <dsp:cNvSpPr/>
      </dsp:nvSpPr>
      <dsp:spPr>
        <a:xfrm>
          <a:off x="0" y="2720340"/>
          <a:ext cx="683056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C5071-D80B-40B4-AD24-26D68EC8E847}">
      <dsp:nvSpPr>
        <dsp:cNvPr id="0" name=""/>
        <dsp:cNvSpPr/>
      </dsp:nvSpPr>
      <dsp:spPr>
        <a:xfrm>
          <a:off x="0" y="2720340"/>
          <a:ext cx="6830568" cy="272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uk-UA" sz="2100" kern="1200"/>
            <a:t>Про способи оцінювання та канал зв'язку, який буде використовуватись учителем і учнями одного класу, необхідно повідомити учнів та їх батьків заздалегідь або оприлюднити цю інформацію на сайті закладу освіти. Важливо оптимізувати та мінімізувати кількість каналів зв'язку та платформ дистанційного навчання, які застосовуються вчителями для зв'язку з учнями.</a:t>
          </a:r>
          <a:endParaRPr lang="en-US" sz="2100" kern="1200"/>
        </a:p>
      </dsp:txBody>
      <dsp:txXfrm>
        <a:off x="0" y="2720340"/>
        <a:ext cx="6830568" cy="27203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pPr/>
              <a:t>5/8/2020</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pPr/>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6931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pPr/>
              <a:t>5/8/2020</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80759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pPr/>
              <a:t>5/8/2020</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85926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5/8/2020</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97851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pPr/>
              <a:t>5/8/2020</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423214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5/8/2020</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58257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pPr/>
              <a:t>5/8/2020</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59861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pPr/>
              <a:t>5/8/2020</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79731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pPr/>
              <a:t>5/8/2020</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273121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5/8/2020</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01357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pPr/>
              <a:t>5/8/2020</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155165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pPr/>
              <a:t>5/8/2020</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pPr/>
              <a:t>‹#›</a:t>
            </a:fld>
            <a:endParaRPr lang="en-US"/>
          </a:p>
        </p:txBody>
      </p:sp>
    </p:spTree>
    <p:extLst>
      <p:ext uri="{BB962C8B-B14F-4D97-AF65-F5344CB8AC3E}">
        <p14:creationId xmlns:p14="http://schemas.microsoft.com/office/powerpoint/2010/main" xmlns="" val="38159877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0" r:id="rId6"/>
    <p:sldLayoutId id="2147483806" r:id="rId7"/>
    <p:sldLayoutId id="2147483807" r:id="rId8"/>
    <p:sldLayoutId id="2147483808" r:id="rId9"/>
    <p:sldLayoutId id="2147483809" r:id="rId10"/>
    <p:sldLayoutId id="21474838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ykejQ7rqSCEeh66KF88PiI4gvTPDWBw5/view?usp=sharing" TargetMode="External"/><Relationship Id="rId7" Type="http://schemas.openxmlformats.org/officeDocument/2006/relationships/hyperlink" Target="https://drive.google.com/file/d/1GVcTWJuU31uShg8678u7Jq4xVOT29KqZ/view?usp=sharing" TargetMode="External"/><Relationship Id="rId2" Type="http://schemas.openxmlformats.org/officeDocument/2006/relationships/hyperlink" Target="https://english-tokippo.blogspot.com/p/blog-page_16.html" TargetMode="External"/><Relationship Id="rId1" Type="http://schemas.openxmlformats.org/officeDocument/2006/relationships/slideLayout" Target="../slideLayouts/slideLayout2.xml"/><Relationship Id="rId6" Type="http://schemas.openxmlformats.org/officeDocument/2006/relationships/hyperlink" Target="https://drive.google.com/file/d/18ZV_TMgqxHyFQDcDTvD1Eo6xqigsxnCg/view?usp=sharing" TargetMode="External"/><Relationship Id="rId5" Type="http://schemas.openxmlformats.org/officeDocument/2006/relationships/hyperlink" Target="https://drive.google.com/file/d/1uo2yHafzQg9t874eW9qtzhIm02OJ7ZSt/view?usp=sharing" TargetMode="External"/><Relationship Id="rId4" Type="http://schemas.openxmlformats.org/officeDocument/2006/relationships/hyperlink" Target="https://drive.google.com/file/d/18AicE3lYrjIArm0jIaukUhFqV6FFydX3/view?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forms/d/1wxLlNL29LJnDNzO10diKqBtld7xX5Ii8SQ61FcQKl1M/edit" TargetMode="External"/><Relationship Id="rId2" Type="http://schemas.openxmlformats.org/officeDocument/2006/relationships/hyperlink" Target="https://docs.google.com/forms/d/e/1FAIpQLScGvnO7j6bGO9cNUjLgRkpcPACvMi8j2qiMyuARI-XHNTVTbg/viewform" TargetMode="Externa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liveworksheets.com/am312702x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liveworksheets.com/worksheets/en/English_as_a_Second_Language_(ESL)/Physical_description/Listening_test_se17250gi" TargetMode="External"/><Relationship Id="rId2" Type="http://schemas.openxmlformats.org/officeDocument/2006/relationships/hyperlink" Target="https://www.liveworksheets.com/worksheets/en/English_as_a_Second_Language_(ESL)/Listening_comprehension/Sports_and_leisure_listening_zs23164u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GP46YVEkyBw"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0WKUW7JW4_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osvita.ua/legislation/Ser_osv/7297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18" name="Picture 3">
            <a:extLst>
              <a:ext uri="{FF2B5EF4-FFF2-40B4-BE49-F238E27FC236}">
                <a16:creationId xmlns:a16="http://schemas.microsoft.com/office/drawing/2014/main" xmlns="" id="{E7B0D016-50E9-44EC-B475-CC9565FE2E39}"/>
              </a:ext>
            </a:extLst>
          </p:cNvPr>
          <p:cNvPicPr>
            <a:picLocks noChangeAspect="1"/>
          </p:cNvPicPr>
          <p:nvPr/>
        </p:nvPicPr>
        <p:blipFill rotWithShape="1">
          <a:blip r:embed="rId2" cstate="print"/>
          <a:srcRect r="15944"/>
          <a:stretch/>
        </p:blipFill>
        <p:spPr>
          <a:xfrm>
            <a:off x="3523488" y="10"/>
            <a:ext cx="8668512" cy="6857990"/>
          </a:xfrm>
          <a:prstGeom prst="rect">
            <a:avLst/>
          </a:prstGeom>
        </p:spPr>
      </p:pic>
      <p:sp>
        <p:nvSpPr>
          <p:cNvPr id="19" name="Rectangle 10">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2" name="Заголовок 1">
            <a:extLst>
              <a:ext uri="{FF2B5EF4-FFF2-40B4-BE49-F238E27FC236}">
                <a16:creationId xmlns:a16="http://schemas.microsoft.com/office/drawing/2014/main" xmlns="" id="{DFBD7E28-96AC-462E-85D0-E02043BD5B46}"/>
              </a:ext>
            </a:extLst>
          </p:cNvPr>
          <p:cNvSpPr>
            <a:spLocks noGrp="1"/>
          </p:cNvSpPr>
          <p:nvPr>
            <p:ph type="ctrTitle"/>
          </p:nvPr>
        </p:nvSpPr>
        <p:spPr>
          <a:xfrm>
            <a:off x="477980" y="1122363"/>
            <a:ext cx="7916511" cy="3204134"/>
          </a:xfrm>
        </p:spPr>
        <p:txBody>
          <a:bodyPr anchor="b">
            <a:normAutofit fontScale="90000"/>
          </a:bodyPr>
          <a:lstStyle/>
          <a:p>
            <a:r>
              <a:rPr lang="uk-UA" sz="4800" dirty="0">
                <a:ln w="0"/>
                <a:solidFill>
                  <a:schemeClr val="accent1"/>
                </a:solidFill>
                <a:effectLst>
                  <a:outerShdw blurRad="38100" dist="25400" dir="5400000" algn="ctr" rotWithShape="0">
                    <a:srgbClr val="6E747A">
                      <a:alpha val="43000"/>
                    </a:srgbClr>
                  </a:outerShdw>
                </a:effectLst>
              </a:rPr>
              <a:t>Про підсумкове оцінювання навчальних досягнень учнів з іноземних мов та організоване закінчення 2019-2020  навчального  року</a:t>
            </a:r>
          </a:p>
        </p:txBody>
      </p:sp>
      <p:sp>
        <p:nvSpPr>
          <p:cNvPr id="3" name="Підзаголовок 2">
            <a:extLst>
              <a:ext uri="{FF2B5EF4-FFF2-40B4-BE49-F238E27FC236}">
                <a16:creationId xmlns:a16="http://schemas.microsoft.com/office/drawing/2014/main" xmlns="" id="{FE29FABB-A365-4A9E-8623-A8E7F2DBC8F0}"/>
              </a:ext>
            </a:extLst>
          </p:cNvPr>
          <p:cNvSpPr>
            <a:spLocks noGrp="1"/>
          </p:cNvSpPr>
          <p:nvPr>
            <p:ph type="subTitle" idx="1"/>
          </p:nvPr>
        </p:nvSpPr>
        <p:spPr>
          <a:xfrm>
            <a:off x="477980" y="4872922"/>
            <a:ext cx="4023359" cy="1208141"/>
          </a:xfrm>
        </p:spPr>
        <p:txBody>
          <a:bodyPr>
            <a:normAutofit fontScale="92500" lnSpcReduction="20000"/>
          </a:bodyPr>
          <a:lstStyle/>
          <a:p>
            <a:r>
              <a:rPr lang="uk-UA" sz="2000" dirty="0"/>
              <a:t>Матеріали онлайн-наради,</a:t>
            </a:r>
          </a:p>
          <a:p>
            <a:r>
              <a:rPr lang="uk-UA" sz="2000" dirty="0"/>
              <a:t>Уруська Лідія Володимирівна</a:t>
            </a:r>
          </a:p>
          <a:p>
            <a:r>
              <a:rPr lang="uk-UA" sz="2000" dirty="0"/>
              <a:t>06 травня 2020, ТОКІППО</a:t>
            </a:r>
            <a:endParaRPr lang="en-US" sz="2000" dirty="0"/>
          </a:p>
          <a:p>
            <a:endParaRPr lang="uk-UA" sz="2000" dirty="0"/>
          </a:p>
        </p:txBody>
      </p:sp>
      <p:sp>
        <p:nvSpPr>
          <p:cNvPr id="20" name="Rectangle 1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1"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normalizeH="0" baseline="0" noProof="0">
              <a:ln w="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xmlns="" val="225313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xmlns="" id="{E36BB3C5-822B-45E1-A81E-5CC3176C61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Зображення, що містить трава, тримає, стіл, їжа&#10;&#10;Автоматично згенерований опис">
            <a:extLst>
              <a:ext uri="{FF2B5EF4-FFF2-40B4-BE49-F238E27FC236}">
                <a16:creationId xmlns:a16="http://schemas.microsoft.com/office/drawing/2014/main" xmlns="" id="{EFB7ACC0-6872-43E2-B327-13A3889D1DE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2" b="13382"/>
          <a:stretch/>
        </p:blipFill>
        <p:spPr>
          <a:xfrm>
            <a:off x="579264" y="365139"/>
            <a:ext cx="6288262" cy="3063875"/>
          </a:xfrm>
          <a:prstGeom prst="rect">
            <a:avLst/>
          </a:prstGeom>
        </p:spPr>
      </p:pic>
      <p:sp useBgFill="1">
        <p:nvSpPr>
          <p:cNvPr id="30" name="Rectangle 22">
            <a:extLst>
              <a:ext uri="{FF2B5EF4-FFF2-40B4-BE49-F238E27FC236}">
                <a16:creationId xmlns:a16="http://schemas.microsoft.com/office/drawing/2014/main" xmlns="" id="{FB39ECA9-4CDE-4883-98E8-287E905E9F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263" y="3630934"/>
            <a:ext cx="6288261" cy="2546028"/>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A8942AE3-8A6C-451A-AD0D-4FFC0326FD95}"/>
              </a:ext>
            </a:extLst>
          </p:cNvPr>
          <p:cNvSpPr>
            <a:spLocks noGrp="1"/>
          </p:cNvSpPr>
          <p:nvPr>
            <p:ph type="title"/>
          </p:nvPr>
        </p:nvSpPr>
        <p:spPr>
          <a:xfrm>
            <a:off x="841248" y="3849689"/>
            <a:ext cx="2111122" cy="2105025"/>
          </a:xfrm>
        </p:spPr>
        <p:txBody>
          <a:bodyPr>
            <a:normAutofit/>
          </a:bodyPr>
          <a:lstStyle/>
          <a:p>
            <a:r>
              <a:rPr lang="uk-UA" sz="1300">
                <a:latin typeface="Times New Roman" panose="02020603050405020304" pitchFamily="18" charset="0"/>
                <a:cs typeface="Times New Roman" panose="02020603050405020304" pitchFamily="18" charset="0"/>
              </a:rPr>
              <a:t>Для учнів 2-х класів та 3-х пілотних класів НУШ рекомендовано надсилати завдання для проведення діагностичних робіт, які виконуються учнями на роздрукованих бланках, у зошитах або на окремих аркушах</a:t>
            </a:r>
          </a:p>
        </p:txBody>
      </p:sp>
      <p:sp>
        <p:nvSpPr>
          <p:cNvPr id="31" name="Rectangle 24">
            <a:extLst>
              <a:ext uri="{FF2B5EF4-FFF2-40B4-BE49-F238E27FC236}">
                <a16:creationId xmlns:a16="http://schemas.microsoft.com/office/drawing/2014/main" xmlns="" id="{A67483D0-BAEB-4927-88AD-76F5DA846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2494" y="45657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6">
            <a:extLst>
              <a:ext uri="{FF2B5EF4-FFF2-40B4-BE49-F238E27FC236}">
                <a16:creationId xmlns:a16="http://schemas.microsoft.com/office/drawing/2014/main" xmlns="" id="{0DBB7B12-4298-4CFB-B539-44A91C930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398918" y="4897628"/>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3ADD9063-8A7D-4E4B-A6C5-CFE6509F16DB}"/>
              </a:ext>
            </a:extLst>
          </p:cNvPr>
          <p:cNvSpPr>
            <a:spLocks noGrp="1"/>
          </p:cNvSpPr>
          <p:nvPr>
            <p:ph idx="1"/>
          </p:nvPr>
        </p:nvSpPr>
        <p:spPr>
          <a:xfrm>
            <a:off x="3360563" y="3849688"/>
            <a:ext cx="3315810" cy="2105025"/>
          </a:xfrm>
        </p:spPr>
        <p:txBody>
          <a:bodyPr anchor="ctr">
            <a:normAutofit/>
          </a:bodyPr>
          <a:lstStyle/>
          <a:p>
            <a:pPr marL="0" indent="0">
              <a:lnSpc>
                <a:spcPct val="100000"/>
              </a:lnSpc>
              <a:buNone/>
            </a:pPr>
            <a:r>
              <a:rPr lang="uk-UA" sz="1300">
                <a:latin typeface="Times New Roman" panose="02020603050405020304" pitchFamily="18" charset="0"/>
                <a:cs typeface="Times New Roman" panose="02020603050405020304" pitchFamily="18" charset="0"/>
              </a:rPr>
              <a:t>Результати виконаних робіт фотографуються та надсилаються вчителеві електронною поштою, одним із месенжерів (</a:t>
            </a:r>
            <a:r>
              <a:rPr lang="en-GB" sz="1300">
                <a:latin typeface="Times New Roman" panose="02020603050405020304" pitchFamily="18" charset="0"/>
                <a:cs typeface="Times New Roman" panose="02020603050405020304" pitchFamily="18" charset="0"/>
              </a:rPr>
              <a:t>Viber, Facebook, WhatsApp </a:t>
            </a:r>
            <a:r>
              <a:rPr lang="uk-UA" sz="1300">
                <a:latin typeface="Times New Roman" panose="02020603050405020304" pitchFamily="18" charset="0"/>
                <a:cs typeface="Times New Roman" panose="02020603050405020304" pitchFamily="18" charset="0"/>
              </a:rPr>
              <a:t>тощо) або звичайною поштою. Діагностичні роботи можуть також створюватися вчителем та виконуватися учнями на одній з платформ дистанційного навчання (</a:t>
            </a:r>
            <a:r>
              <a:rPr lang="en-GB" sz="1300">
                <a:latin typeface="Times New Roman" panose="02020603050405020304" pitchFamily="18" charset="0"/>
                <a:cs typeface="Times New Roman" panose="02020603050405020304" pitchFamily="18" charset="0"/>
              </a:rPr>
              <a:t>Googleclassroom, Naurok, Moodle </a:t>
            </a:r>
            <a:r>
              <a:rPr lang="uk-UA" sz="1300">
                <a:latin typeface="Times New Roman" panose="02020603050405020304" pitchFamily="18" charset="0"/>
                <a:cs typeface="Times New Roman" panose="02020603050405020304" pitchFamily="18" charset="0"/>
              </a:rPr>
              <a:t>та ін. за вибором вчителя).</a:t>
            </a:r>
          </a:p>
        </p:txBody>
      </p:sp>
      <p:pic>
        <p:nvPicPr>
          <p:cNvPr id="7" name="Рисунок 6" descr="Зображення, що містить комп’ютер&#10;&#10;Автоматично згенерований опис">
            <a:extLst>
              <a:ext uri="{FF2B5EF4-FFF2-40B4-BE49-F238E27FC236}">
                <a16:creationId xmlns:a16="http://schemas.microsoft.com/office/drawing/2014/main" xmlns="" id="{9C33A895-A925-4783-B65B-5B6E58A4077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r="3" b="11335"/>
          <a:stretch/>
        </p:blipFill>
        <p:spPr>
          <a:xfrm>
            <a:off x="7048500" y="365111"/>
            <a:ext cx="4621006" cy="5811838"/>
          </a:xfrm>
          <a:prstGeom prst="rect">
            <a:avLst/>
          </a:prstGeom>
        </p:spPr>
      </p:pic>
    </p:spTree>
    <p:extLst>
      <p:ext uri="{BB962C8B-B14F-4D97-AF65-F5344CB8AC3E}">
        <p14:creationId xmlns:p14="http://schemas.microsoft.com/office/powerpoint/2010/main" xmlns="" val="118241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D1A4588A-55D5-49B8-BE41-54ACDCFF2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Зображення, що містить текст&#10;&#10;Автоматично згенерований опис">
            <a:extLst>
              <a:ext uri="{FF2B5EF4-FFF2-40B4-BE49-F238E27FC236}">
                <a16:creationId xmlns:a16="http://schemas.microsoft.com/office/drawing/2014/main" xmlns="" id="{99A7C1B2-6E8F-414B-B2BC-AC0548DFD8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5068" b="43879"/>
          <a:stretch/>
        </p:blipFill>
        <p:spPr>
          <a:xfrm>
            <a:off x="20" y="10"/>
            <a:ext cx="12191980" cy="4465973"/>
          </a:xfrm>
          <a:prstGeom prst="rect">
            <a:avLst/>
          </a:prstGeom>
        </p:spPr>
      </p:pic>
      <p:sp>
        <p:nvSpPr>
          <p:cNvPr id="19" name="Rectangle: Rounded Corners 18">
            <a:extLst>
              <a:ext uri="{FF2B5EF4-FFF2-40B4-BE49-F238E27FC236}">
                <a16:creationId xmlns:a16="http://schemas.microsoft.com/office/drawing/2014/main" xmlns="" id="{F97E7EA2-EDCD-47E9-81BC-415C606D1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BA60FB9E-37C9-4854-ABF2-B095326B17C8}"/>
              </a:ext>
            </a:extLst>
          </p:cNvPr>
          <p:cNvSpPr>
            <a:spLocks noGrp="1"/>
          </p:cNvSpPr>
          <p:nvPr>
            <p:ph type="title"/>
          </p:nvPr>
        </p:nvSpPr>
        <p:spPr>
          <a:xfrm>
            <a:off x="323558" y="4203278"/>
            <a:ext cx="8800564" cy="536063"/>
          </a:xfrm>
        </p:spPr>
        <p:txBody>
          <a:bodyPr>
            <a:noAutofit/>
          </a:bodyPr>
          <a:lstStyle/>
          <a:p>
            <a:r>
              <a:rPr lang="ru-RU" sz="1600" b="1" dirty="0" err="1">
                <a:solidFill>
                  <a:srgbClr val="002060"/>
                </a:solidFill>
                <a:latin typeface="Times New Roman" panose="02020603050405020304" pitchFamily="18" charset="0"/>
                <a:cs typeface="Times New Roman" panose="02020603050405020304" pitchFamily="18" charset="0"/>
              </a:rPr>
              <a:t>Завершальне</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підсумкове</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оцінювання</a:t>
            </a:r>
            <a:r>
              <a:rPr lang="ru-RU" sz="1600" b="1" dirty="0">
                <a:solidFill>
                  <a:srgbClr val="002060"/>
                </a:solidFill>
                <a:latin typeface="Times New Roman" panose="02020603050405020304" pitchFamily="18" charset="0"/>
                <a:cs typeface="Times New Roman" panose="02020603050405020304" pitchFamily="18" charset="0"/>
              </a:rPr>
              <a:t> у 1-2-х та 3-х </a:t>
            </a:r>
            <a:r>
              <a:rPr lang="ru-RU" sz="1600" b="1" dirty="0" err="1">
                <a:solidFill>
                  <a:srgbClr val="002060"/>
                </a:solidFill>
                <a:latin typeface="Times New Roman" panose="02020603050405020304" pitchFamily="18" charset="0"/>
                <a:cs typeface="Times New Roman" panose="02020603050405020304" pitchFamily="18" charset="0"/>
              </a:rPr>
              <a:t>пілотних</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класах</a:t>
            </a:r>
            <a:r>
              <a:rPr lang="ru-RU" sz="1600" b="1" dirty="0">
                <a:solidFill>
                  <a:srgbClr val="002060"/>
                </a:solidFill>
                <a:latin typeface="Times New Roman" panose="02020603050405020304" pitchFamily="18" charset="0"/>
                <a:cs typeface="Times New Roman" panose="02020603050405020304" pitchFamily="18" charset="0"/>
              </a:rPr>
              <a:t> НУШ </a:t>
            </a:r>
            <a:r>
              <a:rPr lang="ru-RU" sz="1600" b="1" dirty="0" err="1">
                <a:solidFill>
                  <a:srgbClr val="002060"/>
                </a:solidFill>
                <a:latin typeface="Times New Roman" panose="02020603050405020304" pitchFamily="18" charset="0"/>
                <a:cs typeface="Times New Roman" panose="02020603050405020304" pitchFamily="18" charset="0"/>
              </a:rPr>
              <a:t>здійснюється</a:t>
            </a:r>
            <a:r>
              <a:rPr lang="ru-RU" sz="1600" b="1" dirty="0">
                <a:solidFill>
                  <a:srgbClr val="002060"/>
                </a:solidFill>
                <a:latin typeface="Times New Roman" panose="02020603050405020304" pitchFamily="18" charset="0"/>
                <a:cs typeface="Times New Roman" panose="02020603050405020304" pitchFamily="18" charset="0"/>
              </a:rPr>
              <a:t> шляхом </a:t>
            </a:r>
            <a:r>
              <a:rPr lang="ru-RU" sz="1600" b="1" dirty="0" err="1">
                <a:solidFill>
                  <a:srgbClr val="002060"/>
                </a:solidFill>
                <a:latin typeface="Times New Roman" panose="02020603050405020304" pitchFamily="18" charset="0"/>
                <a:cs typeface="Times New Roman" panose="02020603050405020304" pitchFamily="18" charset="0"/>
              </a:rPr>
              <a:t>заповнення</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свідоцтва</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досягнень</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учнів</a:t>
            </a:r>
            <a:r>
              <a:rPr lang="ru-RU" sz="1600" b="1" dirty="0">
                <a:solidFill>
                  <a:srgbClr val="002060"/>
                </a:solidFill>
                <a:latin typeface="Times New Roman" panose="02020603050405020304" pitchFamily="18" charset="0"/>
                <a:cs typeface="Times New Roman" panose="02020603050405020304" pitchFamily="18" charset="0"/>
              </a:rPr>
              <a:t> за результатами </a:t>
            </a:r>
            <a:r>
              <a:rPr lang="ru-RU" sz="1600" b="1" dirty="0" err="1">
                <a:solidFill>
                  <a:srgbClr val="002060"/>
                </a:solidFill>
                <a:latin typeface="Times New Roman" panose="02020603050405020304" pitchFamily="18" charset="0"/>
                <a:cs typeface="Times New Roman" panose="02020603050405020304" pitchFamily="18" charset="0"/>
              </a:rPr>
              <a:t>виконаних</a:t>
            </a:r>
            <a:r>
              <a:rPr lang="ru-RU" sz="1600" b="1" dirty="0">
                <a:solidFill>
                  <a:srgbClr val="002060"/>
                </a:solidFill>
                <a:latin typeface="Times New Roman" panose="02020603050405020304" pitchFamily="18" charset="0"/>
                <a:cs typeface="Times New Roman" panose="02020603050405020304" pitchFamily="18" charset="0"/>
              </a:rPr>
              <a:t> ними </a:t>
            </a:r>
            <a:r>
              <a:rPr lang="ru-RU" sz="1600" b="1" dirty="0" err="1">
                <a:solidFill>
                  <a:srgbClr val="002060"/>
                </a:solidFill>
                <a:latin typeface="Times New Roman" panose="02020603050405020304" pitchFamily="18" charset="0"/>
                <a:cs typeface="Times New Roman" panose="02020603050405020304" pitchFamily="18" charset="0"/>
              </a:rPr>
              <a:t>робіт</a:t>
            </a:r>
            <a:r>
              <a:rPr lang="ru-RU" sz="1600" b="1" dirty="0">
                <a:solidFill>
                  <a:srgbClr val="002060"/>
                </a:solidFill>
                <a:latin typeface="Times New Roman" panose="02020603050405020304" pitchFamily="18" charset="0"/>
                <a:cs typeface="Times New Roman" panose="02020603050405020304" pitchFamily="18" charset="0"/>
              </a:rPr>
              <a:t> та </a:t>
            </a:r>
            <a:r>
              <a:rPr lang="ru-RU" sz="1600" b="1" dirty="0" err="1">
                <a:solidFill>
                  <a:srgbClr val="002060"/>
                </a:solidFill>
                <a:latin typeface="Times New Roman" panose="02020603050405020304" pitchFamily="18" charset="0"/>
                <a:cs typeface="Times New Roman" panose="02020603050405020304" pitchFamily="18" charset="0"/>
              </a:rPr>
              <a:t>спостережень</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вчителя</a:t>
            </a:r>
            <a:r>
              <a:rPr lang="ru-RU" sz="1600" b="1" dirty="0">
                <a:solidFill>
                  <a:srgbClr val="002060"/>
                </a:solidFill>
                <a:latin typeface="Times New Roman" panose="02020603050405020304" pitchFamily="18" charset="0"/>
                <a:cs typeface="Times New Roman" panose="02020603050405020304" pitchFamily="18" charset="0"/>
              </a:rPr>
              <a:t>. </a:t>
            </a:r>
            <a:endParaRPr lang="uk-UA" sz="1600" b="1" dirty="0">
              <a:solidFill>
                <a:srgbClr val="002060"/>
              </a:solidFill>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xmlns="" id="{DB3C2836-C730-4962-AA48-B9519075A7E6}"/>
              </a:ext>
            </a:extLst>
          </p:cNvPr>
          <p:cNvSpPr>
            <a:spLocks noGrp="1"/>
          </p:cNvSpPr>
          <p:nvPr>
            <p:ph idx="1"/>
          </p:nvPr>
        </p:nvSpPr>
        <p:spPr>
          <a:xfrm>
            <a:off x="566928" y="4956314"/>
            <a:ext cx="11058144" cy="1306417"/>
          </a:xfrm>
        </p:spPr>
        <p:txBody>
          <a:bodyPr>
            <a:normAutofit fontScale="85000" lnSpcReduction="10000"/>
          </a:bodyPr>
          <a:lstStyle/>
          <a:p>
            <a:pPr marL="0" indent="0">
              <a:lnSpc>
                <a:spcPct val="100000"/>
              </a:lnSpc>
              <a:buNone/>
            </a:pPr>
            <a:endParaRPr lang="ru-RU" sz="1400" dirty="0"/>
          </a:p>
          <a:p>
            <a:pPr marL="0" indent="0">
              <a:lnSpc>
                <a:spcPct val="100000"/>
              </a:lnSpc>
              <a:buNone/>
            </a:pPr>
            <a:r>
              <a:rPr lang="ru-RU" sz="1800" dirty="0">
                <a:latin typeface="Times New Roman" panose="02020603050405020304" pitchFamily="18" charset="0"/>
                <a:cs typeface="Times New Roman" panose="02020603050405020304" pitchFamily="18" charset="0"/>
              </a:rPr>
              <a:t>Для </a:t>
            </a:r>
            <a:r>
              <a:rPr lang="ru-RU" sz="1800" dirty="0" err="1">
                <a:latin typeface="Times New Roman" panose="02020603050405020304" pitchFamily="18" charset="0"/>
                <a:cs typeface="Times New Roman" panose="02020603050405020304" pitchFamily="18" charset="0"/>
              </a:rPr>
              <a:t>оцінювання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динаміки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особистісних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досягнень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учнів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вчитель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може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скористатися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своїми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щоденниками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спостережень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велися</a:t>
            </a:r>
            <a:r>
              <a:rPr lang="ru-RU" sz="1800" dirty="0">
                <a:latin typeface="Times New Roman" panose="02020603050405020304" pitchFamily="18" charset="0"/>
                <a:cs typeface="Times New Roman" panose="02020603050405020304" pitchFamily="18" charset="0"/>
              </a:rPr>
              <a:t> до початку карантину та </a:t>
            </a:r>
            <a:r>
              <a:rPr lang="ru-RU" sz="1800" dirty="0" err="1">
                <a:latin typeface="Times New Roman" panose="02020603050405020304" pitchFamily="18" charset="0"/>
                <a:cs typeface="Times New Roman" panose="02020603050405020304" pitchFamily="18" charset="0"/>
              </a:rPr>
              <a:t>додатково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залучити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батьків</a:t>
            </a:r>
            <a:r>
              <a:rPr lang="ru-RU" sz="1800" dirty="0">
                <a:latin typeface="Times New Roman" panose="02020603050405020304" pitchFamily="18" charset="0"/>
                <a:cs typeface="Times New Roman" panose="02020603050405020304" pitchFamily="18" charset="0"/>
              </a:rPr>
              <a:t> до </a:t>
            </a:r>
            <a:r>
              <a:rPr lang="ru-RU" sz="1800" dirty="0" err="1">
                <a:latin typeface="Times New Roman" panose="02020603050405020304" pitchFamily="18" charset="0"/>
                <a:cs typeface="Times New Roman" panose="02020603050405020304" pitchFamily="18" charset="0"/>
              </a:rPr>
              <a:t>заповнення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свідоцтва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досягнень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учнів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Якщо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вчитель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залучатиме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батьків</a:t>
            </a:r>
            <a:r>
              <a:rPr lang="ru-RU" sz="1800" dirty="0">
                <a:latin typeface="Times New Roman" panose="02020603050405020304" pitchFamily="18" charset="0"/>
                <a:cs typeface="Times New Roman" panose="02020603050405020304" pitchFamily="18" charset="0"/>
              </a:rPr>
              <a:t> до </a:t>
            </a:r>
            <a:r>
              <a:rPr lang="ru-RU" sz="1800" dirty="0" err="1">
                <a:latin typeface="Times New Roman" panose="02020603050405020304" pitchFamily="18" charset="0"/>
                <a:cs typeface="Times New Roman" panose="02020603050405020304" pitchFamily="18" charset="0"/>
              </a:rPr>
              <a:t>такої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спільної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роботи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бажано</a:t>
            </a:r>
            <a:r>
              <a:rPr lang="ru-RU" sz="1800" dirty="0">
                <a:latin typeface="Times New Roman" panose="02020603050405020304" pitchFamily="18" charset="0"/>
                <a:cs typeface="Times New Roman" panose="02020603050405020304" pitchFamily="18" charset="0"/>
              </a:rPr>
              <a:t> провести з ними </a:t>
            </a:r>
            <a:r>
              <a:rPr lang="ru-RU" sz="1800" dirty="0" err="1">
                <a:latin typeface="Times New Roman" panose="02020603050405020304" pitchFamily="18" charset="0"/>
                <a:cs typeface="Times New Roman" panose="02020603050405020304" pitchFamily="18" charset="0"/>
              </a:rPr>
              <a:t>консультацію</a:t>
            </a:r>
            <a:r>
              <a:rPr lang="ru-RU" sz="1800" dirty="0">
                <a:latin typeface="Times New Roman" panose="02020603050405020304" pitchFamily="18" charset="0"/>
                <a:cs typeface="Times New Roman" panose="02020603050405020304" pitchFamily="18" charset="0"/>
              </a:rPr>
              <a:t> (у синхронному </a:t>
            </a:r>
            <a:r>
              <a:rPr lang="ru-RU" sz="1800" dirty="0" err="1">
                <a:latin typeface="Times New Roman" panose="02020603050405020304" pitchFamily="18" charset="0"/>
                <a:cs typeface="Times New Roman" panose="02020603050405020304" pitchFamily="18" charset="0"/>
              </a:rPr>
              <a:t>або</a:t>
            </a:r>
            <a:r>
              <a:rPr lang="ru-RU" sz="1800" dirty="0">
                <a:latin typeface="Times New Roman" panose="02020603050405020304" pitchFamily="18" charset="0"/>
                <a:cs typeface="Times New Roman" panose="02020603050405020304" pitchFamily="18" charset="0"/>
              </a:rPr>
              <a:t> асинхронному </a:t>
            </a:r>
            <a:r>
              <a:rPr lang="ru-RU" sz="1800" dirty="0" err="1">
                <a:latin typeface="Times New Roman" panose="02020603050405020304" pitchFamily="18" charset="0"/>
                <a:cs typeface="Times New Roman" panose="02020603050405020304" pitchFamily="18" charset="0"/>
              </a:rPr>
              <a:t>режимі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щодо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роз'яснення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змісту</a:t>
            </a:r>
            <a:r>
              <a:rPr lang="ru-RU" sz="1800" dirty="0">
                <a:latin typeface="Times New Roman" panose="02020603050405020304" pitchFamily="18" charset="0"/>
                <a:cs typeface="Times New Roman" panose="02020603050405020304" pitchFamily="18" charset="0"/>
              </a:rPr>
              <a:t> кожного </a:t>
            </a:r>
            <a:r>
              <a:rPr lang="ru-RU" sz="1800" dirty="0" err="1">
                <a:latin typeface="Times New Roman" panose="02020603050405020304" pitchFamily="18" charset="0"/>
                <a:cs typeface="Times New Roman" panose="02020603050405020304" pitchFamily="18" charset="0"/>
              </a:rPr>
              <a:t>показника</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його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зовнішніх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проявів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або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надіслати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власні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форми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спостережень</a:t>
            </a:r>
            <a:r>
              <a:rPr lang="ru-RU"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8710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F7AFB9A-7364-478C-B48B-8523CDD9AE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36678033-86B6-40E6-BE90-78D8ED4E3A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xmlns="" id="{D2542E1A-076E-4A34-BB67-2BF961754E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A8BED380-FD0F-41AE-BBDF-7FE3BC5E21C4}"/>
              </a:ext>
            </a:extLst>
          </p:cNvPr>
          <p:cNvSpPr>
            <a:spLocks noGrp="1"/>
          </p:cNvSpPr>
          <p:nvPr>
            <p:ph type="title"/>
          </p:nvPr>
        </p:nvSpPr>
        <p:spPr>
          <a:xfrm>
            <a:off x="438913" y="859536"/>
            <a:ext cx="4832802" cy="1243584"/>
          </a:xfrm>
        </p:spPr>
        <p:txBody>
          <a:bodyPr>
            <a:normAutofit/>
          </a:bodyPr>
          <a:lstStyle/>
          <a:p>
            <a:endParaRPr lang="uk-UA" sz="3400"/>
          </a:p>
        </p:txBody>
      </p:sp>
      <p:sp>
        <p:nvSpPr>
          <p:cNvPr id="16" name="Rectangle 15">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7">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0B14F866-12C2-475E-83FF-172745B0B1E1}"/>
              </a:ext>
            </a:extLst>
          </p:cNvPr>
          <p:cNvSpPr>
            <a:spLocks noGrp="1"/>
          </p:cNvSpPr>
          <p:nvPr>
            <p:ph idx="1"/>
          </p:nvPr>
        </p:nvSpPr>
        <p:spPr>
          <a:xfrm>
            <a:off x="438912" y="2512611"/>
            <a:ext cx="4832803" cy="3664351"/>
          </a:xfrm>
        </p:spPr>
        <p:txBody>
          <a:bodyPr>
            <a:normAutofit/>
          </a:bodyPr>
          <a:lstStyle/>
          <a:p>
            <a:pPr>
              <a:lnSpc>
                <a:spcPct val="100000"/>
              </a:lnSpc>
            </a:pPr>
            <a:r>
              <a:rPr lang="uk-UA" sz="1800"/>
              <a:t>Самооцінювання є невід'ємною складовою формувального оцінювання, тому до завдань, які надсилає вчитель дітям для виконання, бажано додавати завдання для самооцінювання за тією шкалою, яка вже знайома учням та застосовувалась раніше. Завдання, підготовлені вчителем за допомогою електронних засобів, можуть містити інструмент для самооцінювання учнів в ігровій формі, що сприятиме підвищенню мотивації учнів до їх виконання.</a:t>
            </a:r>
          </a:p>
        </p:txBody>
      </p:sp>
      <p:pic>
        <p:nvPicPr>
          <p:cNvPr id="4" name="Picture 6" descr="G:\Traffic Lights.jpg">
            <a:extLst>
              <a:ext uri="{FF2B5EF4-FFF2-40B4-BE49-F238E27FC236}">
                <a16:creationId xmlns:a16="http://schemas.microsoft.com/office/drawing/2014/main" xmlns="" id="{71BFF4F9-0DF9-4FBE-B9EC-E6E90D10572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617368" y="669467"/>
            <a:ext cx="5135719" cy="24394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G:\Portfolio_2019\свытлоф.jpg">
            <a:extLst>
              <a:ext uri="{FF2B5EF4-FFF2-40B4-BE49-F238E27FC236}">
                <a16:creationId xmlns:a16="http://schemas.microsoft.com/office/drawing/2014/main" xmlns="" id="{695E692B-CDFE-4ADA-95C1-6E19363D330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617368" y="4068761"/>
            <a:ext cx="5135719" cy="146367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758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xmlns=""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xmlns=""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640329DA-0AF3-4783-9C98-1330D1FB8050}"/>
              </a:ext>
            </a:extLst>
          </p:cNvPr>
          <p:cNvSpPr>
            <a:spLocks noGrp="1"/>
          </p:cNvSpPr>
          <p:nvPr>
            <p:ph type="title"/>
          </p:nvPr>
        </p:nvSpPr>
        <p:spPr>
          <a:xfrm>
            <a:off x="621792" y="1161288"/>
            <a:ext cx="3602736" cy="4526280"/>
          </a:xfrm>
        </p:spPr>
        <p:txBody>
          <a:bodyPr>
            <a:normAutofit/>
          </a:bodyPr>
          <a:lstStyle/>
          <a:p>
            <a:r>
              <a:rPr lang="uk-UA" sz="3100">
                <a:latin typeface="Times New Roman" panose="02020603050405020304" pitchFamily="18" charset="0"/>
                <a:cs typeface="Times New Roman" panose="02020603050405020304" pitchFamily="18" charset="0"/>
              </a:rPr>
              <a:t>Форми щоденників спостережень, орієнтовні шкали для самооцінювання, бланки свідоцтв досягнень подано у таких документах:</a:t>
            </a:r>
            <a:br>
              <a:rPr lang="uk-UA" sz="3100">
                <a:latin typeface="Times New Roman" panose="02020603050405020304" pitchFamily="18" charset="0"/>
                <a:cs typeface="Times New Roman" panose="02020603050405020304" pitchFamily="18" charset="0"/>
              </a:rPr>
            </a:br>
            <a:endParaRPr lang="uk-UA" sz="31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50DC30C4-072D-41E7-8652-DFE97EE04087}"/>
              </a:ext>
            </a:extLst>
          </p:cNvPr>
          <p:cNvSpPr>
            <a:spLocks noGrp="1"/>
          </p:cNvSpPr>
          <p:nvPr>
            <p:ph idx="1"/>
          </p:nvPr>
        </p:nvSpPr>
        <p:spPr>
          <a:xfrm>
            <a:off x="5434149" y="932688"/>
            <a:ext cx="5916603" cy="4992624"/>
          </a:xfrm>
        </p:spPr>
        <p:txBody>
          <a:bodyPr anchor="ctr">
            <a:normAutofit/>
          </a:bodyPr>
          <a:lstStyle/>
          <a:p>
            <a:pPr>
              <a:lnSpc>
                <a:spcPct val="100000"/>
              </a:lnSpc>
            </a:pPr>
            <a:r>
              <a:rPr lang="uk-UA" sz="2000" dirty="0"/>
              <a:t>Наказ МОН від 20 серпня 2018 № 924 « Про затвердження методичних рекомендацій щодо оцінювання навчальних досягнень учнів 1-х класів»;</a:t>
            </a:r>
          </a:p>
          <a:p>
            <a:pPr marL="0" indent="0">
              <a:lnSpc>
                <a:spcPct val="100000"/>
              </a:lnSpc>
              <a:buNone/>
            </a:pPr>
            <a:r>
              <a:rPr lang="uk-UA" sz="2000" dirty="0"/>
              <a:t> </a:t>
            </a:r>
          </a:p>
          <a:p>
            <a:pPr>
              <a:lnSpc>
                <a:spcPct val="100000"/>
              </a:lnSpc>
            </a:pPr>
            <a:r>
              <a:rPr lang="uk-UA" sz="2000" dirty="0"/>
              <a:t>Наказ МОН від 27 серпня 2019 № 1154 « Про затвердження методичних рекомендацій щодо оцінювання навчальних досягнень учнів 2-х класів»;</a:t>
            </a:r>
          </a:p>
          <a:p>
            <a:pPr marL="0" indent="0">
              <a:lnSpc>
                <a:spcPct val="100000"/>
              </a:lnSpc>
              <a:buNone/>
            </a:pPr>
            <a:r>
              <a:rPr lang="uk-UA" sz="2000" dirty="0"/>
              <a:t> </a:t>
            </a:r>
          </a:p>
          <a:p>
            <a:pPr>
              <a:lnSpc>
                <a:spcPct val="100000"/>
              </a:lnSpc>
            </a:pPr>
            <a:r>
              <a:rPr lang="uk-UA" sz="2000" dirty="0"/>
              <a:t>Наказ МОН від 14 серпня 2019 № 1/9 - 513 « Про затвердження методичних рекомендацій щодо оцінювання навчальних досягнень учнів 3-х класів».</a:t>
            </a:r>
          </a:p>
          <a:p>
            <a:pPr>
              <a:lnSpc>
                <a:spcPct val="100000"/>
              </a:lnSpc>
            </a:pPr>
            <a:endParaRPr lang="uk-UA" sz="2000" dirty="0"/>
          </a:p>
        </p:txBody>
      </p:sp>
    </p:spTree>
    <p:extLst>
      <p:ext uri="{BB962C8B-B14F-4D97-AF65-F5344CB8AC3E}">
        <p14:creationId xmlns:p14="http://schemas.microsoft.com/office/powerpoint/2010/main" xmlns="" val="186859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0F43BD-3A2E-4DA0-9567-673C998025FC}"/>
              </a:ext>
            </a:extLst>
          </p:cNvPr>
          <p:cNvSpPr>
            <a:spLocks noGrp="1"/>
          </p:cNvSpPr>
          <p:nvPr>
            <p:ph type="title"/>
          </p:nvPr>
        </p:nvSpPr>
        <p:spPr/>
        <p:txBody>
          <a:bodyPr>
            <a:normAutofit/>
          </a:bodyPr>
          <a:lstStyle/>
          <a:p>
            <a:r>
              <a:rPr lang="uk-UA" dirty="0"/>
              <a:t>НАГАДУЄМО! Блог «Англійська мова»</a:t>
            </a:r>
            <a:br>
              <a:rPr lang="uk-UA" dirty="0"/>
            </a:br>
            <a:r>
              <a:rPr lang="en-GB" sz="1300" dirty="0">
                <a:hlinkClick r:id="rId2"/>
              </a:rPr>
              <a:t>https://english-tokippo.blogspot.com/p/blog-page_16.html</a:t>
            </a:r>
            <a:r>
              <a:rPr lang="uk-UA" sz="1300" dirty="0"/>
              <a:t> </a:t>
            </a:r>
          </a:p>
        </p:txBody>
      </p:sp>
      <p:sp>
        <p:nvSpPr>
          <p:cNvPr id="3" name="Місце для вмісту 2">
            <a:extLst>
              <a:ext uri="{FF2B5EF4-FFF2-40B4-BE49-F238E27FC236}">
                <a16:creationId xmlns:a16="http://schemas.microsoft.com/office/drawing/2014/main" xmlns="" id="{43F9E2D5-334D-4124-8AB8-F237397BC3F2}"/>
              </a:ext>
            </a:extLst>
          </p:cNvPr>
          <p:cNvSpPr>
            <a:spLocks noGrp="1"/>
          </p:cNvSpPr>
          <p:nvPr>
            <p:ph idx="1"/>
          </p:nvPr>
        </p:nvSpPr>
        <p:spPr/>
        <p:txBody>
          <a:bodyPr>
            <a:normAutofit fontScale="85000" lnSpcReduction="20000"/>
          </a:bodyPr>
          <a:lstStyle/>
          <a:p>
            <a:pPr marL="0" indent="0">
              <a:buNone/>
            </a:pPr>
            <a:r>
              <a:rPr lang="uk-UA" b="1" dirty="0"/>
              <a:t>   МАТЕРІАЛИ СЕРПНЕВОЇ МЕТОДИЧНОЇ СТУДІЇ</a:t>
            </a:r>
          </a:p>
          <a:p>
            <a:pPr marL="0" indent="0">
              <a:buNone/>
            </a:pPr>
            <a:r>
              <a:rPr lang="uk-UA" dirty="0"/>
              <a:t>   (22.08.2019)</a:t>
            </a:r>
          </a:p>
          <a:p>
            <a:r>
              <a:rPr lang="uk-UA" b="1" dirty="0">
                <a:hlinkClick r:id="rId3"/>
              </a:rPr>
              <a:t>Формувальне оцінювання. </a:t>
            </a:r>
            <a:r>
              <a:rPr lang="uk-UA" b="1" dirty="0" err="1">
                <a:hlinkClick r:id="rId3"/>
              </a:rPr>
              <a:t>Мовне</a:t>
            </a:r>
            <a:r>
              <a:rPr lang="uk-UA" b="1" dirty="0">
                <a:hlinkClick r:id="rId3"/>
              </a:rPr>
              <a:t> портфоліо для учнів 1-2 класів (ч.1)</a:t>
            </a:r>
            <a:endParaRPr lang="uk-UA" b="1" dirty="0"/>
          </a:p>
          <a:p>
            <a:r>
              <a:rPr lang="uk-UA" b="1" dirty="0" err="1">
                <a:hlinkClick r:id="rId4"/>
              </a:rPr>
              <a:t>Мовне</a:t>
            </a:r>
            <a:r>
              <a:rPr lang="uk-UA" b="1" dirty="0">
                <a:hlinkClick r:id="rId4"/>
              </a:rPr>
              <a:t> портфоліо для учнів 1-2 класів (ч.2)</a:t>
            </a:r>
            <a:endParaRPr lang="uk-UA" b="1" dirty="0"/>
          </a:p>
          <a:p>
            <a:r>
              <a:rPr lang="uk-UA" b="1" dirty="0">
                <a:hlinkClick r:id="rId5"/>
              </a:rPr>
              <a:t>Текс-супровід до презентацій щодо формувального оцінювання та </a:t>
            </a:r>
            <a:r>
              <a:rPr lang="uk-UA" b="1" dirty="0" err="1">
                <a:hlinkClick r:id="rId5"/>
              </a:rPr>
              <a:t>мовного</a:t>
            </a:r>
            <a:r>
              <a:rPr lang="uk-UA" b="1" dirty="0">
                <a:hlinkClick r:id="rId5"/>
              </a:rPr>
              <a:t> портфоліо для учнів 1-2 класів</a:t>
            </a:r>
            <a:endParaRPr lang="uk-UA" dirty="0"/>
          </a:p>
          <a:p>
            <a:r>
              <a:rPr lang="uk-UA" b="1" dirty="0">
                <a:hlinkClick r:id="rId6"/>
              </a:rPr>
              <a:t>Формувальне оцінювання навчальних досягнень учнів (</a:t>
            </a:r>
            <a:r>
              <a:rPr lang="en-GB" b="1" dirty="0">
                <a:hlinkClick r:id="rId6"/>
              </a:rPr>
              <a:t>Cambridge)</a:t>
            </a:r>
            <a:endParaRPr lang="en-GB" b="1" dirty="0"/>
          </a:p>
          <a:p>
            <a:r>
              <a:rPr lang="uk-UA" b="1" dirty="0">
                <a:hlinkClick r:id="rId7"/>
              </a:rPr>
              <a:t>Шляхи реалізації формувального оцінювання за допомогою </a:t>
            </a:r>
            <a:r>
              <a:rPr lang="uk-UA" b="1" dirty="0" err="1">
                <a:hlinkClick r:id="rId7"/>
              </a:rPr>
              <a:t>лепбуків</a:t>
            </a:r>
            <a:r>
              <a:rPr lang="uk-UA" b="1" dirty="0"/>
              <a:t> </a:t>
            </a:r>
          </a:p>
          <a:p>
            <a:endParaRPr lang="uk-UA" dirty="0"/>
          </a:p>
        </p:txBody>
      </p:sp>
    </p:spTree>
    <p:extLst>
      <p:ext uri="{BB962C8B-B14F-4D97-AF65-F5344CB8AC3E}">
        <p14:creationId xmlns:p14="http://schemas.microsoft.com/office/powerpoint/2010/main" xmlns="" val="136532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B4CE5841-C184-4A70-A609-5FE4A50783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3AA771A-2083-4C28-8BF1-5CE0D953CF52}"/>
              </a:ext>
            </a:extLst>
          </p:cNvPr>
          <p:cNvSpPr>
            <a:spLocks noGrp="1"/>
          </p:cNvSpPr>
          <p:nvPr>
            <p:ph type="title"/>
          </p:nvPr>
        </p:nvSpPr>
        <p:spPr>
          <a:xfrm>
            <a:off x="841248" y="1683169"/>
            <a:ext cx="4068849" cy="4148586"/>
          </a:xfrm>
        </p:spPr>
        <p:txBody>
          <a:bodyPr anchor="t">
            <a:normAutofit/>
          </a:bodyPr>
          <a:lstStyle/>
          <a:p>
            <a:r>
              <a:rPr lang="uk-UA" sz="4800" dirty="0"/>
              <a:t>Графік проведення підсумкових контрольних робіт </a:t>
            </a:r>
            <a:br>
              <a:rPr lang="uk-UA" sz="4800" dirty="0"/>
            </a:br>
            <a:r>
              <a:rPr lang="uk-UA" sz="4800" dirty="0"/>
              <a:t>за ІІ семестр</a:t>
            </a:r>
          </a:p>
        </p:txBody>
      </p:sp>
      <p:sp>
        <p:nvSpPr>
          <p:cNvPr id="3" name="Місце для вмісту 2">
            <a:extLst>
              <a:ext uri="{FF2B5EF4-FFF2-40B4-BE49-F238E27FC236}">
                <a16:creationId xmlns:a16="http://schemas.microsoft.com/office/drawing/2014/main" xmlns="" id="{EB442FEA-2B88-4596-8614-7ED6E6E2BA5F}"/>
              </a:ext>
            </a:extLst>
          </p:cNvPr>
          <p:cNvSpPr>
            <a:spLocks noGrp="1"/>
          </p:cNvSpPr>
          <p:nvPr>
            <p:ph idx="1"/>
          </p:nvPr>
        </p:nvSpPr>
        <p:spPr>
          <a:xfrm>
            <a:off x="5532504" y="1683170"/>
            <a:ext cx="5818248" cy="4148585"/>
          </a:xfrm>
        </p:spPr>
        <p:txBody>
          <a:bodyPr>
            <a:normAutofit/>
          </a:bodyPr>
          <a:lstStyle/>
          <a:p>
            <a:endParaRPr lang="uk-UA" sz="2000" dirty="0"/>
          </a:p>
          <a:p>
            <a:endParaRPr lang="uk-UA" sz="2000" dirty="0"/>
          </a:p>
          <a:p>
            <a:r>
              <a:rPr lang="uk-UA" sz="2000" dirty="0"/>
              <a:t>загальна тривалість часу, відведеного у закладі на проведення підсумкових контрольних, у тому числі з іноземної мови, має становити </a:t>
            </a:r>
            <a:r>
              <a:rPr lang="uk-UA" sz="2000" b="1" dirty="0"/>
              <a:t>не менше двох тижнів</a:t>
            </a:r>
            <a:r>
              <a:rPr lang="uk-UA" sz="2000" dirty="0"/>
              <a:t>. </a:t>
            </a:r>
          </a:p>
        </p:txBody>
      </p:sp>
      <p:sp>
        <p:nvSpPr>
          <p:cNvPr id="10" name="Rectangle 9">
            <a:extLst>
              <a:ext uri="{FF2B5EF4-FFF2-40B4-BE49-F238E27FC236}">
                <a16:creationId xmlns:a16="http://schemas.microsoft.com/office/drawing/2014/main" xmlns="" id="{CD1AAA2C-FBBE-42AA-B869-31D524B765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5F937BBF-9326-4230-AB1B-F1795E350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7313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777E57D-6A88-4B5B-A068-2BA7FF4E8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6ADE11CB-F1DA-44D3-875F-83E1D8887859}"/>
              </a:ext>
            </a:extLst>
          </p:cNvPr>
          <p:cNvSpPr>
            <a:spLocks noGrp="1"/>
          </p:cNvSpPr>
          <p:nvPr>
            <p:ph type="title"/>
          </p:nvPr>
        </p:nvSpPr>
        <p:spPr>
          <a:xfrm>
            <a:off x="841248" y="503132"/>
            <a:ext cx="10509504" cy="1974892"/>
          </a:xfrm>
        </p:spPr>
        <p:txBody>
          <a:bodyPr anchor="b">
            <a:normAutofit/>
          </a:bodyPr>
          <a:lstStyle/>
          <a:p>
            <a:r>
              <a:rPr lang="uk-UA" sz="5400"/>
              <a:t>Графік проведення підсумкових контрольних робіт за ІІ семестр</a:t>
            </a:r>
          </a:p>
        </p:txBody>
      </p:sp>
      <p:sp>
        <p:nvSpPr>
          <p:cNvPr id="10" name="Rectangle 9">
            <a:extLst>
              <a:ext uri="{FF2B5EF4-FFF2-40B4-BE49-F238E27FC236}">
                <a16:creationId xmlns:a16="http://schemas.microsoft.com/office/drawing/2014/main" xmlns=""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68188429-49BB-4DDB-A128-DE89B9F2836F}"/>
              </a:ext>
            </a:extLst>
          </p:cNvPr>
          <p:cNvSpPr>
            <a:spLocks noGrp="1"/>
          </p:cNvSpPr>
          <p:nvPr>
            <p:ph idx="1"/>
          </p:nvPr>
        </p:nvSpPr>
        <p:spPr>
          <a:xfrm>
            <a:off x="841248" y="2981156"/>
            <a:ext cx="10509504" cy="3686168"/>
          </a:xfrm>
        </p:spPr>
        <p:txBody>
          <a:bodyPr>
            <a:normAutofit fontScale="85000" lnSpcReduction="20000"/>
          </a:bodyPr>
          <a:lstStyle/>
          <a:p>
            <a:pPr marL="0" indent="0">
              <a:lnSpc>
                <a:spcPct val="100000"/>
              </a:lnSpc>
              <a:buNone/>
            </a:pPr>
            <a:r>
              <a:rPr lang="ru-RU" sz="2400" dirty="0"/>
              <a:t>Рекомендовано </a:t>
            </a:r>
            <a:r>
              <a:rPr lang="ru-RU" sz="2400" b="1" dirty="0" err="1"/>
              <a:t>попередньо</a:t>
            </a:r>
            <a:r>
              <a:rPr lang="ru-RU" sz="2400" b="1" dirty="0"/>
              <a:t> </a:t>
            </a:r>
            <a:r>
              <a:rPr lang="ru-RU" sz="2400" b="1" dirty="0" err="1"/>
              <a:t>надіслати</a:t>
            </a:r>
            <a:r>
              <a:rPr lang="ru-RU" sz="2400" b="1" dirty="0"/>
              <a:t> </a:t>
            </a:r>
            <a:r>
              <a:rPr lang="ru-RU" sz="2400" b="1" dirty="0" err="1"/>
              <a:t>учням</a:t>
            </a:r>
            <a:r>
              <a:rPr lang="ru-RU" sz="2400" b="1" dirty="0"/>
              <a:t> </a:t>
            </a:r>
            <a:r>
              <a:rPr lang="ru-RU" sz="2400" b="1" dirty="0" err="1"/>
              <a:t>графік</a:t>
            </a:r>
            <a:r>
              <a:rPr lang="ru-RU" sz="2400" b="1" dirty="0"/>
              <a:t> </a:t>
            </a:r>
            <a:r>
              <a:rPr lang="ru-RU" sz="2400" dirty="0" err="1"/>
              <a:t>проведення</a:t>
            </a:r>
            <a:r>
              <a:rPr lang="ru-RU" sz="2400" dirty="0"/>
              <a:t> контролю </a:t>
            </a:r>
            <a:r>
              <a:rPr lang="ru-RU" sz="2400" dirty="0" err="1"/>
              <a:t>видів</a:t>
            </a:r>
            <a:r>
              <a:rPr lang="ru-RU" sz="2400" dirty="0"/>
              <a:t> </a:t>
            </a:r>
            <a:r>
              <a:rPr lang="ru-RU" sz="2400" dirty="0" err="1"/>
              <a:t>мовленнєвої</a:t>
            </a:r>
            <a:r>
              <a:rPr lang="ru-RU" sz="2400" dirty="0"/>
              <a:t> </a:t>
            </a:r>
            <a:r>
              <a:rPr lang="ru-RU" sz="2400" dirty="0" err="1"/>
              <a:t>діяльності</a:t>
            </a:r>
            <a:r>
              <a:rPr lang="ru-RU" sz="2400" dirty="0"/>
              <a:t>, у </a:t>
            </a:r>
            <a:r>
              <a:rPr lang="ru-RU" sz="2400" dirty="0" err="1"/>
              <a:t>якому</a:t>
            </a:r>
            <a:r>
              <a:rPr lang="ru-RU" sz="2400" dirty="0"/>
              <a:t> буде </a:t>
            </a:r>
            <a:r>
              <a:rPr lang="ru-RU" sz="2400" dirty="0" err="1"/>
              <a:t>зазначатися</a:t>
            </a:r>
            <a:r>
              <a:rPr lang="ru-RU" sz="2400" dirty="0"/>
              <a:t>:</a:t>
            </a:r>
          </a:p>
          <a:p>
            <a:pPr marL="0" indent="0">
              <a:lnSpc>
                <a:spcPct val="100000"/>
              </a:lnSpc>
              <a:buNone/>
            </a:pPr>
            <a:endParaRPr lang="ru-RU" sz="2400" dirty="0"/>
          </a:p>
          <a:p>
            <a:pPr>
              <a:lnSpc>
                <a:spcPct val="100000"/>
              </a:lnSpc>
            </a:pPr>
            <a:r>
              <a:rPr lang="ru-RU" sz="2400" dirty="0"/>
              <a:t>форма та вид </a:t>
            </a:r>
            <a:r>
              <a:rPr lang="ru-RU" sz="2400" dirty="0" err="1"/>
              <a:t>оцінювання</a:t>
            </a:r>
            <a:r>
              <a:rPr lang="ru-RU" sz="2400" dirty="0"/>
              <a:t>;</a:t>
            </a:r>
          </a:p>
          <a:p>
            <a:pPr>
              <a:lnSpc>
                <a:spcPct val="100000"/>
              </a:lnSpc>
            </a:pPr>
            <a:r>
              <a:rPr lang="ru-RU" sz="2400" dirty="0" err="1"/>
              <a:t>необхідні</a:t>
            </a:r>
            <a:r>
              <a:rPr lang="ru-RU" sz="2400" dirty="0"/>
              <a:t> для </a:t>
            </a:r>
            <a:r>
              <a:rPr lang="ru-RU" sz="2400" dirty="0" err="1"/>
              <a:t>цього</a:t>
            </a:r>
            <a:r>
              <a:rPr lang="ru-RU" sz="2400" dirty="0"/>
              <a:t> </a:t>
            </a:r>
            <a:r>
              <a:rPr lang="ru-RU" sz="2400" dirty="0" err="1"/>
              <a:t>ресурси</a:t>
            </a:r>
            <a:r>
              <a:rPr lang="ru-RU" sz="2400" dirty="0"/>
              <a:t>;</a:t>
            </a:r>
          </a:p>
          <a:p>
            <a:pPr>
              <a:lnSpc>
                <a:spcPct val="100000"/>
              </a:lnSpc>
            </a:pPr>
            <a:r>
              <a:rPr lang="ru-RU" sz="2400" dirty="0"/>
              <a:t>дата та </a:t>
            </a:r>
            <a:r>
              <a:rPr lang="ru-RU" sz="2400" dirty="0" err="1"/>
              <a:t>тривалість</a:t>
            </a:r>
            <a:r>
              <a:rPr lang="ru-RU" sz="2400" dirty="0"/>
              <a:t> </a:t>
            </a:r>
            <a:r>
              <a:rPr lang="ru-RU" sz="2400" dirty="0" err="1"/>
              <a:t>проведення</a:t>
            </a:r>
            <a:r>
              <a:rPr lang="ru-RU" sz="2400" dirty="0"/>
              <a:t> </a:t>
            </a:r>
            <a:r>
              <a:rPr lang="ru-RU" sz="2400" dirty="0" err="1"/>
              <a:t>оцінювання</a:t>
            </a:r>
            <a:r>
              <a:rPr lang="ru-RU" sz="2400" dirty="0"/>
              <a:t> (для синхронного режиму);</a:t>
            </a:r>
          </a:p>
          <a:p>
            <a:pPr>
              <a:lnSpc>
                <a:spcPct val="100000"/>
              </a:lnSpc>
            </a:pPr>
            <a:r>
              <a:rPr lang="ru-RU" sz="2400" dirty="0"/>
              <a:t>дата та час </a:t>
            </a:r>
            <a:r>
              <a:rPr lang="ru-RU" sz="2400" dirty="0" err="1"/>
              <a:t>розміщення</a:t>
            </a:r>
            <a:r>
              <a:rPr lang="ru-RU" sz="2400" dirty="0"/>
              <a:t> </a:t>
            </a:r>
            <a:r>
              <a:rPr lang="ru-RU" sz="2400" dirty="0" err="1"/>
              <a:t>завдань</a:t>
            </a:r>
            <a:r>
              <a:rPr lang="ru-RU" sz="2400" dirty="0"/>
              <a:t>, </a:t>
            </a:r>
            <a:r>
              <a:rPr lang="ru-RU" sz="2400" dirty="0" err="1"/>
              <a:t>кінцевий</a:t>
            </a:r>
            <a:r>
              <a:rPr lang="ru-RU" sz="2400" dirty="0"/>
              <a:t> </a:t>
            </a:r>
            <a:r>
              <a:rPr lang="ru-RU" sz="2400" dirty="0" err="1"/>
              <a:t>термін</a:t>
            </a:r>
            <a:r>
              <a:rPr lang="ru-RU" sz="2400" dirty="0"/>
              <a:t> та </a:t>
            </a:r>
            <a:r>
              <a:rPr lang="ru-RU" sz="2400" dirty="0" err="1"/>
              <a:t>спосіб</a:t>
            </a:r>
            <a:r>
              <a:rPr lang="ru-RU" sz="2400" dirty="0"/>
              <a:t> </a:t>
            </a:r>
            <a:r>
              <a:rPr lang="ru-RU" sz="2400" dirty="0" err="1"/>
              <a:t>їх</a:t>
            </a:r>
            <a:r>
              <a:rPr lang="ru-RU" sz="2400" dirty="0"/>
              <a:t> </a:t>
            </a:r>
            <a:r>
              <a:rPr lang="ru-RU" sz="2400" dirty="0" err="1"/>
              <a:t>подання</a:t>
            </a:r>
            <a:r>
              <a:rPr lang="ru-RU" sz="2400" dirty="0"/>
              <a:t> (для асинхронного режиму).</a:t>
            </a:r>
          </a:p>
          <a:p>
            <a:pPr marL="0" indent="0">
              <a:lnSpc>
                <a:spcPct val="100000"/>
              </a:lnSpc>
              <a:buNone/>
            </a:pPr>
            <a:endParaRPr lang="ru-RU" sz="2400" dirty="0"/>
          </a:p>
          <a:p>
            <a:pPr marL="0" indent="0">
              <a:lnSpc>
                <a:spcPct val="100000"/>
              </a:lnSpc>
              <a:buNone/>
            </a:pPr>
            <a:r>
              <a:rPr lang="ru-RU" sz="2400" u="sng" dirty="0" err="1"/>
              <a:t>Примітка</a:t>
            </a:r>
            <a:r>
              <a:rPr lang="ru-RU" sz="2400" u="sng" dirty="0"/>
              <a:t>*</a:t>
            </a:r>
            <a:r>
              <a:rPr lang="ru-RU" sz="2400" dirty="0"/>
              <a:t> </a:t>
            </a:r>
            <a:r>
              <a:rPr lang="ru-RU" sz="2400" dirty="0" err="1"/>
              <a:t>Передбачити</a:t>
            </a:r>
            <a:r>
              <a:rPr lang="ru-RU" sz="2400" dirty="0"/>
              <a:t> </a:t>
            </a:r>
            <a:r>
              <a:rPr lang="ru-RU" sz="2400" dirty="0" err="1"/>
              <a:t>інший</a:t>
            </a:r>
            <a:r>
              <a:rPr lang="ru-RU" sz="2400" dirty="0"/>
              <a:t> </a:t>
            </a:r>
            <a:r>
              <a:rPr lang="ru-RU" sz="2400" dirty="0" err="1"/>
              <a:t>спосіб</a:t>
            </a:r>
            <a:r>
              <a:rPr lang="ru-RU" sz="2400" dirty="0"/>
              <a:t> </a:t>
            </a:r>
            <a:r>
              <a:rPr lang="ru-RU" sz="2400" dirty="0" err="1"/>
              <a:t>оцінювання</a:t>
            </a:r>
            <a:r>
              <a:rPr lang="ru-RU" sz="2400" dirty="0"/>
              <a:t> в </a:t>
            </a:r>
            <a:r>
              <a:rPr lang="ru-RU" sz="2400" dirty="0" err="1"/>
              <a:t>окремих</a:t>
            </a:r>
            <a:r>
              <a:rPr lang="ru-RU" sz="2400" dirty="0"/>
              <a:t> </a:t>
            </a:r>
            <a:r>
              <a:rPr lang="ru-RU" sz="2400" dirty="0" err="1"/>
              <a:t>випадках</a:t>
            </a:r>
            <a:r>
              <a:rPr lang="ru-RU" sz="2400" dirty="0"/>
              <a:t> (</a:t>
            </a:r>
            <a:r>
              <a:rPr lang="ru-RU" sz="2400" dirty="0" err="1"/>
              <a:t>відсутність</a:t>
            </a:r>
            <a:r>
              <a:rPr lang="ru-RU" sz="2400" dirty="0"/>
              <a:t> </a:t>
            </a:r>
            <a:r>
              <a:rPr lang="ru-RU" sz="2400" dirty="0" err="1"/>
              <a:t>підключення</a:t>
            </a:r>
            <a:r>
              <a:rPr lang="ru-RU" sz="2400" dirty="0"/>
              <a:t> до </a:t>
            </a:r>
            <a:r>
              <a:rPr lang="ru-RU" sz="2400" dirty="0" err="1"/>
              <a:t>мережі</a:t>
            </a:r>
            <a:r>
              <a:rPr lang="ru-RU" sz="2400" dirty="0"/>
              <a:t> </a:t>
            </a:r>
            <a:r>
              <a:rPr lang="ru-RU" sz="2400" dirty="0" err="1"/>
              <a:t>Інтернет</a:t>
            </a:r>
            <a:r>
              <a:rPr lang="ru-RU" sz="2400" dirty="0"/>
              <a:t>, </a:t>
            </a:r>
            <a:r>
              <a:rPr lang="ru-RU" sz="2400" dirty="0" err="1"/>
              <a:t>технічний</a:t>
            </a:r>
            <a:r>
              <a:rPr lang="ru-RU" sz="2400" dirty="0"/>
              <a:t> </a:t>
            </a:r>
            <a:r>
              <a:rPr lang="ru-RU" sz="2400" dirty="0" err="1"/>
              <a:t>збій</a:t>
            </a:r>
            <a:r>
              <a:rPr lang="ru-RU" sz="2400" dirty="0"/>
              <a:t>, хвороба </a:t>
            </a:r>
            <a:r>
              <a:rPr lang="ru-RU" sz="2400" dirty="0" err="1"/>
              <a:t>учня</a:t>
            </a:r>
            <a:r>
              <a:rPr lang="ru-RU" sz="2400" dirty="0"/>
              <a:t> і </a:t>
            </a:r>
            <a:r>
              <a:rPr lang="ru-RU" sz="2400" dirty="0" err="1"/>
              <a:t>т.і</a:t>
            </a:r>
            <a:r>
              <a:rPr lang="ru-RU" sz="2400" dirty="0"/>
              <a:t>.)</a:t>
            </a:r>
          </a:p>
          <a:p>
            <a:pPr>
              <a:lnSpc>
                <a:spcPct val="100000"/>
              </a:lnSpc>
            </a:pPr>
            <a:endParaRPr lang="uk-UA" sz="1400" dirty="0"/>
          </a:p>
        </p:txBody>
      </p:sp>
    </p:spTree>
    <p:extLst>
      <p:ext uri="{BB962C8B-B14F-4D97-AF65-F5344CB8AC3E}">
        <p14:creationId xmlns:p14="http://schemas.microsoft.com/office/powerpoint/2010/main" xmlns="" val="197170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xmlns="" id="{D1A4588A-55D5-49B8-BE41-54ACDCFF2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Рисунок 8" descr="Зображення, що містить надворі, знак, люди, їжа&#10;&#10;Автоматично згенерований опис">
            <a:extLst>
              <a:ext uri="{FF2B5EF4-FFF2-40B4-BE49-F238E27FC236}">
                <a16:creationId xmlns:a16="http://schemas.microsoft.com/office/drawing/2014/main" xmlns="" id="{9D0D5234-0505-40DD-A2E3-17B57B08501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21192" b="29968"/>
          <a:stretch/>
        </p:blipFill>
        <p:spPr>
          <a:xfrm>
            <a:off x="20" y="10"/>
            <a:ext cx="12191980" cy="4465973"/>
          </a:xfrm>
          <a:prstGeom prst="rect">
            <a:avLst/>
          </a:prstGeom>
        </p:spPr>
      </p:pic>
      <p:sp>
        <p:nvSpPr>
          <p:cNvPr id="32" name="Rectangle: Rounded Corners 24">
            <a:extLst>
              <a:ext uri="{FF2B5EF4-FFF2-40B4-BE49-F238E27FC236}">
                <a16:creationId xmlns:a16="http://schemas.microsoft.com/office/drawing/2014/main" xmlns="" id="{F97E7EA2-EDCD-47E9-81BC-415C606D1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49A3F660-9F6B-4EE3-8326-2A9CBF72634A}"/>
              </a:ext>
            </a:extLst>
          </p:cNvPr>
          <p:cNvSpPr>
            <a:spLocks noGrp="1"/>
          </p:cNvSpPr>
          <p:nvPr>
            <p:ph type="title"/>
          </p:nvPr>
        </p:nvSpPr>
        <p:spPr>
          <a:xfrm>
            <a:off x="566928" y="4203278"/>
            <a:ext cx="8557193" cy="536063"/>
          </a:xfrm>
        </p:spPr>
        <p:txBody>
          <a:bodyPr>
            <a:normAutofit/>
          </a:bodyPr>
          <a:lstStyle/>
          <a:p>
            <a:r>
              <a:rPr lang="uk-UA" sz="2800">
                <a:solidFill>
                  <a:schemeClr val="bg1"/>
                </a:solidFill>
              </a:rPr>
              <a:t>Підсумкове оцінювання</a:t>
            </a:r>
          </a:p>
        </p:txBody>
      </p:sp>
      <p:sp>
        <p:nvSpPr>
          <p:cNvPr id="3" name="Місце для вмісту 2">
            <a:extLst>
              <a:ext uri="{FF2B5EF4-FFF2-40B4-BE49-F238E27FC236}">
                <a16:creationId xmlns:a16="http://schemas.microsoft.com/office/drawing/2014/main" xmlns="" id="{93923BFA-3B44-4CB2-A403-941C12C522FB}"/>
              </a:ext>
            </a:extLst>
          </p:cNvPr>
          <p:cNvSpPr>
            <a:spLocks noGrp="1"/>
          </p:cNvSpPr>
          <p:nvPr>
            <p:ph idx="1"/>
          </p:nvPr>
        </p:nvSpPr>
        <p:spPr>
          <a:xfrm>
            <a:off x="566928" y="4956314"/>
            <a:ext cx="11058144" cy="1306417"/>
          </a:xfrm>
        </p:spPr>
        <p:txBody>
          <a:bodyPr>
            <a:normAutofit/>
          </a:bodyPr>
          <a:lstStyle/>
          <a:p>
            <a:r>
              <a:rPr lang="uk-UA" sz="1700"/>
              <a:t>Підсумкова оцінка за семестр виставляється з урахуванням результатів поточного, тематичного оцінювання, оцінювання різних видів мовленнєвої діяльності, отриманих учнями під час дистанційного навчання та до його початку.</a:t>
            </a:r>
          </a:p>
        </p:txBody>
      </p:sp>
    </p:spTree>
    <p:extLst>
      <p:ext uri="{BB962C8B-B14F-4D97-AF65-F5344CB8AC3E}">
        <p14:creationId xmlns:p14="http://schemas.microsoft.com/office/powerpoint/2010/main" xmlns="" val="254069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1C2972EA-0DC3-4FDB-AB6C-880C22977C2C}"/>
              </a:ext>
            </a:extLst>
          </p:cNvPr>
          <p:cNvSpPr>
            <a:spLocks noGrp="1"/>
          </p:cNvSpPr>
          <p:nvPr>
            <p:ph type="title"/>
          </p:nvPr>
        </p:nvSpPr>
        <p:spPr>
          <a:xfrm>
            <a:off x="841248" y="426720"/>
            <a:ext cx="10506456" cy="1919141"/>
          </a:xfrm>
        </p:spPr>
        <p:txBody>
          <a:bodyPr anchor="b">
            <a:normAutofit/>
          </a:bodyPr>
          <a:lstStyle/>
          <a:p>
            <a:r>
              <a:rPr lang="uk-UA" sz="4700">
                <a:latin typeface="Times New Roman" panose="02020603050405020304" pitchFamily="18" charset="0"/>
                <a:cs typeface="Times New Roman" panose="02020603050405020304" pitchFamily="18" charset="0"/>
              </a:rPr>
              <a:t>Контроль видів мовленнєвої діяльності</a:t>
            </a:r>
            <a:br>
              <a:rPr lang="uk-UA" sz="4700">
                <a:latin typeface="Times New Roman" panose="02020603050405020304" pitchFamily="18" charset="0"/>
                <a:cs typeface="Times New Roman" panose="02020603050405020304" pitchFamily="18" charset="0"/>
              </a:rPr>
            </a:br>
            <a:r>
              <a:rPr lang="uk-UA" sz="4700">
                <a:latin typeface="Times New Roman" panose="02020603050405020304" pitchFamily="18" charset="0"/>
                <a:cs typeface="Times New Roman" panose="02020603050405020304" pitchFamily="18" charset="0"/>
              </a:rPr>
              <a:t> з іноземних мов</a:t>
            </a:r>
          </a:p>
        </p:txBody>
      </p:sp>
      <p:sp>
        <p:nvSpPr>
          <p:cNvPr id="10" name="Rectangle 9">
            <a:extLst>
              <a:ext uri="{FF2B5EF4-FFF2-40B4-BE49-F238E27FC236}">
                <a16:creationId xmlns:a16="http://schemas.microsoft.com/office/drawing/2014/main" xmlns="" id="{7A0B5DEA-ADF6-4BA5-9307-147F0A468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700957E6-33B3-465F-BBEC-5C0271D3C4FC}"/>
              </a:ext>
            </a:extLst>
          </p:cNvPr>
          <p:cNvSpPr>
            <a:spLocks noGrp="1"/>
          </p:cNvSpPr>
          <p:nvPr>
            <p:ph idx="1"/>
          </p:nvPr>
        </p:nvSpPr>
        <p:spPr>
          <a:xfrm>
            <a:off x="841248" y="3337269"/>
            <a:ext cx="10509504" cy="2905686"/>
          </a:xfrm>
        </p:spPr>
        <p:txBody>
          <a:bodyPr>
            <a:normAutofit/>
          </a:bodyPr>
          <a:lstStyle/>
          <a:p>
            <a:r>
              <a:rPr lang="uk-UA" sz="2000" dirty="0"/>
              <a:t>Семестровий контроль знань учнів </a:t>
            </a:r>
            <a:r>
              <a:rPr lang="uk-UA" sz="2000" b="1" dirty="0"/>
              <a:t>3-11 класів </a:t>
            </a:r>
            <a:r>
              <a:rPr lang="uk-UA" sz="2000" dirty="0"/>
              <a:t>з іноземної мови зазвичай здійснюється з чотирьох видів мовленнєвої діяльності: читання, аудіювання (рецептивні вміння),  письма та говоріння (продуктивні вміння). Завдання для проведення семестрового  контролю складаються на основі програми,  охоплюють найбільш актуальні розділи й теми вивченого матеріалу, розробляються вчителем з урахуванням рівня навченості</a:t>
            </a:r>
            <a:r>
              <a:rPr lang="en-US" sz="2000" dirty="0"/>
              <a:t> </a:t>
            </a:r>
            <a:r>
              <a:rPr lang="uk-UA" sz="2000" dirty="0"/>
              <a:t>учнів. </a:t>
            </a:r>
          </a:p>
          <a:p>
            <a:endParaRPr lang="uk-UA" sz="2000" dirty="0"/>
          </a:p>
        </p:txBody>
      </p:sp>
    </p:spTree>
    <p:extLst>
      <p:ext uri="{BB962C8B-B14F-4D97-AF65-F5344CB8AC3E}">
        <p14:creationId xmlns:p14="http://schemas.microsoft.com/office/powerpoint/2010/main" xmlns="" val="92746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C964CC-031B-40D5-BB94-37C56FA8C2E5}"/>
              </a:ext>
            </a:extLst>
          </p:cNvPr>
          <p:cNvSpPr>
            <a:spLocks noGrp="1"/>
          </p:cNvSpPr>
          <p:nvPr>
            <p:ph type="title"/>
          </p:nvPr>
        </p:nvSpPr>
        <p:spPr/>
        <p:txBody>
          <a:bodyPr>
            <a:normAutofit fontScale="90000"/>
          </a:bodyPr>
          <a:lstStyle/>
          <a:p>
            <a:r>
              <a:rPr lang="uk-UA" dirty="0"/>
              <a:t>Оцінювання результатів навчальної діяльності може </a:t>
            </a:r>
            <a:r>
              <a:rPr lang="uk-UA" dirty="0" err="1"/>
              <a:t>здійснюватись</a:t>
            </a:r>
            <a:r>
              <a:rPr lang="uk-UA" dirty="0"/>
              <a:t> у синхронному або асинхронному режимі.</a:t>
            </a:r>
            <a:br>
              <a:rPr lang="uk-UA" dirty="0"/>
            </a:br>
            <a:endParaRPr lang="uk-UA" dirty="0"/>
          </a:p>
        </p:txBody>
      </p:sp>
      <p:graphicFrame>
        <p:nvGraphicFramePr>
          <p:cNvPr id="6" name="Таблиця 6">
            <a:extLst>
              <a:ext uri="{FF2B5EF4-FFF2-40B4-BE49-F238E27FC236}">
                <a16:creationId xmlns:a16="http://schemas.microsoft.com/office/drawing/2014/main" xmlns="" id="{36F95F26-2D1A-4016-ADB8-1C00AE1E8C0E}"/>
              </a:ext>
            </a:extLst>
          </p:cNvPr>
          <p:cNvGraphicFramePr>
            <a:graphicFrameLocks noGrp="1"/>
          </p:cNvGraphicFramePr>
          <p:nvPr>
            <p:ph idx="1"/>
            <p:extLst>
              <p:ext uri="{D42A27DB-BD31-4B8C-83A1-F6EECF244321}">
                <p14:modId xmlns:p14="http://schemas.microsoft.com/office/powerpoint/2010/main" xmlns="" val="1719500962"/>
              </p:ext>
            </p:extLst>
          </p:nvPr>
        </p:nvGraphicFramePr>
        <p:xfrm>
          <a:off x="604911" y="2082018"/>
          <a:ext cx="11057206" cy="5139412"/>
        </p:xfrm>
        <a:graphic>
          <a:graphicData uri="http://schemas.openxmlformats.org/drawingml/2006/table">
            <a:tbl>
              <a:tblPr firstRow="1" bandRow="1">
                <a:tableStyleId>{5C22544A-7EE6-4342-B048-85BDC9FD1C3A}</a:tableStyleId>
              </a:tblPr>
              <a:tblGrid>
                <a:gridCol w="5528603">
                  <a:extLst>
                    <a:ext uri="{9D8B030D-6E8A-4147-A177-3AD203B41FA5}">
                      <a16:colId xmlns:a16="http://schemas.microsoft.com/office/drawing/2014/main" xmlns="" val="1075143839"/>
                    </a:ext>
                  </a:extLst>
                </a:gridCol>
                <a:gridCol w="5528603">
                  <a:extLst>
                    <a:ext uri="{9D8B030D-6E8A-4147-A177-3AD203B41FA5}">
                      <a16:colId xmlns:a16="http://schemas.microsoft.com/office/drawing/2014/main" xmlns="" val="3198476932"/>
                    </a:ext>
                  </a:extLst>
                </a:gridCol>
              </a:tblGrid>
              <a:tr h="1291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solidFill>
                            <a:srgbClr val="FF0000"/>
                          </a:solidFill>
                        </a:rPr>
                        <a:t>Синхронний режим </a:t>
                      </a:r>
                      <a:r>
                        <a:rPr lang="uk-UA" dirty="0"/>
                        <a:t>дозволяє забезпечити більш об'єктивне оцінювання, проте вимагає відповідного технічного забезпечення у вчителя та всіх учнів.</a:t>
                      </a:r>
                    </a:p>
                    <a:p>
                      <a:endParaRPr lang="uk-U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a:solidFill>
                            <a:srgbClr val="FF0000"/>
                          </a:solidFill>
                        </a:rPr>
                        <a:t>Асинхронний</a:t>
                      </a:r>
                      <a:r>
                        <a:rPr lang="ru-RU" dirty="0">
                          <a:solidFill>
                            <a:srgbClr val="FF0000"/>
                          </a:solidFill>
                        </a:rPr>
                        <a:t> режим </a:t>
                      </a:r>
                      <a:r>
                        <a:rPr lang="ru-RU" dirty="0"/>
                        <a:t>є </a:t>
                      </a:r>
                      <a:r>
                        <a:rPr lang="ru-RU" dirty="0" err="1"/>
                        <a:t>більш</a:t>
                      </a:r>
                      <a:r>
                        <a:rPr lang="ru-RU" dirty="0"/>
                        <a:t> </a:t>
                      </a:r>
                      <a:r>
                        <a:rPr lang="ru-RU" dirty="0" err="1"/>
                        <a:t>гнучким</a:t>
                      </a:r>
                      <a:r>
                        <a:rPr lang="ru-RU" dirty="0"/>
                        <a:t> у </a:t>
                      </a:r>
                      <a:r>
                        <a:rPr lang="ru-RU" dirty="0" err="1"/>
                        <a:t>застосуванні</a:t>
                      </a:r>
                      <a:r>
                        <a:rPr lang="ru-RU" dirty="0"/>
                        <a:t>, </a:t>
                      </a:r>
                      <a:r>
                        <a:rPr lang="ru-RU" dirty="0" err="1"/>
                        <a:t>оскільки</a:t>
                      </a:r>
                      <a:r>
                        <a:rPr lang="ru-RU" dirty="0"/>
                        <a:t> </a:t>
                      </a:r>
                      <a:r>
                        <a:rPr lang="ru-RU" dirty="0" err="1"/>
                        <a:t>учні</a:t>
                      </a:r>
                      <a:r>
                        <a:rPr lang="ru-RU" dirty="0"/>
                        <a:t> </a:t>
                      </a:r>
                      <a:r>
                        <a:rPr lang="ru-RU" dirty="0" err="1"/>
                        <a:t>можуть</a:t>
                      </a:r>
                      <a:r>
                        <a:rPr lang="ru-RU" dirty="0"/>
                        <a:t> </a:t>
                      </a:r>
                      <a:r>
                        <a:rPr lang="ru-RU" dirty="0" err="1"/>
                        <a:t>виконувати</a:t>
                      </a:r>
                      <a:r>
                        <a:rPr lang="ru-RU" dirty="0"/>
                        <a:t> </a:t>
                      </a:r>
                      <a:r>
                        <a:rPr lang="ru-RU" dirty="0" err="1"/>
                        <a:t>завдання</a:t>
                      </a:r>
                      <a:r>
                        <a:rPr lang="ru-RU" dirty="0"/>
                        <a:t> у </a:t>
                      </a:r>
                      <a:r>
                        <a:rPr lang="ru-RU" dirty="0" err="1"/>
                        <a:t>зручний</a:t>
                      </a:r>
                      <a:r>
                        <a:rPr lang="ru-RU" dirty="0"/>
                        <a:t> час, </a:t>
                      </a:r>
                      <a:r>
                        <a:rPr lang="ru-RU" dirty="0" err="1"/>
                        <a:t>проте</a:t>
                      </a:r>
                      <a:r>
                        <a:rPr lang="ru-RU" dirty="0"/>
                        <a:t> </a:t>
                      </a:r>
                      <a:r>
                        <a:rPr lang="ru-RU" dirty="0" err="1"/>
                        <a:t>менш</a:t>
                      </a:r>
                      <a:r>
                        <a:rPr lang="ru-RU" dirty="0"/>
                        <a:t> </a:t>
                      </a:r>
                      <a:r>
                        <a:rPr lang="ru-RU" dirty="0" err="1"/>
                        <a:t>об'єктивним</a:t>
                      </a:r>
                      <a:r>
                        <a:rPr lang="ru-RU" dirty="0"/>
                        <a:t>. </a:t>
                      </a:r>
                      <a:endParaRPr lang="uk-UA" dirty="0"/>
                    </a:p>
                  </a:txBody>
                  <a:tcPr/>
                </a:tc>
                <a:extLst>
                  <a:ext uri="{0D108BD9-81ED-4DB2-BD59-A6C34878D82A}">
                    <a16:rowId xmlns:a16="http://schemas.microsoft.com/office/drawing/2014/main" xmlns="" val="4181915861"/>
                  </a:ext>
                </a:extLst>
              </a:tr>
              <a:tr h="3676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Залишається ризик технічних збоїв під час виконання окремими учнями завдання, тому слід застосовувати індивідуальний підхід та передбачити можливість повторного виконання тесту.</a:t>
                      </a:r>
                    </a:p>
                    <a:p>
                      <a:endParaRPr lang="uk-U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Для </a:t>
                      </a:r>
                      <a:r>
                        <a:rPr lang="ru-RU" dirty="0" err="1"/>
                        <a:t>зменшення</a:t>
                      </a:r>
                      <a:r>
                        <a:rPr lang="ru-RU" dirty="0"/>
                        <a:t> </a:t>
                      </a:r>
                      <a:r>
                        <a:rPr lang="ru-RU" dirty="0" err="1"/>
                        <a:t>ризиків</a:t>
                      </a:r>
                      <a:r>
                        <a:rPr lang="ru-RU" dirty="0"/>
                        <a:t> </a:t>
                      </a:r>
                      <a:r>
                        <a:rPr lang="ru-RU" dirty="0" err="1"/>
                        <a:t>необ'єктивного</a:t>
                      </a:r>
                      <a:r>
                        <a:rPr lang="ru-RU" dirty="0"/>
                        <a:t> </a:t>
                      </a:r>
                      <a:r>
                        <a:rPr lang="ru-RU" dirty="0" err="1"/>
                        <a:t>оцінювання</a:t>
                      </a:r>
                      <a:r>
                        <a:rPr lang="ru-RU" dirty="0"/>
                        <a:t> рекомендовано </a:t>
                      </a:r>
                      <a:r>
                        <a:rPr lang="ru-RU" dirty="0" err="1"/>
                        <a:t>налаштувати</a:t>
                      </a:r>
                      <a:r>
                        <a:rPr lang="ru-RU" dirty="0"/>
                        <a:t> </a:t>
                      </a:r>
                      <a:r>
                        <a:rPr lang="ru-RU" dirty="0" err="1"/>
                        <a:t>опцію</a:t>
                      </a:r>
                      <a:r>
                        <a:rPr lang="ru-RU" dirty="0"/>
                        <a:t> </a:t>
                      </a:r>
                      <a:r>
                        <a:rPr lang="ru-RU" dirty="0" err="1"/>
                        <a:t>проходження</a:t>
                      </a:r>
                      <a:r>
                        <a:rPr lang="ru-RU" dirty="0"/>
                        <a:t> тесту один раз та </a:t>
                      </a:r>
                      <a:r>
                        <a:rPr lang="ru-RU" dirty="0" err="1"/>
                        <a:t>обмежити</a:t>
                      </a:r>
                      <a:r>
                        <a:rPr lang="ru-RU" dirty="0"/>
                        <a:t> час на </a:t>
                      </a:r>
                      <a:r>
                        <a:rPr lang="ru-RU" dirty="0" err="1"/>
                        <a:t>виконання</a:t>
                      </a:r>
                      <a:r>
                        <a:rPr lang="ru-RU" dirty="0"/>
                        <a:t> </a:t>
                      </a:r>
                      <a:r>
                        <a:rPr lang="ru-RU" dirty="0" err="1"/>
                        <a:t>завдання</a:t>
                      </a:r>
                      <a:r>
                        <a:rPr lang="ru-RU" dirty="0"/>
                        <a:t>, </a:t>
                      </a:r>
                      <a:r>
                        <a:rPr lang="ru-RU" dirty="0" err="1"/>
                        <a:t>встановити</a:t>
                      </a:r>
                      <a:r>
                        <a:rPr lang="ru-RU" dirty="0"/>
                        <a:t> </a:t>
                      </a:r>
                      <a:r>
                        <a:rPr lang="ru-RU" dirty="0" err="1"/>
                        <a:t>термін</a:t>
                      </a:r>
                      <a:r>
                        <a:rPr lang="ru-RU" dirty="0"/>
                        <a:t> для </a:t>
                      </a:r>
                      <a:r>
                        <a:rPr lang="ru-RU" dirty="0" err="1"/>
                        <a:t>здачі</a:t>
                      </a:r>
                      <a:r>
                        <a:rPr lang="ru-RU" dirty="0"/>
                        <a:t> тесту (</a:t>
                      </a:r>
                      <a:r>
                        <a:rPr lang="ru-RU" dirty="0" err="1"/>
                        <a:t>контрольної</a:t>
                      </a:r>
                      <a:r>
                        <a:rPr lang="ru-RU" dirty="0"/>
                        <a:t>, </a:t>
                      </a:r>
                      <a:r>
                        <a:rPr lang="ru-RU" dirty="0" err="1"/>
                        <a:t>практичної</a:t>
                      </a:r>
                      <a:r>
                        <a:rPr lang="ru-RU" dirty="0"/>
                        <a:t> </a:t>
                      </a:r>
                      <a:r>
                        <a:rPr lang="ru-RU" dirty="0" err="1"/>
                        <a:t>або</a:t>
                      </a:r>
                      <a:r>
                        <a:rPr lang="ru-RU" dirty="0"/>
                        <a:t> </a:t>
                      </a:r>
                      <a:r>
                        <a:rPr lang="ru-RU" dirty="0" err="1"/>
                        <a:t>самостійної</a:t>
                      </a:r>
                      <a:r>
                        <a:rPr lang="ru-RU" dirty="0"/>
                        <a:t> </a:t>
                      </a:r>
                      <a:r>
                        <a:rPr lang="ru-RU" dirty="0" err="1"/>
                        <a:t>роботи</a:t>
                      </a:r>
                      <a:r>
                        <a:rPr lang="ru-RU" dirty="0"/>
                        <a:t> </a:t>
                      </a:r>
                      <a:r>
                        <a:rPr lang="ru-RU" dirty="0" err="1"/>
                        <a:t>тощо</a:t>
                      </a:r>
                      <a:r>
                        <a:rPr lang="ru-RU" dirty="0"/>
                        <a:t>), </a:t>
                      </a:r>
                      <a:r>
                        <a:rPr lang="ru-RU" dirty="0" err="1"/>
                        <a:t>повідомляти</a:t>
                      </a:r>
                      <a:r>
                        <a:rPr lang="ru-RU" dirty="0"/>
                        <a:t> </a:t>
                      </a:r>
                      <a:r>
                        <a:rPr lang="ru-RU" dirty="0" err="1"/>
                        <a:t>результати</a:t>
                      </a:r>
                      <a:r>
                        <a:rPr lang="ru-RU" dirty="0"/>
                        <a:t> (у </a:t>
                      </a:r>
                      <a:r>
                        <a:rPr lang="ru-RU" dirty="0" err="1"/>
                        <a:t>разі</a:t>
                      </a:r>
                      <a:r>
                        <a:rPr lang="ru-RU" dirty="0"/>
                        <a:t> </a:t>
                      </a:r>
                      <a:r>
                        <a:rPr lang="ru-RU" dirty="0" err="1"/>
                        <a:t>неавтоматизованої</a:t>
                      </a:r>
                      <a:r>
                        <a:rPr lang="ru-RU" dirty="0"/>
                        <a:t> </a:t>
                      </a:r>
                      <a:r>
                        <a:rPr lang="ru-RU" dirty="0" err="1"/>
                        <a:t>перевірки</a:t>
                      </a:r>
                      <a:r>
                        <a:rPr lang="ru-RU" dirty="0"/>
                        <a:t> </a:t>
                      </a:r>
                      <a:r>
                        <a:rPr lang="ru-RU" dirty="0" err="1"/>
                        <a:t>робіт</a:t>
                      </a:r>
                      <a:r>
                        <a:rPr lang="ru-RU" dirty="0"/>
                        <a:t>) </a:t>
                      </a:r>
                      <a:r>
                        <a:rPr lang="ru-RU" dirty="0" err="1"/>
                        <a:t>індивідуально</a:t>
                      </a:r>
                      <a:r>
                        <a:rPr lang="ru-RU" dirty="0"/>
                        <a:t> </a:t>
                      </a:r>
                      <a:r>
                        <a:rPr lang="ru-RU" dirty="0" err="1"/>
                        <a:t>після</a:t>
                      </a:r>
                      <a:r>
                        <a:rPr lang="ru-RU" dirty="0"/>
                        <a:t> </a:t>
                      </a:r>
                      <a:r>
                        <a:rPr lang="ru-RU" dirty="0" err="1"/>
                        <a:t>здачі</a:t>
                      </a:r>
                      <a:r>
                        <a:rPr lang="ru-RU" dirty="0"/>
                        <a:t> </a:t>
                      </a:r>
                      <a:r>
                        <a:rPr lang="ru-RU" dirty="0" err="1"/>
                        <a:t>робіт</a:t>
                      </a:r>
                      <a:r>
                        <a:rPr lang="ru-RU" dirty="0"/>
                        <a:t> </a:t>
                      </a:r>
                      <a:r>
                        <a:rPr lang="ru-RU" dirty="0" err="1"/>
                        <a:t>всіма</a:t>
                      </a:r>
                      <a:r>
                        <a:rPr lang="ru-RU" dirty="0"/>
                        <a:t> </a:t>
                      </a:r>
                      <a:r>
                        <a:rPr lang="ru-RU" dirty="0" err="1"/>
                        <a:t>учнями</a:t>
                      </a:r>
                      <a:r>
                        <a:rPr lang="ru-RU" dirty="0"/>
                        <a:t>. За </a:t>
                      </a:r>
                      <a:r>
                        <a:rPr lang="ru-RU" dirty="0" err="1"/>
                        <a:t>необхідності</a:t>
                      </a:r>
                      <a:r>
                        <a:rPr lang="ru-RU" dirty="0"/>
                        <a:t> учитель </a:t>
                      </a:r>
                      <a:r>
                        <a:rPr lang="ru-RU" dirty="0" err="1"/>
                        <a:t>може</a:t>
                      </a:r>
                      <a:r>
                        <a:rPr lang="ru-RU" dirty="0"/>
                        <a:t> провести </a:t>
                      </a:r>
                      <a:r>
                        <a:rPr lang="ru-RU" dirty="0" err="1"/>
                        <a:t>додаткове</a:t>
                      </a:r>
                      <a:r>
                        <a:rPr lang="ru-RU" dirty="0"/>
                        <a:t> </a:t>
                      </a:r>
                      <a:r>
                        <a:rPr lang="ru-RU" dirty="0" err="1"/>
                        <a:t>усне</a:t>
                      </a:r>
                      <a:r>
                        <a:rPr lang="ru-RU" dirty="0"/>
                        <a:t> </a:t>
                      </a:r>
                      <a:r>
                        <a:rPr lang="ru-RU" dirty="0" err="1"/>
                        <a:t>опитування</a:t>
                      </a:r>
                      <a:r>
                        <a:rPr lang="ru-RU" dirty="0"/>
                        <a:t> </a:t>
                      </a:r>
                      <a:r>
                        <a:rPr lang="ru-RU" dirty="0" err="1"/>
                        <a:t>учнів</a:t>
                      </a:r>
                      <a:r>
                        <a:rPr lang="ru-RU" dirty="0"/>
                        <a:t> за </a:t>
                      </a:r>
                      <a:r>
                        <a:rPr lang="ru-RU" dirty="0" err="1"/>
                        <a:t>допомогою</a:t>
                      </a:r>
                      <a:r>
                        <a:rPr lang="ru-RU" dirty="0"/>
                        <a:t> одного </a:t>
                      </a:r>
                      <a:r>
                        <a:rPr lang="ru-RU" dirty="0" err="1"/>
                        <a:t>із</a:t>
                      </a:r>
                      <a:r>
                        <a:rPr lang="ru-RU" dirty="0"/>
                        <a:t> </a:t>
                      </a:r>
                      <a:r>
                        <a:rPr lang="ru-RU" dirty="0" err="1"/>
                        <a:t>засобів</a:t>
                      </a:r>
                      <a:r>
                        <a:rPr lang="ru-RU" dirty="0"/>
                        <a:t> телефонного </a:t>
                      </a:r>
                      <a:r>
                        <a:rPr lang="ru-RU" dirty="0" err="1"/>
                        <a:t>або</a:t>
                      </a:r>
                      <a:r>
                        <a:rPr lang="ru-RU" dirty="0"/>
                        <a:t> </a:t>
                      </a:r>
                      <a:r>
                        <a:rPr lang="ru-RU" dirty="0" err="1"/>
                        <a:t>відеозв'язку</a:t>
                      </a:r>
                      <a:r>
                        <a:rPr lang="ru-RU" dirty="0"/>
                        <a:t>.</a:t>
                      </a:r>
                      <a:endParaRPr lang="uk-UA" dirty="0"/>
                    </a:p>
                    <a:p>
                      <a:endParaRPr lang="uk-UA" dirty="0"/>
                    </a:p>
                  </a:txBody>
                  <a:tcPr/>
                </a:tc>
                <a:extLst>
                  <a:ext uri="{0D108BD9-81ED-4DB2-BD59-A6C34878D82A}">
                    <a16:rowId xmlns:a16="http://schemas.microsoft.com/office/drawing/2014/main" xmlns="" val="3562374982"/>
                  </a:ext>
                </a:extLst>
              </a:tr>
            </a:tbl>
          </a:graphicData>
        </a:graphic>
      </p:graphicFrame>
    </p:spTree>
    <p:extLst>
      <p:ext uri="{BB962C8B-B14F-4D97-AF65-F5344CB8AC3E}">
        <p14:creationId xmlns:p14="http://schemas.microsoft.com/office/powerpoint/2010/main" xmlns="" val="230524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44AD29B6-BF3B-4407-9E75-52DF8E3B2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55F8BA08-3E38-4B70-B93A-74F08E0922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260019"/>
            <a:ext cx="11167447" cy="5933012"/>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12E62CDE-E614-473F-BB7F-6F61785C3F72}"/>
              </a:ext>
            </a:extLst>
          </p:cNvPr>
          <p:cNvSpPr>
            <a:spLocks noGrp="1"/>
          </p:cNvSpPr>
          <p:nvPr>
            <p:ph type="title"/>
          </p:nvPr>
        </p:nvSpPr>
        <p:spPr>
          <a:xfrm>
            <a:off x="1045029" y="507160"/>
            <a:ext cx="2993571" cy="5438730"/>
          </a:xfrm>
        </p:spPr>
        <p:txBody>
          <a:bodyPr>
            <a:normAutofit/>
          </a:bodyPr>
          <a:lstStyle/>
          <a:p>
            <a:r>
              <a:rPr lang="uk-UA" sz="3200" dirty="0"/>
              <a:t>Нормативний документ</a:t>
            </a:r>
          </a:p>
        </p:txBody>
      </p:sp>
      <p:sp>
        <p:nvSpPr>
          <p:cNvPr id="25" name="Rectangle 24">
            <a:extLst>
              <a:ext uri="{FF2B5EF4-FFF2-40B4-BE49-F238E27FC236}">
                <a16:creationId xmlns:a16="http://schemas.microsoft.com/office/drawing/2014/main" xmlns="" id="{357F1B33-79AB-4A71-8CEC-4546D709B8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287448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Місце для вмісту 2">
            <a:extLst>
              <a:ext uri="{FF2B5EF4-FFF2-40B4-BE49-F238E27FC236}">
                <a16:creationId xmlns:a16="http://schemas.microsoft.com/office/drawing/2014/main" xmlns="" id="{A16F8AEF-E70F-4031-B6BB-D8A8F62ED148}"/>
              </a:ext>
            </a:extLst>
          </p:cNvPr>
          <p:cNvGraphicFramePr>
            <a:graphicFrameLocks noGrp="1"/>
          </p:cNvGraphicFramePr>
          <p:nvPr>
            <p:ph idx="1"/>
            <p:extLst>
              <p:ext uri="{D42A27DB-BD31-4B8C-83A1-F6EECF244321}">
                <p14:modId xmlns:p14="http://schemas.microsoft.com/office/powerpoint/2010/main" xmlns="" val="1346331755"/>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5389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1C2FDF-BB68-49EE-B0DB-22A05BAF0EBA}"/>
              </a:ext>
            </a:extLst>
          </p:cNvPr>
          <p:cNvSpPr>
            <a:spLocks noGrp="1"/>
          </p:cNvSpPr>
          <p:nvPr>
            <p:ph type="title"/>
          </p:nvPr>
        </p:nvSpPr>
        <p:spPr/>
        <p:txBody>
          <a:bodyPr>
            <a:normAutofit fontScale="90000"/>
          </a:bodyPr>
          <a:lstStyle/>
          <a:p>
            <a:r>
              <a:rPr lang="uk-UA" dirty="0"/>
              <a:t>У синхронному режимі учні можуть:</a:t>
            </a:r>
            <a:br>
              <a:rPr lang="uk-UA" dirty="0"/>
            </a:br>
            <a:endParaRPr lang="uk-UA" dirty="0"/>
          </a:p>
        </p:txBody>
      </p:sp>
      <p:sp>
        <p:nvSpPr>
          <p:cNvPr id="3" name="Місце для вмісту 2">
            <a:extLst>
              <a:ext uri="{FF2B5EF4-FFF2-40B4-BE49-F238E27FC236}">
                <a16:creationId xmlns:a16="http://schemas.microsoft.com/office/drawing/2014/main" xmlns="" id="{0CA2464D-0C27-43E2-8B2B-324F2861AE26}"/>
              </a:ext>
            </a:extLst>
          </p:cNvPr>
          <p:cNvSpPr>
            <a:spLocks noGrp="1"/>
          </p:cNvSpPr>
          <p:nvPr>
            <p:ph idx="1"/>
          </p:nvPr>
        </p:nvSpPr>
        <p:spPr/>
        <p:txBody>
          <a:bodyPr>
            <a:normAutofit fontScale="70000" lnSpcReduction="20000"/>
          </a:bodyPr>
          <a:lstStyle/>
          <a:p>
            <a:r>
              <a:rPr lang="uk-UA" dirty="0"/>
              <a:t>виконувати тести на платформах </a:t>
            </a:r>
            <a:r>
              <a:rPr lang="en-GB" dirty="0" err="1"/>
              <a:t>Googleclassroom</a:t>
            </a:r>
            <a:r>
              <a:rPr lang="en-GB" dirty="0"/>
              <a:t>, </a:t>
            </a:r>
            <a:r>
              <a:rPr lang="en-GB" dirty="0" err="1"/>
              <a:t>Naurok</a:t>
            </a:r>
            <a:r>
              <a:rPr lang="en-GB" dirty="0"/>
              <a:t>, Moodle </a:t>
            </a:r>
            <a:r>
              <a:rPr lang="uk-UA" dirty="0"/>
              <a:t>тощо за вибором вчителя та з урахуванням можливостей учня;</a:t>
            </a:r>
          </a:p>
          <a:p>
            <a:r>
              <a:rPr lang="uk-UA" dirty="0"/>
              <a:t>виконувати письмові роботи, у тому числі диктанти, із використанням </a:t>
            </a:r>
            <a:r>
              <a:rPr lang="uk-UA" dirty="0" err="1"/>
              <a:t>відеоінструментів</a:t>
            </a:r>
            <a:r>
              <a:rPr lang="uk-UA" dirty="0"/>
              <a:t> </a:t>
            </a:r>
            <a:r>
              <a:rPr lang="en-GB" dirty="0"/>
              <a:t>Skype, Zoom </a:t>
            </a:r>
            <a:r>
              <a:rPr lang="uk-UA" dirty="0"/>
              <a:t>тощо;</a:t>
            </a:r>
          </a:p>
          <a:p>
            <a:r>
              <a:rPr lang="uk-UA" dirty="0"/>
              <a:t>брати участь в усних формах контролю (усний переказ, читання напам'ять вірша та прозових текстів, презентація та захист </a:t>
            </a:r>
            <a:r>
              <a:rPr lang="uk-UA" dirty="0" err="1"/>
              <a:t>проєктів</a:t>
            </a:r>
            <a:r>
              <a:rPr lang="uk-UA" dirty="0"/>
              <a:t> тощо) із використанням </a:t>
            </a:r>
            <a:r>
              <a:rPr lang="uk-UA" dirty="0" err="1"/>
              <a:t>відеоінструментів</a:t>
            </a:r>
            <a:r>
              <a:rPr lang="uk-UA" dirty="0"/>
              <a:t> </a:t>
            </a:r>
            <a:r>
              <a:rPr lang="en-GB" dirty="0"/>
              <a:t>Skype, Zoom </a:t>
            </a:r>
            <a:r>
              <a:rPr lang="uk-UA" dirty="0"/>
              <a:t>індивідуально або в групах;</a:t>
            </a:r>
          </a:p>
          <a:p>
            <a:r>
              <a:rPr lang="uk-UA" dirty="0"/>
              <a:t>брати участь в онлайн-семінарах та онлайн-форумах із використанням </a:t>
            </a:r>
            <a:r>
              <a:rPr lang="uk-UA" dirty="0" err="1"/>
              <a:t>відеоінструментів</a:t>
            </a:r>
            <a:r>
              <a:rPr lang="uk-UA" dirty="0"/>
              <a:t> </a:t>
            </a:r>
            <a:r>
              <a:rPr lang="en-GB" dirty="0"/>
              <a:t>Skype, Zoom </a:t>
            </a:r>
            <a:r>
              <a:rPr lang="uk-UA" dirty="0"/>
              <a:t>або в чатах на платформах дистанційного навчання (наприклад, </a:t>
            </a:r>
            <a:r>
              <a:rPr lang="en-GB" dirty="0"/>
              <a:t>Moodle) </a:t>
            </a:r>
            <a:r>
              <a:rPr lang="uk-UA" dirty="0"/>
              <a:t>у закритих групах </a:t>
            </a:r>
            <a:r>
              <a:rPr lang="en-GB" dirty="0"/>
              <a:t>Facebook </a:t>
            </a:r>
            <a:r>
              <a:rPr lang="uk-UA" dirty="0"/>
              <a:t>та ін.;</a:t>
            </a:r>
          </a:p>
          <a:p>
            <a:r>
              <a:rPr lang="uk-UA" dirty="0"/>
              <a:t>виконувати інші завдання, які пропонує вчитель.</a:t>
            </a:r>
          </a:p>
          <a:p>
            <a:endParaRPr lang="uk-UA" dirty="0"/>
          </a:p>
        </p:txBody>
      </p:sp>
    </p:spTree>
    <p:extLst>
      <p:ext uri="{BB962C8B-B14F-4D97-AF65-F5344CB8AC3E}">
        <p14:creationId xmlns:p14="http://schemas.microsoft.com/office/powerpoint/2010/main" xmlns="" val="31457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25F69D-33A1-4A46-9B98-A1CFE26BD334}"/>
              </a:ext>
            </a:extLst>
          </p:cNvPr>
          <p:cNvSpPr>
            <a:spLocks noGrp="1"/>
          </p:cNvSpPr>
          <p:nvPr>
            <p:ph type="title"/>
          </p:nvPr>
        </p:nvSpPr>
        <p:spPr/>
        <p:txBody>
          <a:bodyPr>
            <a:normAutofit fontScale="90000"/>
          </a:bodyPr>
          <a:lstStyle/>
          <a:p>
            <a:r>
              <a:rPr lang="uk-UA" dirty="0"/>
              <a:t>В асинхронному режимі учні можуть:</a:t>
            </a:r>
            <a:br>
              <a:rPr lang="uk-UA" dirty="0"/>
            </a:br>
            <a:endParaRPr lang="uk-UA" dirty="0"/>
          </a:p>
        </p:txBody>
      </p:sp>
      <p:sp>
        <p:nvSpPr>
          <p:cNvPr id="3" name="Місце для вмісту 2">
            <a:extLst>
              <a:ext uri="{FF2B5EF4-FFF2-40B4-BE49-F238E27FC236}">
                <a16:creationId xmlns:a16="http://schemas.microsoft.com/office/drawing/2014/main" xmlns="" id="{47E2D694-8263-483C-8ECA-B598BA66D6B2}"/>
              </a:ext>
            </a:extLst>
          </p:cNvPr>
          <p:cNvSpPr>
            <a:spLocks noGrp="1"/>
          </p:cNvSpPr>
          <p:nvPr>
            <p:ph idx="1"/>
          </p:nvPr>
        </p:nvSpPr>
        <p:spPr/>
        <p:txBody>
          <a:bodyPr>
            <a:normAutofit fontScale="70000" lnSpcReduction="20000"/>
          </a:bodyPr>
          <a:lstStyle/>
          <a:p>
            <a:r>
              <a:rPr lang="uk-UA" dirty="0"/>
              <a:t>виконувати завдання на одній з платформ (</a:t>
            </a:r>
            <a:r>
              <a:rPr lang="en-GB" dirty="0" err="1"/>
              <a:t>Googleclassroom</a:t>
            </a:r>
            <a:r>
              <a:rPr lang="en-GB" dirty="0"/>
              <a:t>, </a:t>
            </a:r>
            <a:r>
              <a:rPr lang="en-GB" dirty="0" err="1"/>
              <a:t>Naurok</a:t>
            </a:r>
            <a:r>
              <a:rPr lang="en-GB" dirty="0"/>
              <a:t>, Moodle </a:t>
            </a:r>
            <a:r>
              <a:rPr lang="uk-UA" dirty="0"/>
              <a:t>та ін. за вибором вчителя);</a:t>
            </a:r>
          </a:p>
          <a:p>
            <a:r>
              <a:rPr lang="uk-UA" dirty="0"/>
              <a:t>виконувати письмові роботи у текстових редакторах (</a:t>
            </a:r>
            <a:r>
              <a:rPr lang="en-GB" dirty="0"/>
              <a:t>Word </a:t>
            </a:r>
            <a:r>
              <a:rPr lang="uk-UA" dirty="0"/>
              <a:t>та ін.) або у зошитах та надсилати вчителю файли з виконаними завданнями електронною поштою, в один із месенджерів (</a:t>
            </a:r>
            <a:r>
              <a:rPr lang="en-GB" dirty="0"/>
              <a:t>Viber, WhatsApp, Facebook </a:t>
            </a:r>
            <a:r>
              <a:rPr lang="uk-UA" dirty="0"/>
              <a:t>тощо) або іншими засобами поштового зв'язку (за відсутністю технічних засобів навчання або доступу до мережі Інтернет);</a:t>
            </a:r>
          </a:p>
          <a:p>
            <a:r>
              <a:rPr lang="uk-UA" dirty="0"/>
              <a:t>писати диктанти з використанням аудіо або відеозаписів, створених та надісланих вчителем;</a:t>
            </a:r>
          </a:p>
          <a:p>
            <a:r>
              <a:rPr lang="uk-UA" dirty="0"/>
              <a:t>знімати на відео або записувати аудіо усних відповідей та надсилати файли вчителю засобами електронного зв'язку;</a:t>
            </a:r>
          </a:p>
          <a:p>
            <a:r>
              <a:rPr lang="uk-UA" dirty="0"/>
              <a:t>виконувати інші завдання, запропоновані учителем.</a:t>
            </a:r>
          </a:p>
          <a:p>
            <a:endParaRPr lang="uk-UA" dirty="0"/>
          </a:p>
        </p:txBody>
      </p:sp>
    </p:spTree>
    <p:extLst>
      <p:ext uri="{BB962C8B-B14F-4D97-AF65-F5344CB8AC3E}">
        <p14:creationId xmlns:p14="http://schemas.microsoft.com/office/powerpoint/2010/main" xmlns="" val="139243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4AD29B6-BF3B-4407-9E75-52DF8E3B2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xmlns="" id="{55F8BA08-3E38-4B70-B93A-74F08E0922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260019"/>
            <a:ext cx="11167447" cy="5933012"/>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94D6A04F-60E5-4FC7-8CA8-E809DF1D8BD9}"/>
              </a:ext>
            </a:extLst>
          </p:cNvPr>
          <p:cNvSpPr>
            <a:spLocks noGrp="1"/>
          </p:cNvSpPr>
          <p:nvPr>
            <p:ph type="title"/>
          </p:nvPr>
        </p:nvSpPr>
        <p:spPr>
          <a:xfrm>
            <a:off x="1045029" y="507160"/>
            <a:ext cx="2993571" cy="5438730"/>
          </a:xfrm>
        </p:spPr>
        <p:txBody>
          <a:bodyPr>
            <a:normAutofit/>
          </a:bodyPr>
          <a:lstStyle/>
          <a:p>
            <a:endParaRPr lang="uk-UA" sz="3200"/>
          </a:p>
        </p:txBody>
      </p:sp>
      <p:sp>
        <p:nvSpPr>
          <p:cNvPr id="28" name="Rectangle 27">
            <a:extLst>
              <a:ext uri="{FF2B5EF4-FFF2-40B4-BE49-F238E27FC236}">
                <a16:creationId xmlns:a16="http://schemas.microsoft.com/office/drawing/2014/main" xmlns="" id="{357F1B33-79AB-4A71-8CEC-4546D709B8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287448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Місце для вмісту 2">
            <a:extLst>
              <a:ext uri="{FF2B5EF4-FFF2-40B4-BE49-F238E27FC236}">
                <a16:creationId xmlns:a16="http://schemas.microsoft.com/office/drawing/2014/main" xmlns="" id="{76C78355-E185-424C-B0B7-378E75244F8F}"/>
              </a:ext>
            </a:extLst>
          </p:cNvPr>
          <p:cNvGraphicFramePr>
            <a:graphicFrameLocks noGrp="1"/>
          </p:cNvGraphicFramePr>
          <p:nvPr>
            <p:ph idx="1"/>
            <p:extLst>
              <p:ext uri="{D42A27DB-BD31-4B8C-83A1-F6EECF244321}">
                <p14:modId xmlns:p14="http://schemas.microsoft.com/office/powerpoint/2010/main" xmlns="" val="2987779508"/>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47701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4F3D46-BC8A-49E4-B4FE-FEFD336F59D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xmlns="" id="{32B8703F-8CF3-4610-A970-84D4C1696D35}"/>
              </a:ext>
            </a:extLst>
          </p:cNvPr>
          <p:cNvSpPr>
            <a:spLocks noGrp="1"/>
          </p:cNvSpPr>
          <p:nvPr>
            <p:ph idx="1"/>
          </p:nvPr>
        </p:nvSpPr>
        <p:spPr/>
        <p:txBody>
          <a:bodyPr/>
          <a:lstStyle/>
          <a:p>
            <a:pPr marL="0" indent="0">
              <a:buNone/>
            </a:pPr>
            <a:r>
              <a:rPr lang="uk-UA" dirty="0"/>
              <a:t>Якщо у вчителя та учнів є відповідне технічне забезпечення, то можна провести контроль аудіювання та усного мовлення у синхронному  режимі, використовуючи </a:t>
            </a:r>
            <a:r>
              <a:rPr lang="uk-UA" dirty="0" err="1"/>
              <a:t>відеоінструменти</a:t>
            </a:r>
            <a:r>
              <a:rPr lang="uk-UA" dirty="0"/>
              <a:t> </a:t>
            </a:r>
            <a:r>
              <a:rPr lang="en-US" dirty="0"/>
              <a:t>Skype</a:t>
            </a:r>
            <a:r>
              <a:rPr lang="uk-UA" dirty="0"/>
              <a:t>, </a:t>
            </a:r>
            <a:r>
              <a:rPr lang="en-US" dirty="0"/>
              <a:t>Zoom</a:t>
            </a:r>
            <a:r>
              <a:rPr lang="uk-UA" dirty="0"/>
              <a:t> та ін.; або в асинхронному режимі на платформах </a:t>
            </a:r>
            <a:r>
              <a:rPr lang="en-US" dirty="0"/>
              <a:t>Moodle</a:t>
            </a:r>
            <a:r>
              <a:rPr lang="uk-UA" dirty="0"/>
              <a:t>, </a:t>
            </a:r>
            <a:r>
              <a:rPr lang="en-US" dirty="0" err="1"/>
              <a:t>Googleclassroom</a:t>
            </a:r>
            <a:r>
              <a:rPr lang="uk-UA" dirty="0"/>
              <a:t>, </a:t>
            </a:r>
            <a:r>
              <a:rPr lang="en-US" dirty="0" err="1"/>
              <a:t>Naurok</a:t>
            </a:r>
            <a:r>
              <a:rPr lang="en-US" dirty="0"/>
              <a:t> </a:t>
            </a:r>
            <a:r>
              <a:rPr lang="uk-UA" dirty="0"/>
              <a:t> та ін.)</a:t>
            </a:r>
          </a:p>
          <a:p>
            <a:endParaRPr lang="uk-UA" dirty="0"/>
          </a:p>
        </p:txBody>
      </p:sp>
    </p:spTree>
    <p:extLst>
      <p:ext uri="{BB962C8B-B14F-4D97-AF65-F5344CB8AC3E}">
        <p14:creationId xmlns:p14="http://schemas.microsoft.com/office/powerpoint/2010/main" xmlns="" val="301439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2BE010-B3FD-4C54-80F7-922DC83EA06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xmlns="" id="{132AB57A-8C3F-4DF0-896D-2EB7E4AAE693}"/>
              </a:ext>
            </a:extLst>
          </p:cNvPr>
          <p:cNvSpPr>
            <a:spLocks noGrp="1"/>
          </p:cNvSpPr>
          <p:nvPr>
            <p:ph idx="1"/>
          </p:nvPr>
        </p:nvSpPr>
        <p:spPr/>
        <p:txBody>
          <a:bodyPr/>
          <a:lstStyle/>
          <a:p>
            <a:r>
              <a:rPr lang="uk-UA" dirty="0"/>
              <a:t>Зважаючи на особливості   умов дистанційного навчання в 2019-2020 </a:t>
            </a:r>
            <a:r>
              <a:rPr lang="uk-UA" dirty="0" err="1"/>
              <a:t>н.р</a:t>
            </a:r>
            <a:r>
              <a:rPr lang="uk-UA" dirty="0"/>
              <a:t>. та неможливості в деяких випадках ефективного проведення усного опитування   та аудіювання,  можна рекомендувати учителям іноземної мови провести контроль  засвоєних знань та вмінь учнів за двома видами -  читання та письма, обмеживши час виконання завдань та встановивши термін здачі робіт. </a:t>
            </a:r>
          </a:p>
        </p:txBody>
      </p:sp>
    </p:spTree>
    <p:extLst>
      <p:ext uri="{BB962C8B-B14F-4D97-AF65-F5344CB8AC3E}">
        <p14:creationId xmlns:p14="http://schemas.microsoft.com/office/powerpoint/2010/main" xmlns="" val="104911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734D67E3-668D-4AA7-8856-1741161263A4}"/>
              </a:ext>
            </a:extLst>
          </p:cNvPr>
          <p:cNvSpPr>
            <a:spLocks noGrp="1"/>
          </p:cNvSpPr>
          <p:nvPr>
            <p:ph type="title"/>
          </p:nvPr>
        </p:nvSpPr>
        <p:spPr>
          <a:xfrm>
            <a:off x="841246" y="978619"/>
            <a:ext cx="5991244" cy="1106424"/>
          </a:xfrm>
        </p:spPr>
        <p:txBody>
          <a:bodyPr>
            <a:normAutofit/>
          </a:bodyPr>
          <a:lstStyle/>
          <a:p>
            <a:r>
              <a:rPr lang="en-US" sz="3200" dirty="0"/>
              <a:t>Reading Test</a:t>
            </a:r>
            <a:r>
              <a:rPr lang="uk-UA" sz="3200" dirty="0"/>
              <a:t> (приклади)</a:t>
            </a:r>
          </a:p>
        </p:txBody>
      </p:sp>
      <p:sp>
        <p:nvSpPr>
          <p:cNvPr id="23" name="Rectangle 22">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BB0FFE90-1576-49B0-9542-213BE5B4CDFE}"/>
              </a:ext>
            </a:extLst>
          </p:cNvPr>
          <p:cNvSpPr>
            <a:spLocks noGrp="1"/>
          </p:cNvSpPr>
          <p:nvPr>
            <p:ph idx="1"/>
          </p:nvPr>
        </p:nvSpPr>
        <p:spPr>
          <a:xfrm>
            <a:off x="841248" y="2252870"/>
            <a:ext cx="5993892" cy="3560251"/>
          </a:xfrm>
        </p:spPr>
        <p:txBody>
          <a:bodyPr>
            <a:normAutofit/>
          </a:bodyPr>
          <a:lstStyle/>
          <a:p>
            <a:pPr marL="0" indent="0">
              <a:buNone/>
            </a:pPr>
            <a:r>
              <a:rPr lang="en-GB" sz="1800" dirty="0">
                <a:hlinkClick r:id="rId2"/>
              </a:rPr>
              <a:t>https://docs.google.com/forms/d/e/1FAIpQLScGvnO7j6bGO9cNUjLgRkpcPACvMi8j2qiMyuARI-XHNTVTbg/viewform</a:t>
            </a:r>
            <a:r>
              <a:rPr lang="en-GB" sz="1800" dirty="0"/>
              <a:t> </a:t>
            </a:r>
          </a:p>
          <a:p>
            <a:pPr marL="0" indent="0">
              <a:buNone/>
            </a:pPr>
            <a:r>
              <a:rPr lang="en-GB" sz="1800" dirty="0"/>
              <a:t>   (11 Form )</a:t>
            </a:r>
          </a:p>
          <a:p>
            <a:pPr marL="0" indent="0">
              <a:buNone/>
            </a:pPr>
            <a:r>
              <a:rPr lang="en-GB" sz="1800" dirty="0">
                <a:hlinkClick r:id="rId3"/>
              </a:rPr>
              <a:t>https://docs.google.com/forms/d/1wxLlNL29LJnDNzO10diKqBtld7xX5Ii8SQ61FcQKl1M/edit</a:t>
            </a:r>
            <a:endParaRPr lang="en-GB" sz="1800" dirty="0"/>
          </a:p>
          <a:p>
            <a:pPr marL="0" indent="0">
              <a:buNone/>
            </a:pPr>
            <a:r>
              <a:rPr lang="en-GB" sz="1800" dirty="0"/>
              <a:t> (8 Form)</a:t>
            </a:r>
          </a:p>
          <a:p>
            <a:pPr marL="0" indent="0">
              <a:buNone/>
            </a:pPr>
            <a:r>
              <a:rPr lang="en-GB" sz="1800" dirty="0">
                <a:hlinkClick r:id="rId4"/>
              </a:rPr>
              <a:t>https://www.liveworksheets.com/am312702xp</a:t>
            </a:r>
            <a:r>
              <a:rPr lang="en-GB" sz="1800" dirty="0"/>
              <a:t> (10 Form)</a:t>
            </a:r>
            <a:endParaRPr lang="uk-UA" sz="1800" dirty="0"/>
          </a:p>
        </p:txBody>
      </p:sp>
      <p:pic>
        <p:nvPicPr>
          <p:cNvPr id="7" name="Graphic 6">
            <a:extLst>
              <a:ext uri="{FF2B5EF4-FFF2-40B4-BE49-F238E27FC236}">
                <a16:creationId xmlns:a16="http://schemas.microsoft.com/office/drawing/2014/main" xmlns="" id="{734574CA-2A72-4D70-A515-F9B59D3C8338}"/>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xmlns="" val="105870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xmlns=""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xmlns=""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DFAC57EA-8632-4142-BCFF-BB999CD035EA}"/>
              </a:ext>
            </a:extLst>
          </p:cNvPr>
          <p:cNvSpPr>
            <a:spLocks noGrp="1"/>
          </p:cNvSpPr>
          <p:nvPr>
            <p:ph type="title"/>
          </p:nvPr>
        </p:nvSpPr>
        <p:spPr>
          <a:xfrm>
            <a:off x="621792" y="1161288"/>
            <a:ext cx="3602736" cy="4526280"/>
          </a:xfrm>
        </p:spPr>
        <p:txBody>
          <a:bodyPr>
            <a:normAutofit/>
          </a:bodyPr>
          <a:lstStyle/>
          <a:p>
            <a:r>
              <a:rPr lang="en-US" dirty="0"/>
              <a:t>Listening Test</a:t>
            </a:r>
            <a:r>
              <a:rPr lang="uk-UA" dirty="0"/>
              <a:t/>
            </a:r>
            <a:br>
              <a:rPr lang="uk-UA" dirty="0"/>
            </a:br>
            <a:r>
              <a:rPr lang="uk-UA" dirty="0"/>
              <a:t>(приклади)</a:t>
            </a:r>
          </a:p>
        </p:txBody>
      </p:sp>
      <p:sp>
        <p:nvSpPr>
          <p:cNvPr id="14" name="Rectangle 13">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88BED0AC-1F7C-4E33-8673-2DFBDCE75C54}"/>
              </a:ext>
            </a:extLst>
          </p:cNvPr>
          <p:cNvSpPr>
            <a:spLocks noGrp="1"/>
          </p:cNvSpPr>
          <p:nvPr>
            <p:ph idx="1"/>
          </p:nvPr>
        </p:nvSpPr>
        <p:spPr>
          <a:xfrm>
            <a:off x="5434149" y="932688"/>
            <a:ext cx="5916603" cy="4992624"/>
          </a:xfrm>
        </p:spPr>
        <p:txBody>
          <a:bodyPr anchor="ctr">
            <a:normAutofit/>
          </a:bodyPr>
          <a:lstStyle/>
          <a:p>
            <a:r>
              <a:rPr lang="en-GB" sz="2000"/>
              <a:t> </a:t>
            </a:r>
            <a:r>
              <a:rPr lang="en-GB" sz="2000">
                <a:hlinkClick r:id="rId2"/>
              </a:rPr>
              <a:t>https://www.liveworksheets.com/worksheets/en/English_as_a_Second_Language_(ESL)/Listening_comprehension/Sports_and_leisure_listening_zs23164uv</a:t>
            </a:r>
            <a:r>
              <a:rPr lang="en-GB" sz="2000"/>
              <a:t> (7 Form) </a:t>
            </a:r>
          </a:p>
          <a:p>
            <a:pPr marL="0" indent="0">
              <a:buNone/>
            </a:pPr>
            <a:endParaRPr lang="en-GB" sz="2000"/>
          </a:p>
          <a:p>
            <a:r>
              <a:rPr lang="en-GB" sz="2000">
                <a:hlinkClick r:id="rId3"/>
              </a:rPr>
              <a:t>https://www.liveworksheets.com/worksheets/en/English_as_a_Second_Language_(ESL)/Physical_description/Listening_test_se17250gi</a:t>
            </a:r>
            <a:r>
              <a:rPr lang="en-GB" sz="2000"/>
              <a:t> (  Form)</a:t>
            </a:r>
            <a:endParaRPr lang="uk-UA" sz="2000"/>
          </a:p>
        </p:txBody>
      </p:sp>
    </p:spTree>
    <p:extLst>
      <p:ext uri="{BB962C8B-B14F-4D97-AF65-F5344CB8AC3E}">
        <p14:creationId xmlns:p14="http://schemas.microsoft.com/office/powerpoint/2010/main" xmlns="" val="62436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4F1091-D6BB-4F13-97BC-691AA64CB97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xmlns="" id="{46C2868D-21B1-4B4F-9F1F-9AEB2FF4F8B7}"/>
              </a:ext>
            </a:extLst>
          </p:cNvPr>
          <p:cNvSpPr>
            <a:spLocks noGrp="1"/>
          </p:cNvSpPr>
          <p:nvPr>
            <p:ph idx="1"/>
          </p:nvPr>
        </p:nvSpPr>
        <p:spPr/>
        <p:txBody>
          <a:bodyPr/>
          <a:lstStyle/>
          <a:p>
            <a:r>
              <a:rPr lang="uk-UA" dirty="0"/>
              <a:t>Відповідно до наказу МОН від 30 березня 2020 року № 463, зареєстрованого Міністерством юстиції України 09 квітня 2020 року за № 333/34616, учнів 4-х та 9-х класів у 2019-2020 навчальному році звільнено від державної підсумкової атестації (далі - ДПА). У відповідних документах про освіту робиться запис «звільнений(а)».</a:t>
            </a:r>
          </a:p>
        </p:txBody>
      </p:sp>
    </p:spTree>
    <p:extLst>
      <p:ext uri="{BB962C8B-B14F-4D97-AF65-F5344CB8AC3E}">
        <p14:creationId xmlns:p14="http://schemas.microsoft.com/office/powerpoint/2010/main" xmlns="" val="1736750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061DAB3-91D4-47AF-B039-4E1484AD43A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xmlns="" id="{6ACECB03-775D-464E-9D5B-EF9B71546456}"/>
              </a:ext>
            </a:extLst>
          </p:cNvPr>
          <p:cNvSpPr>
            <a:spLocks noGrp="1"/>
          </p:cNvSpPr>
          <p:nvPr>
            <p:ph idx="1"/>
          </p:nvPr>
        </p:nvSpPr>
        <p:spPr/>
        <p:txBody>
          <a:bodyPr/>
          <a:lstStyle/>
          <a:p>
            <a:r>
              <a:rPr lang="uk-UA" dirty="0"/>
              <a:t>Учні 11 класів складають ДПА у формі зовнішнього незалежного оцінювання відповідно до Календарного плану підготовки та проведення ЗНО 2020 року зі змінами, внесеними на підставі наказу МОН України  06 квітня 2020р. № 480. У закладі освіти ДПА може складатись лише у випадках, передбачених законодавством.</a:t>
            </a:r>
          </a:p>
          <a:p>
            <a:endParaRPr lang="uk-UA" dirty="0"/>
          </a:p>
        </p:txBody>
      </p:sp>
    </p:spTree>
    <p:extLst>
      <p:ext uri="{BB962C8B-B14F-4D97-AF65-F5344CB8AC3E}">
        <p14:creationId xmlns:p14="http://schemas.microsoft.com/office/powerpoint/2010/main" xmlns="" val="59604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92468898-5A6E-4D55-85EC-308E785EE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D11CDF3B-6670-40AE-BFAD-F6FCCDB68E12}"/>
              </a:ext>
            </a:extLst>
          </p:cNvPr>
          <p:cNvSpPr>
            <a:spLocks noGrp="1"/>
          </p:cNvSpPr>
          <p:nvPr>
            <p:ph type="title"/>
          </p:nvPr>
        </p:nvSpPr>
        <p:spPr>
          <a:xfrm>
            <a:off x="429768" y="411480"/>
            <a:ext cx="11201400" cy="1106424"/>
          </a:xfrm>
        </p:spPr>
        <p:txBody>
          <a:bodyPr>
            <a:normAutofit/>
          </a:bodyPr>
          <a:lstStyle/>
          <a:p>
            <a:endParaRPr lang="uk-UA" sz="3600"/>
          </a:p>
        </p:txBody>
      </p:sp>
      <p:sp>
        <p:nvSpPr>
          <p:cNvPr id="16" name="Rectangle 10">
            <a:extLst>
              <a:ext uri="{FF2B5EF4-FFF2-40B4-BE49-F238E27FC236}">
                <a16:creationId xmlns:a16="http://schemas.microsoft.com/office/drawing/2014/main" xmlns="" id="{3E23A947-2D45-4208-AE2B-64948C87A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Рисунок 3">
            <a:extLst>
              <a:ext uri="{FF2B5EF4-FFF2-40B4-BE49-F238E27FC236}">
                <a16:creationId xmlns:a16="http://schemas.microsoft.com/office/drawing/2014/main" xmlns="" id="{869D367C-75E3-4922-9FAF-06BC0497F15B}"/>
              </a:ext>
            </a:extLst>
          </p:cNvPr>
          <p:cNvPicPr>
            <a:picLocks noChangeAspect="1"/>
          </p:cNvPicPr>
          <p:nvPr/>
        </p:nvPicPr>
        <p:blipFill>
          <a:blip r:embed="rId2" cstate="print"/>
          <a:stretch>
            <a:fillRect/>
          </a:stretch>
        </p:blipFill>
        <p:spPr>
          <a:xfrm>
            <a:off x="429768" y="2268489"/>
            <a:ext cx="6702552" cy="3418302"/>
          </a:xfrm>
          <a:prstGeom prst="rect">
            <a:avLst/>
          </a:prstGeom>
        </p:spPr>
      </p:pic>
      <p:sp useBgFill="1">
        <p:nvSpPr>
          <p:cNvPr id="17" name="Rectangle 12">
            <a:extLst>
              <a:ext uri="{FF2B5EF4-FFF2-40B4-BE49-F238E27FC236}">
                <a16:creationId xmlns:a16="http://schemas.microsoft.com/office/drawing/2014/main" xmlns="" id="{E5BBB0F9-6A59-4D02-A9C7-A2D651668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97BB7256-BCB1-4E68-BCD2-80D410459353}"/>
              </a:ext>
            </a:extLst>
          </p:cNvPr>
          <p:cNvSpPr>
            <a:spLocks noGrp="1"/>
          </p:cNvSpPr>
          <p:nvPr>
            <p:ph idx="1"/>
          </p:nvPr>
        </p:nvSpPr>
        <p:spPr>
          <a:xfrm>
            <a:off x="7938752" y="2020824"/>
            <a:ext cx="3692416" cy="3959352"/>
          </a:xfrm>
        </p:spPr>
        <p:txBody>
          <a:bodyPr anchor="ctr">
            <a:normAutofit/>
          </a:bodyPr>
          <a:lstStyle/>
          <a:p>
            <a:r>
              <a:rPr lang="en-GB" sz="1700" dirty="0">
                <a:hlinkClick r:id="rId3"/>
              </a:rPr>
              <a:t>https://youtu.be/GP46YVEkyBw</a:t>
            </a:r>
            <a:r>
              <a:rPr lang="uk-UA" sz="1700" dirty="0"/>
              <a:t> </a:t>
            </a:r>
          </a:p>
        </p:txBody>
      </p:sp>
    </p:spTree>
    <p:extLst>
      <p:ext uri="{BB962C8B-B14F-4D97-AF65-F5344CB8AC3E}">
        <p14:creationId xmlns:p14="http://schemas.microsoft.com/office/powerpoint/2010/main" xmlns="" val="391774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3EAF38DC-B069-4F74-89ED-92C7579C3D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xmlns="" id="{9CDFE1B8-5A51-47EE-AC15-087022FA3AD9}"/>
              </a:ext>
            </a:extLst>
          </p:cNvPr>
          <p:cNvPicPr>
            <a:picLocks noChangeAspect="1"/>
          </p:cNvPicPr>
          <p:nvPr/>
        </p:nvPicPr>
        <p:blipFill rotWithShape="1">
          <a:blip r:embed="rId2" cstate="print"/>
          <a:srcRect l="18566" r="22818" b="1"/>
          <a:stretch/>
        </p:blipFill>
        <p:spPr>
          <a:xfrm>
            <a:off x="4883023"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0" name="Freeform: Shape 19">
            <a:extLst>
              <a:ext uri="{FF2B5EF4-FFF2-40B4-BE49-F238E27FC236}">
                <a16:creationId xmlns:a16="http://schemas.microsoft.com/office/drawing/2014/main" xmlns=""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xmlns=""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C95BA865-8FAB-4469-92EB-CFAB8F03B6F7}"/>
              </a:ext>
            </a:extLst>
          </p:cNvPr>
          <p:cNvSpPr>
            <a:spLocks noGrp="1"/>
          </p:cNvSpPr>
          <p:nvPr>
            <p:ph type="title"/>
          </p:nvPr>
        </p:nvSpPr>
        <p:spPr>
          <a:xfrm>
            <a:off x="374904" y="856488"/>
            <a:ext cx="4992624" cy="1173761"/>
          </a:xfrm>
        </p:spPr>
        <p:txBody>
          <a:bodyPr anchor="b">
            <a:normAutofit/>
          </a:bodyPr>
          <a:lstStyle/>
          <a:p>
            <a:r>
              <a:rPr lang="en-GB" sz="1400">
                <a:hlinkClick r:id="rId3"/>
              </a:rPr>
              <a:t>https://www.youtube.com/watch?v=0WKUW7JW4_A</a:t>
            </a:r>
            <a:r>
              <a:rPr lang="uk-UA" sz="1400"/>
              <a:t> </a:t>
            </a:r>
            <a:br>
              <a:rPr lang="uk-UA" sz="1400"/>
            </a:br>
            <a:endParaRPr lang="uk-UA" sz="1400"/>
          </a:p>
        </p:txBody>
      </p:sp>
      <p:sp>
        <p:nvSpPr>
          <p:cNvPr id="24" name="Rectangle 23">
            <a:extLst>
              <a:ext uri="{FF2B5EF4-FFF2-40B4-BE49-F238E27FC236}">
                <a16:creationId xmlns:a16="http://schemas.microsoft.com/office/drawing/2014/main" xmlns="" id="{7A0CBFF4-EA32-4FE2-BA6B-8F3A6E6ED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62559" y="253806"/>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xmlns=""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769"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D7B8BE02-F67F-46B2-AB71-E82C6A176D18}"/>
              </a:ext>
            </a:extLst>
          </p:cNvPr>
          <p:cNvSpPr>
            <a:spLocks noGrp="1"/>
          </p:cNvSpPr>
          <p:nvPr>
            <p:ph idx="1"/>
          </p:nvPr>
        </p:nvSpPr>
        <p:spPr>
          <a:xfrm>
            <a:off x="374904" y="2522949"/>
            <a:ext cx="5065776" cy="3402363"/>
          </a:xfrm>
        </p:spPr>
        <p:txBody>
          <a:bodyPr anchor="t">
            <a:normAutofit/>
          </a:bodyPr>
          <a:lstStyle/>
          <a:p>
            <a:r>
              <a:rPr lang="uk-UA" sz="1800"/>
              <a:t>22 квітня т.в.о. Міністра освіти і науки Любомира Мандзій у прямому ефірі на </a:t>
            </a:r>
            <a:r>
              <a:rPr lang="en-GB" sz="1800"/>
              <a:t>Facebook-</a:t>
            </a:r>
            <a:r>
              <a:rPr lang="uk-UA" sz="1800"/>
              <a:t>сторінці МОН розповіла про завершення 2019/2020 навчального року та оцінювання учнів під час карантину</a:t>
            </a:r>
          </a:p>
          <a:p>
            <a:endParaRPr lang="uk-UA" sz="1800"/>
          </a:p>
          <a:p>
            <a:endParaRPr lang="uk-UA" sz="1800"/>
          </a:p>
          <a:p>
            <a:endParaRPr lang="uk-UA" sz="1800"/>
          </a:p>
          <a:p>
            <a:endParaRPr lang="uk-UA" sz="1800"/>
          </a:p>
        </p:txBody>
      </p:sp>
    </p:spTree>
    <p:extLst>
      <p:ext uri="{BB962C8B-B14F-4D97-AF65-F5344CB8AC3E}">
        <p14:creationId xmlns:p14="http://schemas.microsoft.com/office/powerpoint/2010/main" xmlns="" val="2053835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Freeform: Shape 9">
            <a:extLst>
              <a:ext uri="{FF2B5EF4-FFF2-40B4-BE49-F238E27FC236}">
                <a16:creationId xmlns:a16="http://schemas.microsoft.com/office/drawing/2014/main" xmlns=""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xmlns=""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FD0B0214-A02E-4596-BBE4-3FE76440F930}"/>
              </a:ext>
            </a:extLst>
          </p:cNvPr>
          <p:cNvSpPr>
            <a:spLocks noGrp="1"/>
          </p:cNvSpPr>
          <p:nvPr>
            <p:ph type="title"/>
          </p:nvPr>
        </p:nvSpPr>
        <p:spPr>
          <a:xfrm>
            <a:off x="621792" y="2756326"/>
            <a:ext cx="3598516" cy="3334985"/>
          </a:xfrm>
        </p:spPr>
        <p:txBody>
          <a:bodyPr>
            <a:normAutofit fontScale="90000"/>
          </a:bodyPr>
          <a:lstStyle/>
          <a:p>
            <a:r>
              <a:rPr lang="ru-RU" sz="2800" dirty="0"/>
              <a:t/>
            </a:r>
            <a:br>
              <a:rPr lang="ru-RU" sz="2800" dirty="0"/>
            </a:br>
            <a:r>
              <a:rPr lang="ru-RU" sz="2800" dirty="0"/>
              <a:t/>
            </a:r>
            <a:br>
              <a:rPr lang="ru-RU" sz="2800" dirty="0"/>
            </a:br>
            <a:r>
              <a:rPr lang="ru-RU" sz="2800" dirty="0"/>
              <a:t>«</a:t>
            </a:r>
            <a:r>
              <a:rPr lang="ru-RU" sz="2800" dirty="0" err="1"/>
              <a:t>Міністерство</a:t>
            </a:r>
            <a:r>
              <a:rPr lang="ru-RU" sz="2800" dirty="0"/>
              <a:t> </a:t>
            </a:r>
            <a:r>
              <a:rPr lang="ru-RU" sz="2800" dirty="0" err="1"/>
              <a:t>отримало</a:t>
            </a:r>
            <a:r>
              <a:rPr lang="ru-RU" sz="2800" dirty="0"/>
              <a:t> </a:t>
            </a:r>
            <a:r>
              <a:rPr lang="ru-RU" sz="2800" dirty="0" err="1"/>
              <a:t>багато</a:t>
            </a:r>
            <a:r>
              <a:rPr lang="ru-RU" sz="2800" dirty="0"/>
              <a:t> </a:t>
            </a:r>
            <a:r>
              <a:rPr lang="ru-RU" sz="2800" dirty="0" err="1"/>
              <a:t>запитань</a:t>
            </a:r>
            <a:r>
              <a:rPr lang="ru-RU" sz="2800" dirty="0"/>
              <a:t> </a:t>
            </a:r>
            <a:r>
              <a:rPr lang="ru-RU" sz="2800" dirty="0" err="1"/>
              <a:t>щодо</a:t>
            </a:r>
            <a:r>
              <a:rPr lang="ru-RU" sz="2800" dirty="0"/>
              <a:t> </a:t>
            </a:r>
            <a:r>
              <a:rPr lang="ru-RU" sz="2800" dirty="0" err="1"/>
              <a:t>заповнення</a:t>
            </a:r>
            <a:r>
              <a:rPr lang="ru-RU" sz="2800" dirty="0"/>
              <a:t> </a:t>
            </a:r>
            <a:r>
              <a:rPr lang="ru-RU" sz="2800" dirty="0" err="1"/>
              <a:t>класних</a:t>
            </a:r>
            <a:r>
              <a:rPr lang="ru-RU" sz="2800" dirty="0"/>
              <a:t> </a:t>
            </a:r>
            <a:r>
              <a:rPr lang="ru-RU" sz="2800" dirty="0" err="1"/>
              <a:t>журналів</a:t>
            </a:r>
            <a:r>
              <a:rPr lang="ru-RU" sz="2800" dirty="0"/>
              <a:t>»</a:t>
            </a:r>
            <a:br>
              <a:rPr lang="ru-RU" sz="2800" dirty="0"/>
            </a:br>
            <a:r>
              <a:rPr lang="en-US" sz="2800" dirty="0"/>
              <a:t/>
            </a:r>
            <a:br>
              <a:rPr lang="en-US" sz="2800" dirty="0"/>
            </a:br>
            <a:r>
              <a:rPr lang="ru-RU" sz="2800" dirty="0" err="1"/>
              <a:t>Що</a:t>
            </a:r>
            <a:r>
              <a:rPr lang="ru-RU" sz="2800" dirty="0"/>
              <a:t> </a:t>
            </a:r>
            <a:r>
              <a:rPr lang="ru-RU" sz="2800" dirty="0" err="1"/>
              <a:t>розповіла</a:t>
            </a:r>
            <a:r>
              <a:rPr lang="ru-RU" sz="2800" dirty="0"/>
              <a:t> </a:t>
            </a:r>
            <a:r>
              <a:rPr lang="ru-RU" sz="2800" dirty="0" err="1"/>
              <a:t>в.о</a:t>
            </a:r>
            <a:r>
              <a:rPr lang="ru-RU" sz="2800" dirty="0"/>
              <a:t>. </a:t>
            </a:r>
            <a:r>
              <a:rPr lang="ru-RU" sz="2800" dirty="0" err="1"/>
              <a:t>міністра</a:t>
            </a:r>
            <a:r>
              <a:rPr lang="ru-RU" sz="2800" dirty="0"/>
              <a:t> </a:t>
            </a:r>
            <a:r>
              <a:rPr lang="ru-RU" sz="2800" dirty="0" err="1"/>
              <a:t>освіти</a:t>
            </a:r>
            <a:r>
              <a:rPr lang="ru-RU" sz="2800" dirty="0"/>
              <a:t> і науки Любомира </a:t>
            </a:r>
            <a:r>
              <a:rPr lang="ru-RU" sz="2800" dirty="0" err="1"/>
              <a:t>Мандзій</a:t>
            </a:r>
            <a:r>
              <a:rPr lang="ru-RU" sz="2800" dirty="0"/>
              <a:t>.</a:t>
            </a:r>
            <a:br>
              <a:rPr lang="ru-RU" sz="2800" dirty="0"/>
            </a:br>
            <a:endParaRPr lang="uk-UA" sz="2800" dirty="0"/>
          </a:p>
        </p:txBody>
      </p:sp>
      <p:sp>
        <p:nvSpPr>
          <p:cNvPr id="14" name="Rectangle 13">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67B8BE85-48D6-4B3B-B668-B082E9780E3F}"/>
              </a:ext>
            </a:extLst>
          </p:cNvPr>
          <p:cNvSpPr>
            <a:spLocks noGrp="1"/>
          </p:cNvSpPr>
          <p:nvPr>
            <p:ph idx="1"/>
          </p:nvPr>
        </p:nvSpPr>
        <p:spPr>
          <a:xfrm>
            <a:off x="5434149" y="267286"/>
            <a:ext cx="5916603" cy="6485206"/>
          </a:xfrm>
        </p:spPr>
        <p:txBody>
          <a:bodyPr anchor="ctr">
            <a:normAutofit/>
          </a:bodyPr>
          <a:lstStyle/>
          <a:p>
            <a:pPr>
              <a:lnSpc>
                <a:spcPct val="100000"/>
              </a:lnSpc>
            </a:pPr>
            <a:r>
              <a:rPr lang="ru-RU" sz="1800" dirty="0"/>
              <a:t>За </a:t>
            </a:r>
            <a:r>
              <a:rPr lang="ru-RU" sz="1800" dirty="0" err="1"/>
              <a:t>її</a:t>
            </a:r>
            <a:r>
              <a:rPr lang="ru-RU" sz="1800" dirty="0"/>
              <a:t> словами, «</a:t>
            </a:r>
            <a:r>
              <a:rPr lang="ru-RU" sz="1800" dirty="0" err="1"/>
              <a:t>Найважливіше</a:t>
            </a:r>
            <a:r>
              <a:rPr lang="ru-RU" sz="1800" dirty="0"/>
              <a:t> - </a:t>
            </a:r>
            <a:r>
              <a:rPr lang="ru-RU" sz="1800" dirty="0" err="1"/>
              <a:t>ви</a:t>
            </a:r>
            <a:r>
              <a:rPr lang="ru-RU" sz="1800" dirty="0"/>
              <a:t> </a:t>
            </a:r>
            <a:r>
              <a:rPr lang="ru-RU" sz="1800" dirty="0" err="1"/>
              <a:t>зможете</a:t>
            </a:r>
            <a:r>
              <a:rPr lang="ru-RU" sz="1800" dirty="0"/>
              <a:t> </a:t>
            </a:r>
            <a:r>
              <a:rPr lang="ru-RU" sz="1800" dirty="0" err="1"/>
              <a:t>це</a:t>
            </a:r>
            <a:r>
              <a:rPr lang="ru-RU" sz="1800" dirty="0"/>
              <a:t> </a:t>
            </a:r>
            <a:r>
              <a:rPr lang="ru-RU" sz="1800" dirty="0" err="1"/>
              <a:t>зробити</a:t>
            </a:r>
            <a:r>
              <a:rPr lang="ru-RU" sz="1800" dirty="0"/>
              <a:t> </a:t>
            </a:r>
            <a:r>
              <a:rPr lang="ru-RU" sz="1800" dirty="0" err="1"/>
              <a:t>після</a:t>
            </a:r>
            <a:r>
              <a:rPr lang="ru-RU" sz="1800" dirty="0"/>
              <a:t> карантину. В </a:t>
            </a:r>
            <a:r>
              <a:rPr lang="ru-RU" sz="1800" dirty="0" err="1"/>
              <a:t>школі</a:t>
            </a:r>
            <a:r>
              <a:rPr lang="ru-RU" sz="1800" dirty="0"/>
              <a:t> буде </a:t>
            </a:r>
            <a:r>
              <a:rPr lang="ru-RU" sz="1800" dirty="0" err="1"/>
              <a:t>розроблено</a:t>
            </a:r>
            <a:r>
              <a:rPr lang="ru-RU" sz="1800" dirty="0"/>
              <a:t> </a:t>
            </a:r>
            <a:r>
              <a:rPr lang="ru-RU" sz="1800" dirty="0" err="1"/>
              <a:t>графік</a:t>
            </a:r>
            <a:r>
              <a:rPr lang="ru-RU" sz="1800" dirty="0"/>
              <a:t>, за </a:t>
            </a:r>
            <a:r>
              <a:rPr lang="ru-RU" sz="1800" dirty="0" err="1"/>
              <a:t>яким</a:t>
            </a:r>
            <a:r>
              <a:rPr lang="ru-RU" sz="1800" dirty="0"/>
              <a:t> </a:t>
            </a:r>
            <a:r>
              <a:rPr lang="ru-RU" sz="1800" dirty="0" err="1"/>
              <a:t>ви</a:t>
            </a:r>
            <a:r>
              <a:rPr lang="ru-RU" sz="1800" dirty="0"/>
              <a:t> </a:t>
            </a:r>
            <a:r>
              <a:rPr lang="ru-RU" sz="1800" dirty="0" err="1"/>
              <a:t>зможете</a:t>
            </a:r>
            <a:r>
              <a:rPr lang="ru-RU" sz="1800" dirty="0"/>
              <a:t> </a:t>
            </a:r>
            <a:r>
              <a:rPr lang="ru-RU" sz="1800" dirty="0" err="1"/>
              <a:t>заповнити</a:t>
            </a:r>
            <a:r>
              <a:rPr lang="ru-RU" sz="1800" dirty="0"/>
              <a:t> </a:t>
            </a:r>
            <a:r>
              <a:rPr lang="ru-RU" sz="1800" dirty="0" err="1"/>
              <a:t>класний</a:t>
            </a:r>
            <a:r>
              <a:rPr lang="ru-RU" sz="1800" dirty="0"/>
              <a:t> журнал. Ми </a:t>
            </a:r>
            <a:r>
              <a:rPr lang="ru-RU" sz="1800" dirty="0" err="1"/>
              <a:t>надаємо</a:t>
            </a:r>
            <a:r>
              <a:rPr lang="ru-RU" sz="1800" dirty="0"/>
              <a:t> </a:t>
            </a:r>
            <a:r>
              <a:rPr lang="ru-RU" sz="1800" dirty="0" err="1"/>
              <a:t>пораду</a:t>
            </a:r>
            <a:r>
              <a:rPr lang="ru-RU" sz="1800" dirty="0"/>
              <a:t>, як </a:t>
            </a:r>
            <a:r>
              <a:rPr lang="ru-RU" sz="1800" dirty="0" err="1"/>
              <a:t>це</a:t>
            </a:r>
            <a:r>
              <a:rPr lang="ru-RU" sz="1800" dirty="0"/>
              <a:t> </a:t>
            </a:r>
            <a:r>
              <a:rPr lang="ru-RU" sz="1800" dirty="0" err="1"/>
              <a:t>можна</a:t>
            </a:r>
            <a:r>
              <a:rPr lang="ru-RU" sz="1800" dirty="0"/>
              <a:t> </a:t>
            </a:r>
            <a:r>
              <a:rPr lang="ru-RU" sz="1800" dirty="0" err="1"/>
              <a:t>зробити</a:t>
            </a:r>
            <a:r>
              <a:rPr lang="ru-RU" sz="1800" dirty="0"/>
              <a:t>. </a:t>
            </a:r>
            <a:r>
              <a:rPr lang="ru-RU" sz="1800" dirty="0" err="1"/>
              <a:t>Класні</a:t>
            </a:r>
            <a:r>
              <a:rPr lang="ru-RU" sz="1800" dirty="0"/>
              <a:t> </a:t>
            </a:r>
            <a:r>
              <a:rPr lang="ru-RU" sz="1800" dirty="0" err="1"/>
              <a:t>журнали</a:t>
            </a:r>
            <a:r>
              <a:rPr lang="ru-RU" sz="1800" dirty="0"/>
              <a:t> </a:t>
            </a:r>
            <a:r>
              <a:rPr lang="ru-RU" sz="1800" dirty="0" err="1"/>
              <a:t>ви</a:t>
            </a:r>
            <a:r>
              <a:rPr lang="ru-RU" sz="1800" dirty="0"/>
              <a:t> </a:t>
            </a:r>
            <a:r>
              <a:rPr lang="ru-RU" sz="1800" dirty="0" err="1"/>
              <a:t>заповнюєте</a:t>
            </a:r>
            <a:r>
              <a:rPr lang="ru-RU" sz="1800" dirty="0"/>
              <a:t> </a:t>
            </a:r>
            <a:r>
              <a:rPr lang="ru-RU" sz="1800" dirty="0" err="1"/>
              <a:t>відповідно</a:t>
            </a:r>
            <a:r>
              <a:rPr lang="ru-RU" sz="1800" dirty="0"/>
              <a:t> до календарно-</a:t>
            </a:r>
            <a:r>
              <a:rPr lang="ru-RU" sz="1800" dirty="0" err="1"/>
              <a:t>тематичного</a:t>
            </a:r>
            <a:r>
              <a:rPr lang="ru-RU" sz="1800" dirty="0"/>
              <a:t> </a:t>
            </a:r>
            <a:r>
              <a:rPr lang="ru-RU" sz="1800" dirty="0" err="1"/>
              <a:t>планування</a:t>
            </a:r>
            <a:r>
              <a:rPr lang="ru-RU" sz="1800" dirty="0"/>
              <a:t> </a:t>
            </a:r>
            <a:r>
              <a:rPr lang="ru-RU" sz="1800" dirty="0" err="1"/>
              <a:t>згідно</a:t>
            </a:r>
            <a:r>
              <a:rPr lang="ru-RU" sz="1800" dirty="0"/>
              <a:t> з </a:t>
            </a:r>
            <a:r>
              <a:rPr lang="ru-RU" sz="1800" dirty="0" err="1"/>
              <a:t>розкладом</a:t>
            </a:r>
            <a:r>
              <a:rPr lang="ru-RU" sz="1800" dirty="0"/>
              <a:t>. Ви </a:t>
            </a:r>
            <a:r>
              <a:rPr lang="ru-RU" sz="1800" dirty="0" err="1"/>
              <a:t>зможете</a:t>
            </a:r>
            <a:r>
              <a:rPr lang="en-US" sz="1800" dirty="0"/>
              <a:t> </a:t>
            </a:r>
            <a:r>
              <a:rPr lang="uk-UA" sz="1800" dirty="0"/>
              <a:t>використати</a:t>
            </a:r>
            <a:r>
              <a:rPr lang="ru-RU" sz="1800" dirty="0"/>
              <a:t> </a:t>
            </a:r>
            <a:r>
              <a:rPr lang="ru-RU" sz="1800" dirty="0" err="1"/>
              <a:t>нотатки</a:t>
            </a:r>
            <a:r>
              <a:rPr lang="ru-RU" sz="1800" dirty="0"/>
              <a:t> і </a:t>
            </a:r>
            <a:r>
              <a:rPr lang="ru-RU" sz="1800" dirty="0" err="1"/>
              <a:t>замітки</a:t>
            </a:r>
            <a:r>
              <a:rPr lang="ru-RU" sz="1800" dirty="0"/>
              <a:t>, </a:t>
            </a:r>
            <a:r>
              <a:rPr lang="ru-RU" sz="1800" dirty="0" err="1"/>
              <a:t>які</a:t>
            </a:r>
            <a:r>
              <a:rPr lang="ru-RU" sz="1800" dirty="0"/>
              <a:t> </a:t>
            </a:r>
            <a:r>
              <a:rPr lang="ru-RU" sz="1800" dirty="0" err="1"/>
              <a:t>ви</a:t>
            </a:r>
            <a:r>
              <a:rPr lang="ru-RU" sz="1800" dirty="0"/>
              <a:t> </a:t>
            </a:r>
            <a:r>
              <a:rPr lang="ru-RU" sz="1800" dirty="0" err="1"/>
              <a:t>робили</a:t>
            </a:r>
            <a:r>
              <a:rPr lang="ru-RU" sz="1800" dirty="0"/>
              <a:t> </a:t>
            </a:r>
            <a:r>
              <a:rPr lang="ru-RU" sz="1800" dirty="0" err="1"/>
              <a:t>під</a:t>
            </a:r>
            <a:r>
              <a:rPr lang="ru-RU" sz="1800" dirty="0"/>
              <a:t> час карантину у </a:t>
            </a:r>
            <a:r>
              <a:rPr lang="ru-RU" sz="1800" dirty="0" err="1"/>
              <a:t>довільній</a:t>
            </a:r>
            <a:r>
              <a:rPr lang="ru-RU" sz="1800" dirty="0"/>
              <a:t> </a:t>
            </a:r>
            <a:r>
              <a:rPr lang="ru-RU" sz="1800" dirty="0" err="1"/>
              <a:t>формі</a:t>
            </a:r>
            <a:r>
              <a:rPr lang="ru-RU" sz="1800" dirty="0"/>
              <a:t>», - сказала Любомира </a:t>
            </a:r>
            <a:r>
              <a:rPr lang="ru-RU" sz="1800" dirty="0" err="1"/>
              <a:t>Мандзій</a:t>
            </a:r>
            <a:r>
              <a:rPr lang="ru-RU" sz="1800" dirty="0"/>
              <a:t>.</a:t>
            </a:r>
          </a:p>
          <a:p>
            <a:pPr>
              <a:lnSpc>
                <a:spcPct val="100000"/>
              </a:lnSpc>
            </a:pPr>
            <a:r>
              <a:rPr lang="ru-RU" sz="1800" dirty="0"/>
              <a:t>Вона </a:t>
            </a:r>
            <a:r>
              <a:rPr lang="ru-RU" sz="1800" dirty="0" err="1"/>
              <a:t>також</a:t>
            </a:r>
            <a:r>
              <a:rPr lang="ru-RU" sz="1800" dirty="0"/>
              <a:t> </a:t>
            </a:r>
            <a:r>
              <a:rPr lang="ru-RU" sz="1800" dirty="0" err="1"/>
              <a:t>зазначила</a:t>
            </a:r>
            <a:r>
              <a:rPr lang="ru-RU" sz="1800" dirty="0"/>
              <a:t>, </a:t>
            </a:r>
            <a:r>
              <a:rPr lang="ru-RU" sz="1800" dirty="0" err="1"/>
              <a:t>що</a:t>
            </a:r>
            <a:r>
              <a:rPr lang="ru-RU" sz="1800" dirty="0"/>
              <a:t> </a:t>
            </a:r>
            <a:r>
              <a:rPr lang="ru-RU" sz="1800" dirty="0" err="1"/>
              <a:t>семестрове</a:t>
            </a:r>
            <a:r>
              <a:rPr lang="ru-RU" sz="1800" dirty="0"/>
              <a:t> </a:t>
            </a:r>
            <a:r>
              <a:rPr lang="ru-RU" sz="1800" dirty="0" err="1"/>
              <a:t>оцінювання</a:t>
            </a:r>
            <a:r>
              <a:rPr lang="ru-RU" sz="1800" dirty="0"/>
              <a:t> </a:t>
            </a:r>
            <a:r>
              <a:rPr lang="ru-RU" sz="1800" dirty="0" err="1"/>
              <a:t>має</a:t>
            </a:r>
            <a:r>
              <a:rPr lang="ru-RU" sz="1800" dirty="0"/>
              <a:t> </a:t>
            </a:r>
            <a:r>
              <a:rPr lang="ru-RU" sz="1800" dirty="0" err="1"/>
              <a:t>здійснюватись</a:t>
            </a:r>
            <a:r>
              <a:rPr lang="ru-RU" sz="1800" dirty="0"/>
              <a:t> на </a:t>
            </a:r>
            <a:r>
              <a:rPr lang="ru-RU" sz="1800" dirty="0" err="1"/>
              <a:t>підставі</a:t>
            </a:r>
            <a:r>
              <a:rPr lang="ru-RU" sz="1800" dirty="0"/>
              <a:t> </a:t>
            </a:r>
            <a:r>
              <a:rPr lang="ru-RU" sz="1800" dirty="0" err="1"/>
              <a:t>тематичного</a:t>
            </a:r>
            <a:r>
              <a:rPr lang="ru-RU" sz="1800" dirty="0"/>
              <a:t> </a:t>
            </a:r>
            <a:r>
              <a:rPr lang="ru-RU" sz="1800" dirty="0" err="1"/>
              <a:t>оцінювання</a:t>
            </a:r>
            <a:r>
              <a:rPr lang="ru-RU" sz="1800" dirty="0"/>
              <a:t>, а </a:t>
            </a:r>
            <a:r>
              <a:rPr lang="ru-RU" sz="1800" dirty="0" err="1"/>
              <a:t>річне</a:t>
            </a:r>
            <a:r>
              <a:rPr lang="ru-RU" sz="1800" dirty="0"/>
              <a:t> </a:t>
            </a:r>
            <a:r>
              <a:rPr lang="ru-RU" sz="1800" dirty="0" err="1"/>
              <a:t>оцінювання</a:t>
            </a:r>
            <a:r>
              <a:rPr lang="ru-RU" sz="1800" dirty="0"/>
              <a:t> — за результатами </a:t>
            </a:r>
            <a:r>
              <a:rPr lang="ru-RU" sz="1800" dirty="0" err="1"/>
              <a:t>семестрових</a:t>
            </a:r>
            <a:r>
              <a:rPr lang="ru-RU" sz="1800" dirty="0"/>
              <a:t> </a:t>
            </a:r>
            <a:r>
              <a:rPr lang="ru-RU" sz="1800" dirty="0" err="1"/>
              <a:t>оцінок</a:t>
            </a:r>
            <a:r>
              <a:rPr lang="ru-RU" sz="1800" dirty="0"/>
              <a:t>. </a:t>
            </a:r>
            <a:r>
              <a:rPr lang="ru-RU" sz="1800" i="1" dirty="0"/>
              <a:t>Журнал </a:t>
            </a:r>
            <a:r>
              <a:rPr lang="ru-RU" sz="1800" i="1" dirty="0" err="1"/>
              <a:t>обліку</a:t>
            </a:r>
            <a:r>
              <a:rPr lang="ru-RU" sz="1800" i="1" dirty="0"/>
              <a:t> </a:t>
            </a:r>
            <a:r>
              <a:rPr lang="ru-RU" sz="1800" i="1" dirty="0" err="1"/>
              <a:t>замін</a:t>
            </a:r>
            <a:r>
              <a:rPr lang="ru-RU" sz="1800" i="1" dirty="0"/>
              <a:t> не </a:t>
            </a:r>
            <a:r>
              <a:rPr lang="ru-RU" sz="1800" i="1" dirty="0" err="1"/>
              <a:t>заповнюється</a:t>
            </a:r>
            <a:r>
              <a:rPr lang="ru-RU" sz="1800" dirty="0"/>
              <a:t>.</a:t>
            </a:r>
          </a:p>
          <a:p>
            <a:pPr>
              <a:lnSpc>
                <a:spcPct val="100000"/>
              </a:lnSpc>
            </a:pPr>
            <a:r>
              <a:rPr lang="ru-RU" sz="1800" b="1" dirty="0"/>
              <a:t>«</a:t>
            </a:r>
            <a:r>
              <a:rPr lang="ru-RU" sz="1800" b="1" dirty="0" err="1"/>
              <a:t>Дати</a:t>
            </a:r>
            <a:r>
              <a:rPr lang="ru-RU" sz="1800" b="1" dirty="0"/>
              <a:t> та </a:t>
            </a:r>
            <a:r>
              <a:rPr lang="ru-RU" sz="1800" b="1" dirty="0" err="1"/>
              <a:t>зміст</a:t>
            </a:r>
            <a:r>
              <a:rPr lang="ru-RU" sz="1800" b="1" dirty="0"/>
              <a:t> </a:t>
            </a:r>
            <a:r>
              <a:rPr lang="ru-RU" sz="1800" b="1" dirty="0" err="1"/>
              <a:t>уроків</a:t>
            </a:r>
            <a:r>
              <a:rPr lang="ru-RU" sz="1800" b="1" dirty="0"/>
              <a:t> </a:t>
            </a:r>
            <a:r>
              <a:rPr lang="ru-RU" sz="1800" b="1" dirty="0" err="1"/>
              <a:t>ви</a:t>
            </a:r>
            <a:r>
              <a:rPr lang="ru-RU" sz="1800" b="1" dirty="0"/>
              <a:t> </a:t>
            </a:r>
            <a:r>
              <a:rPr lang="ru-RU" sz="1800" b="1" dirty="0" err="1"/>
              <a:t>записуєте</a:t>
            </a:r>
            <a:r>
              <a:rPr lang="ru-RU" sz="1800" b="1" dirty="0"/>
              <a:t> </a:t>
            </a:r>
            <a:r>
              <a:rPr lang="ru-RU" sz="1800" b="1" dirty="0" err="1"/>
              <a:t>відповідно</a:t>
            </a:r>
            <a:r>
              <a:rPr lang="ru-RU" sz="1800" b="1" dirty="0"/>
              <a:t> до календарно-</a:t>
            </a:r>
            <a:r>
              <a:rPr lang="ru-RU" sz="1800" b="1" dirty="0" err="1"/>
              <a:t>тематичного</a:t>
            </a:r>
            <a:r>
              <a:rPr lang="ru-RU" sz="1800" b="1" dirty="0"/>
              <a:t> </a:t>
            </a:r>
            <a:r>
              <a:rPr lang="ru-RU" sz="1800" b="1" dirty="0" err="1"/>
              <a:t>планування</a:t>
            </a:r>
            <a:r>
              <a:rPr lang="ru-RU" sz="1800" b="1" dirty="0"/>
              <a:t> та </a:t>
            </a:r>
            <a:r>
              <a:rPr lang="ru-RU" sz="1800" b="1" dirty="0" err="1"/>
              <a:t>свого</a:t>
            </a:r>
            <a:r>
              <a:rPr lang="ru-RU" sz="1800" b="1" dirty="0"/>
              <a:t> </a:t>
            </a:r>
            <a:r>
              <a:rPr lang="ru-RU" sz="1800" b="1" dirty="0" err="1"/>
              <a:t>розкладу</a:t>
            </a:r>
            <a:r>
              <a:rPr lang="ru-RU" sz="1800" b="1" dirty="0"/>
              <a:t>», </a:t>
            </a:r>
            <a:r>
              <a:rPr lang="ru-RU" sz="1800" dirty="0"/>
              <a:t>- сказала </a:t>
            </a:r>
            <a:r>
              <a:rPr lang="ru-RU" sz="1800" dirty="0" err="1"/>
              <a:t>в.о</a:t>
            </a:r>
            <a:r>
              <a:rPr lang="ru-RU" sz="1800" dirty="0"/>
              <a:t>. </a:t>
            </a:r>
            <a:r>
              <a:rPr lang="ru-RU" sz="1800" dirty="0" err="1"/>
              <a:t>міністра</a:t>
            </a:r>
            <a:r>
              <a:rPr lang="ru-RU" sz="1800" dirty="0"/>
              <a:t> </a:t>
            </a:r>
            <a:r>
              <a:rPr lang="ru-RU" sz="1800" dirty="0" err="1"/>
              <a:t>освіти</a:t>
            </a:r>
            <a:r>
              <a:rPr lang="ru-RU" sz="1800" dirty="0"/>
              <a:t> і науки Любомира </a:t>
            </a:r>
            <a:r>
              <a:rPr lang="ru-RU" sz="1800" dirty="0" err="1"/>
              <a:t>Мандзій</a:t>
            </a:r>
            <a:r>
              <a:rPr lang="ru-RU" sz="1800" dirty="0"/>
              <a:t>, </a:t>
            </a:r>
            <a:r>
              <a:rPr lang="ru-RU" sz="1800" dirty="0" err="1"/>
              <a:t>звертаючись</a:t>
            </a:r>
            <a:r>
              <a:rPr lang="ru-RU" sz="1800" dirty="0"/>
              <a:t> до </a:t>
            </a:r>
            <a:r>
              <a:rPr lang="ru-RU" sz="1800" dirty="0" err="1"/>
              <a:t>вчителів</a:t>
            </a:r>
            <a:r>
              <a:rPr lang="ru-RU" sz="1800" dirty="0"/>
              <a:t>.</a:t>
            </a:r>
            <a:endParaRPr lang="en-US" sz="1800" dirty="0"/>
          </a:p>
          <a:p>
            <a:pPr>
              <a:lnSpc>
                <a:spcPct val="100000"/>
              </a:lnSpc>
            </a:pPr>
            <a:endParaRPr lang="ru-RU" sz="1600" dirty="0"/>
          </a:p>
          <a:p>
            <a:pPr>
              <a:lnSpc>
                <a:spcPct val="100000"/>
              </a:lnSpc>
            </a:pPr>
            <a:endParaRPr lang="uk-UA" sz="1600" dirty="0"/>
          </a:p>
        </p:txBody>
      </p:sp>
      <p:pic>
        <p:nvPicPr>
          <p:cNvPr id="15" name="Рисунок 14" descr="Зображення, що містить особа, жінка, стіл, чоловік&#10;&#10;Автоматично згенерований опис">
            <a:extLst>
              <a:ext uri="{FF2B5EF4-FFF2-40B4-BE49-F238E27FC236}">
                <a16:creationId xmlns:a16="http://schemas.microsoft.com/office/drawing/2014/main" xmlns="" id="{1C8F6D79-DF55-426F-A843-76F3921ADA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6769" y="616163"/>
            <a:ext cx="1941342" cy="1887886"/>
          </a:xfrm>
          <a:prstGeom prst="rect">
            <a:avLst/>
          </a:prstGeom>
        </p:spPr>
      </p:pic>
    </p:spTree>
    <p:extLst>
      <p:ext uri="{BB962C8B-B14F-4D97-AF65-F5344CB8AC3E}">
        <p14:creationId xmlns:p14="http://schemas.microsoft.com/office/powerpoint/2010/main" xmlns="" val="1769545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54EC24-C52C-4681-9C22-3210101A0CE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xmlns="" id="{53D57923-63EB-43BD-8199-BDA9C99B1080}"/>
              </a:ext>
            </a:extLst>
          </p:cNvPr>
          <p:cNvSpPr>
            <a:spLocks noGrp="1"/>
          </p:cNvSpPr>
          <p:nvPr>
            <p:ph idx="1"/>
          </p:nvPr>
        </p:nvSpPr>
        <p:spPr/>
        <p:txBody>
          <a:bodyPr/>
          <a:lstStyle/>
          <a:p>
            <a:r>
              <a:rPr lang="uk-UA" dirty="0"/>
              <a:t>Тематичні та підсумкові роботи</a:t>
            </a:r>
            <a:r>
              <a:rPr lang="en-US" dirty="0"/>
              <a:t> (</a:t>
            </a:r>
            <a:r>
              <a:rPr lang="uk-UA" dirty="0"/>
              <a:t>контроль видів мовленнєвої діяльності), які проведені в умовах дистанційного навчання записуються в журналі без зазначення дати їх проведення.</a:t>
            </a:r>
          </a:p>
          <a:p>
            <a:endParaRPr lang="uk-UA" dirty="0"/>
          </a:p>
        </p:txBody>
      </p:sp>
    </p:spTree>
    <p:extLst>
      <p:ext uri="{BB962C8B-B14F-4D97-AF65-F5344CB8AC3E}">
        <p14:creationId xmlns:p14="http://schemas.microsoft.com/office/powerpoint/2010/main" xmlns="" val="75536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A133B7-394E-4FA0-88C1-612AD07B4E1D}"/>
              </a:ext>
            </a:extLst>
          </p:cNvPr>
          <p:cNvSpPr>
            <a:spLocks noGrp="1"/>
          </p:cNvSpPr>
          <p:nvPr>
            <p:ph type="title"/>
          </p:nvPr>
        </p:nvSpPr>
        <p:spPr/>
        <p:txBody>
          <a:bodyPr/>
          <a:lstStyle/>
          <a:p>
            <a:r>
              <a:rPr lang="uk-UA" b="1" dirty="0">
                <a:solidFill>
                  <a:srgbClr val="002060"/>
                </a:solidFill>
                <a:latin typeface="Times New Roman" panose="02020603050405020304" pitchFamily="18" charset="0"/>
                <a:cs typeface="Times New Roman" panose="02020603050405020304" pitchFamily="18" charset="0"/>
              </a:rPr>
              <a:t>Нормативний документ</a:t>
            </a:r>
          </a:p>
        </p:txBody>
      </p:sp>
      <p:sp>
        <p:nvSpPr>
          <p:cNvPr id="3" name="Місце для вмісту 2">
            <a:extLst>
              <a:ext uri="{FF2B5EF4-FFF2-40B4-BE49-F238E27FC236}">
                <a16:creationId xmlns:a16="http://schemas.microsoft.com/office/drawing/2014/main" xmlns="" id="{AA915343-6372-43BB-B82E-7AC4BF51C311}"/>
              </a:ext>
            </a:extLst>
          </p:cNvPr>
          <p:cNvSpPr>
            <a:spLocks noGrp="1"/>
          </p:cNvSpPr>
          <p:nvPr>
            <p:ph idx="1"/>
          </p:nvPr>
        </p:nvSpPr>
        <p:spPr/>
        <p:txBody>
          <a:bodyPr/>
          <a:lstStyle/>
          <a:p>
            <a:pPr marL="0" indent="0">
              <a:buNone/>
            </a:pPr>
            <a:r>
              <a:rPr lang="uk-UA" dirty="0">
                <a:latin typeface="Times New Roman" panose="02020603050405020304" pitchFamily="18" charset="0"/>
                <a:cs typeface="Times New Roman" panose="02020603050405020304" pitchFamily="18" charset="0"/>
              </a:rPr>
              <a:t>Лист МОН України №1/9-213 від 16.04.2020</a:t>
            </a:r>
            <a:endParaRPr lang="en-US"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«Щодо проведення підсумкового оцінювання та організованого завершення 2019-2020 навчального року»</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hlinkClick r:id="rId2"/>
              </a:rPr>
              <a:t>http://osvita.ua/legislation/Ser_osv/72975/</a:t>
            </a:r>
            <a:r>
              <a:rPr lang="uk-UA"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buNone/>
            </a:pPr>
            <a:endParaRPr lang="uk-UA"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xmlns="" val="103148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E777E57D-6A88-4B5B-A068-2BA7FF4E8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031FD44-4C21-4497-B841-49034A4D0E0F}"/>
              </a:ext>
            </a:extLst>
          </p:cNvPr>
          <p:cNvSpPr>
            <a:spLocks noGrp="1"/>
          </p:cNvSpPr>
          <p:nvPr>
            <p:ph type="title"/>
          </p:nvPr>
        </p:nvSpPr>
        <p:spPr>
          <a:xfrm>
            <a:off x="841248" y="503132"/>
            <a:ext cx="10509504" cy="1974892"/>
          </a:xfrm>
        </p:spPr>
        <p:txBody>
          <a:bodyPr anchor="b">
            <a:normAutofit/>
          </a:bodyPr>
          <a:lstStyle/>
          <a:p>
            <a:r>
              <a:rPr lang="uk-UA" sz="3400" b="1" dirty="0"/>
              <a:t>Академічна автономія</a:t>
            </a:r>
            <a:r>
              <a:rPr lang="uk-UA" sz="3400" dirty="0"/>
              <a:t/>
            </a:r>
            <a:br>
              <a:rPr lang="uk-UA" sz="3400" dirty="0"/>
            </a:br>
            <a:r>
              <a:rPr lang="uk-UA" sz="3400" dirty="0"/>
              <a:t/>
            </a:r>
            <a:br>
              <a:rPr lang="uk-UA" sz="3400" dirty="0"/>
            </a:br>
            <a:r>
              <a:rPr lang="uk-UA" sz="3400" dirty="0"/>
              <a:t>частини 3 та 4 статті 10 Закону України </a:t>
            </a:r>
            <a:br>
              <a:rPr lang="uk-UA" sz="3400" dirty="0"/>
            </a:br>
            <a:r>
              <a:rPr lang="uk-UA" sz="3400" dirty="0"/>
              <a:t>«Про повну загальну середню освіту»</a:t>
            </a:r>
          </a:p>
        </p:txBody>
      </p:sp>
      <p:sp>
        <p:nvSpPr>
          <p:cNvPr id="36" name="Rectangle 35">
            <a:extLst>
              <a:ext uri="{FF2B5EF4-FFF2-40B4-BE49-F238E27FC236}">
                <a16:creationId xmlns:a16="http://schemas.microsoft.com/office/drawing/2014/main" xmlns="" id="{F7117410-A2A4-4085-9ADC-46744551D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xmlns="" id="{99F74EB5-E547-4FB4-95F5-BCC788F3C4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5CAEBB36-FCA7-4C7F-81DD-42107682A9DC}"/>
              </a:ext>
            </a:extLst>
          </p:cNvPr>
          <p:cNvSpPr>
            <a:spLocks noGrp="1"/>
          </p:cNvSpPr>
          <p:nvPr>
            <p:ph idx="1"/>
          </p:nvPr>
        </p:nvSpPr>
        <p:spPr>
          <a:xfrm>
            <a:off x="841248" y="3328416"/>
            <a:ext cx="10509504" cy="2715768"/>
          </a:xfrm>
        </p:spPr>
        <p:txBody>
          <a:bodyPr>
            <a:normAutofit/>
          </a:bodyPr>
          <a:lstStyle/>
          <a:p>
            <a:r>
              <a:rPr lang="uk-UA" sz="2000" dirty="0"/>
              <a:t>Питання організації освітнього процесу, виконання освітньої програми, навчального плану є внутрішніми питаннями кожного закладу загальної середньої освіти, його педагогічної ради.</a:t>
            </a:r>
          </a:p>
        </p:txBody>
      </p:sp>
    </p:spTree>
    <p:extLst>
      <p:ext uri="{BB962C8B-B14F-4D97-AF65-F5344CB8AC3E}">
        <p14:creationId xmlns:p14="http://schemas.microsoft.com/office/powerpoint/2010/main" xmlns="" val="145779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xmlns="" id="{8380AD67-C5CA-4918-B4BB-C359BB03E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91DDC9D-87CF-4DD3-93A7-146A6B190B1D}"/>
              </a:ext>
            </a:extLst>
          </p:cNvPr>
          <p:cNvSpPr>
            <a:spLocks noGrp="1"/>
          </p:cNvSpPr>
          <p:nvPr>
            <p:ph type="title"/>
          </p:nvPr>
        </p:nvSpPr>
        <p:spPr>
          <a:xfrm>
            <a:off x="5080216" y="1076324"/>
            <a:ext cx="6272784" cy="1535051"/>
          </a:xfrm>
        </p:spPr>
        <p:txBody>
          <a:bodyPr anchor="b">
            <a:normAutofit fontScale="90000"/>
          </a:bodyPr>
          <a:lstStyle/>
          <a:p>
            <a:r>
              <a:rPr lang="uk-UA" sz="1700" dirty="0"/>
              <a:t/>
            </a:r>
            <a:br>
              <a:rPr lang="uk-UA" sz="1700" dirty="0"/>
            </a:br>
            <a:r>
              <a:rPr lang="uk-UA" sz="3600" b="1" dirty="0">
                <a:solidFill>
                  <a:schemeClr val="accent3">
                    <a:lumMod val="50000"/>
                  </a:schemeClr>
                </a:solidFill>
              </a:rPr>
              <a:t>Академічна автономія</a:t>
            </a:r>
            <a:r>
              <a:rPr lang="uk-UA" sz="1700" dirty="0"/>
              <a:t/>
            </a:r>
            <a:br>
              <a:rPr lang="uk-UA" sz="1700" dirty="0"/>
            </a:br>
            <a:r>
              <a:rPr lang="uk-UA" sz="1700" dirty="0"/>
              <a:t/>
            </a:r>
            <a:br>
              <a:rPr lang="uk-UA" sz="1700" dirty="0"/>
            </a:br>
            <a:r>
              <a:rPr lang="uk-UA" sz="2200" dirty="0"/>
              <a:t>Зважаючи на різні варіанти організації навчання</a:t>
            </a:r>
            <a:br>
              <a:rPr lang="uk-UA" sz="2200" dirty="0"/>
            </a:br>
            <a:r>
              <a:rPr lang="uk-UA" sz="2200" dirty="0"/>
              <a:t> з використанням технологій дистанційного навчання</a:t>
            </a:r>
            <a:br>
              <a:rPr lang="uk-UA" sz="2200" dirty="0"/>
            </a:br>
            <a:r>
              <a:rPr lang="uk-UA" sz="2200" dirty="0"/>
              <a:t>МОН рекомендує ЗЗСО</a:t>
            </a:r>
            <a:r>
              <a:rPr lang="uk-UA" sz="1700" dirty="0"/>
              <a:t/>
            </a:r>
            <a:br>
              <a:rPr lang="uk-UA" sz="1700" dirty="0"/>
            </a:br>
            <a:endParaRPr lang="uk-UA" sz="1700" dirty="0"/>
          </a:p>
        </p:txBody>
      </p:sp>
      <p:pic>
        <p:nvPicPr>
          <p:cNvPr id="5" name="Picture 4">
            <a:extLst>
              <a:ext uri="{FF2B5EF4-FFF2-40B4-BE49-F238E27FC236}">
                <a16:creationId xmlns:a16="http://schemas.microsoft.com/office/drawing/2014/main" xmlns="" id="{F7A35599-AA9C-4B10-A6C3-2D0C2B686251}"/>
              </a:ext>
            </a:extLst>
          </p:cNvPr>
          <p:cNvPicPr>
            <a:picLocks noChangeAspect="1"/>
          </p:cNvPicPr>
          <p:nvPr/>
        </p:nvPicPr>
        <p:blipFill rotWithShape="1">
          <a:blip r:embed="rId2" cstate="print"/>
          <a:srcRect l="9239" r="46909" b="-1"/>
          <a:stretch/>
        </p:blipFill>
        <p:spPr>
          <a:xfrm>
            <a:off x="20" y="10"/>
            <a:ext cx="4505305" cy="6857990"/>
          </a:xfrm>
          <a:prstGeom prst="rect">
            <a:avLst/>
          </a:prstGeom>
        </p:spPr>
      </p:pic>
      <p:sp>
        <p:nvSpPr>
          <p:cNvPr id="25" name="Rectangle 19">
            <a:extLst>
              <a:ext uri="{FF2B5EF4-FFF2-40B4-BE49-F238E27FC236}">
                <a16:creationId xmlns:a16="http://schemas.microsoft.com/office/drawing/2014/main" xmlns="" id="{EABAD4DA-87BA-4F70-9EF0-45C6BCF17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1">
            <a:extLst>
              <a:ext uri="{FF2B5EF4-FFF2-40B4-BE49-F238E27FC236}">
                <a16:creationId xmlns:a16="http://schemas.microsoft.com/office/drawing/2014/main" xmlns="" id="{915128D9-2797-47FA-B6FE-EC24E6B84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FBA3000F-70A3-41CA-9683-5ADE08DAFF55}"/>
              </a:ext>
            </a:extLst>
          </p:cNvPr>
          <p:cNvSpPr>
            <a:spLocks noGrp="1"/>
          </p:cNvSpPr>
          <p:nvPr>
            <p:ph idx="1"/>
          </p:nvPr>
        </p:nvSpPr>
        <p:spPr>
          <a:xfrm>
            <a:off x="5080216" y="3031702"/>
            <a:ext cx="6272784" cy="3826298"/>
          </a:xfrm>
        </p:spPr>
        <p:txBody>
          <a:bodyPr>
            <a:normAutofit/>
          </a:bodyPr>
          <a:lstStyle/>
          <a:p>
            <a:pPr>
              <a:lnSpc>
                <a:spcPct val="100000"/>
              </a:lnSpc>
            </a:pPr>
            <a:r>
              <a:rPr lang="ru-RU" sz="1600" dirty="0"/>
              <a:t>провести </a:t>
            </a:r>
            <a:r>
              <a:rPr lang="ru-RU" sz="1600" dirty="0" err="1"/>
              <a:t>підсумкове</a:t>
            </a:r>
            <a:r>
              <a:rPr lang="ru-RU" sz="1600" dirty="0"/>
              <a:t> </a:t>
            </a:r>
            <a:r>
              <a:rPr lang="ru-RU" sz="1600" dirty="0" err="1"/>
              <a:t>річне</a:t>
            </a:r>
            <a:r>
              <a:rPr lang="ru-RU" sz="1600" dirty="0"/>
              <a:t> </a:t>
            </a:r>
            <a:r>
              <a:rPr lang="ru-RU" sz="1600" dirty="0" err="1"/>
              <a:t>оцінювання</a:t>
            </a:r>
            <a:r>
              <a:rPr lang="ru-RU" sz="1600" dirty="0"/>
              <a:t> </a:t>
            </a:r>
            <a:r>
              <a:rPr lang="ru-RU" sz="1600" dirty="0" err="1"/>
              <a:t>навчальних</a:t>
            </a:r>
            <a:r>
              <a:rPr lang="ru-RU" sz="1600" dirty="0"/>
              <a:t> </a:t>
            </a:r>
            <a:r>
              <a:rPr lang="ru-RU" sz="1600" dirty="0" err="1"/>
              <a:t>досягнень</a:t>
            </a:r>
            <a:r>
              <a:rPr lang="ru-RU" sz="1600" dirty="0"/>
              <a:t> </a:t>
            </a:r>
            <a:r>
              <a:rPr lang="ru-RU" sz="1600" dirty="0" err="1"/>
              <a:t>учнів</a:t>
            </a:r>
            <a:r>
              <a:rPr lang="ru-RU" sz="1600" dirty="0"/>
              <a:t>, </a:t>
            </a:r>
            <a:r>
              <a:rPr lang="ru-RU" sz="1600" b="1" dirty="0" err="1"/>
              <a:t>враховуючи</a:t>
            </a:r>
            <a:r>
              <a:rPr lang="ru-RU" sz="1600" b="1" dirty="0"/>
              <a:t> </a:t>
            </a:r>
            <a:r>
              <a:rPr lang="ru-RU" sz="1600" b="1" dirty="0" err="1"/>
              <a:t>результати</a:t>
            </a:r>
            <a:r>
              <a:rPr lang="ru-RU" sz="1600" b="1" dirty="0"/>
              <a:t> </a:t>
            </a:r>
            <a:r>
              <a:rPr lang="ru-RU" sz="1600" b="1" dirty="0" err="1"/>
              <a:t>оцінювання</a:t>
            </a:r>
            <a:r>
              <a:rPr lang="ru-RU" sz="1600" b="1" dirty="0"/>
              <a:t> з </a:t>
            </a:r>
            <a:r>
              <a:rPr lang="ru-RU" sz="1600" b="1" dirty="0" err="1"/>
              <a:t>використанням</a:t>
            </a:r>
            <a:r>
              <a:rPr lang="ru-RU" sz="1600" b="1" dirty="0"/>
              <a:t> </a:t>
            </a:r>
            <a:r>
              <a:rPr lang="ru-RU" sz="1600" b="1" dirty="0" err="1"/>
              <a:t>технологій</a:t>
            </a:r>
            <a:r>
              <a:rPr lang="ru-RU" sz="1600" b="1" dirty="0"/>
              <a:t> </a:t>
            </a:r>
            <a:r>
              <a:rPr lang="ru-RU" sz="1600" b="1" dirty="0" err="1"/>
              <a:t>дистанційного</a:t>
            </a:r>
            <a:r>
              <a:rPr lang="ru-RU" sz="1600" b="1" dirty="0"/>
              <a:t> </a:t>
            </a:r>
            <a:r>
              <a:rPr lang="ru-RU" sz="1600" b="1" dirty="0" err="1"/>
              <a:t>навчання</a:t>
            </a:r>
            <a:r>
              <a:rPr lang="ru-RU" sz="1600" b="1" dirty="0"/>
              <a:t> за </a:t>
            </a:r>
            <a:r>
              <a:rPr lang="ru-RU" sz="1600" b="1" dirty="0" err="1"/>
              <a:t>другий</a:t>
            </a:r>
            <a:r>
              <a:rPr lang="ru-RU" sz="1600" b="1" dirty="0"/>
              <a:t> семестр;</a:t>
            </a:r>
          </a:p>
          <a:p>
            <a:pPr>
              <a:lnSpc>
                <a:spcPct val="100000"/>
              </a:lnSpc>
            </a:pPr>
            <a:r>
              <a:rPr lang="ru-RU" sz="1600" dirty="0" err="1"/>
              <a:t>завершити</a:t>
            </a:r>
            <a:r>
              <a:rPr lang="ru-RU" sz="1600" dirty="0"/>
              <a:t> </a:t>
            </a:r>
            <a:r>
              <a:rPr lang="ru-RU" sz="1600" dirty="0" err="1"/>
              <a:t>навчальний</a:t>
            </a:r>
            <a:r>
              <a:rPr lang="ru-RU" sz="1600" dirty="0"/>
              <a:t> </a:t>
            </a:r>
            <a:r>
              <a:rPr lang="ru-RU" sz="1600" dirty="0" err="1"/>
              <a:t>рік</a:t>
            </a:r>
            <a:r>
              <a:rPr lang="ru-RU" sz="1600" dirty="0"/>
              <a:t> </a:t>
            </a:r>
            <a:r>
              <a:rPr lang="ru-RU" sz="1600" dirty="0" err="1"/>
              <a:t>відповідно</a:t>
            </a:r>
            <a:r>
              <a:rPr lang="ru-RU" sz="1600" dirty="0"/>
              <a:t> до </a:t>
            </a:r>
            <a:r>
              <a:rPr lang="ru-RU" sz="1600" dirty="0" err="1"/>
              <a:t>структури</a:t>
            </a:r>
            <a:r>
              <a:rPr lang="ru-RU" sz="1600" dirty="0"/>
              <a:t>, </a:t>
            </a:r>
            <a:r>
              <a:rPr lang="ru-RU" sz="1600" dirty="0" err="1"/>
              <a:t>визначеної</a:t>
            </a:r>
            <a:r>
              <a:rPr lang="ru-RU" sz="1600" dirty="0"/>
              <a:t> закладом </a:t>
            </a:r>
            <a:r>
              <a:rPr lang="ru-RU" sz="1600" dirty="0" err="1"/>
              <a:t>загальної</a:t>
            </a:r>
            <a:r>
              <a:rPr lang="ru-RU" sz="1600" dirty="0"/>
              <a:t> </a:t>
            </a:r>
            <a:r>
              <a:rPr lang="ru-RU" sz="1600" dirty="0" err="1"/>
              <a:t>середньої</a:t>
            </a:r>
            <a:r>
              <a:rPr lang="ru-RU" sz="1600" dirty="0"/>
              <a:t> </a:t>
            </a:r>
            <a:r>
              <a:rPr lang="ru-RU" sz="1600" dirty="0" err="1"/>
              <a:t>освіти</a:t>
            </a:r>
            <a:r>
              <a:rPr lang="ru-RU" sz="1600" dirty="0"/>
              <a:t> на початку </a:t>
            </a:r>
            <a:r>
              <a:rPr lang="ru-RU" sz="1600" dirty="0" err="1"/>
              <a:t>навчального</a:t>
            </a:r>
            <a:r>
              <a:rPr lang="ru-RU" sz="1600" dirty="0"/>
              <a:t> року, а </a:t>
            </a:r>
            <a:r>
              <a:rPr lang="ru-RU" sz="1600" b="1" dirty="0" err="1"/>
              <a:t>також</a:t>
            </a:r>
            <a:r>
              <a:rPr lang="ru-RU" sz="1600" b="1" dirty="0"/>
              <a:t> з </a:t>
            </a:r>
            <a:r>
              <a:rPr lang="ru-RU" sz="1600" b="1" dirty="0" err="1"/>
              <a:t>урахуванням</a:t>
            </a:r>
            <a:r>
              <a:rPr lang="ru-RU" sz="1600" b="1" dirty="0"/>
              <a:t> </a:t>
            </a:r>
            <a:r>
              <a:rPr lang="ru-RU" sz="1600" b="1" dirty="0" err="1"/>
              <a:t>виконання</a:t>
            </a:r>
            <a:r>
              <a:rPr lang="ru-RU" sz="1600" b="1" dirty="0"/>
              <a:t> календарно-</a:t>
            </a:r>
            <a:r>
              <a:rPr lang="ru-RU" sz="1600" b="1" dirty="0" err="1"/>
              <a:t>тематичних</a:t>
            </a:r>
            <a:r>
              <a:rPr lang="ru-RU" sz="1600" b="1" dirty="0"/>
              <a:t> </a:t>
            </a:r>
            <a:r>
              <a:rPr lang="ru-RU" sz="1600" b="1" dirty="0" err="1"/>
              <a:t>планів</a:t>
            </a:r>
            <a:r>
              <a:rPr lang="ru-RU" sz="1600" b="1" dirty="0"/>
              <a:t>;</a:t>
            </a:r>
            <a:endParaRPr lang="uk-UA" sz="1600" dirty="0"/>
          </a:p>
          <a:p>
            <a:pPr>
              <a:lnSpc>
                <a:spcPct val="100000"/>
              </a:lnSpc>
            </a:pPr>
            <a:r>
              <a:rPr lang="uk-UA" sz="1600" dirty="0"/>
              <a:t>планувати </a:t>
            </a:r>
            <a:r>
              <a:rPr lang="uk-UA" sz="1600" b="1" dirty="0"/>
              <a:t>кількість та обсяг завдань та контрольних заходів </a:t>
            </a:r>
            <a:r>
              <a:rPr lang="uk-UA" sz="1600" dirty="0"/>
              <a:t>з урахуванням принципу </a:t>
            </a:r>
            <a:r>
              <a:rPr lang="uk-UA" sz="1600" dirty="0" err="1"/>
              <a:t>здоров'язбереження</a:t>
            </a:r>
            <a:r>
              <a:rPr lang="uk-UA" sz="1600" dirty="0"/>
              <a:t>, запобігаючи емоційному, ментальному та фізичному перевантаженню учнів;</a:t>
            </a:r>
          </a:p>
          <a:p>
            <a:pPr>
              <a:lnSpc>
                <a:spcPct val="100000"/>
              </a:lnSpc>
            </a:pPr>
            <a:r>
              <a:rPr lang="ru-RU" sz="1600" dirty="0" err="1"/>
              <a:t>укласти</a:t>
            </a:r>
            <a:r>
              <a:rPr lang="ru-RU" sz="1600" dirty="0"/>
              <a:t> </a:t>
            </a:r>
            <a:r>
              <a:rPr lang="ru-RU" sz="1600" b="1" dirty="0" err="1"/>
              <a:t>графік</a:t>
            </a:r>
            <a:r>
              <a:rPr lang="ru-RU" sz="1600" b="1" dirty="0"/>
              <a:t> </a:t>
            </a:r>
            <a:r>
              <a:rPr lang="ru-RU" sz="1600" b="1" dirty="0" err="1"/>
              <a:t>дистанційних</a:t>
            </a:r>
            <a:r>
              <a:rPr lang="ru-RU" sz="1600" b="1" dirty="0"/>
              <a:t> </a:t>
            </a:r>
            <a:r>
              <a:rPr lang="ru-RU" sz="1600" b="1" dirty="0" err="1"/>
              <a:t>перевірочних</a:t>
            </a:r>
            <a:r>
              <a:rPr lang="ru-RU" sz="1600" b="1" dirty="0"/>
              <a:t> </a:t>
            </a:r>
            <a:r>
              <a:rPr lang="ru-RU" sz="1600" b="1" dirty="0" err="1"/>
              <a:t>робіт</a:t>
            </a:r>
            <a:r>
              <a:rPr lang="ru-RU" sz="1600" b="1" dirty="0"/>
              <a:t> та </a:t>
            </a:r>
            <a:r>
              <a:rPr lang="ru-RU" sz="1600" b="1" dirty="0" err="1"/>
              <a:t>усних</a:t>
            </a:r>
            <a:r>
              <a:rPr lang="ru-RU" sz="1600" b="1" dirty="0"/>
              <a:t> </a:t>
            </a:r>
            <a:r>
              <a:rPr lang="ru-RU" sz="1600" b="1" dirty="0" err="1"/>
              <a:t>опитувань</a:t>
            </a:r>
            <a:r>
              <a:rPr lang="ru-RU" sz="1600" dirty="0"/>
              <a:t> з метою </a:t>
            </a:r>
            <a:r>
              <a:rPr lang="ru-RU" sz="1600" dirty="0" err="1"/>
              <a:t>недопущення</a:t>
            </a:r>
            <a:r>
              <a:rPr lang="ru-RU" sz="1600" dirty="0"/>
              <a:t> </a:t>
            </a:r>
            <a:r>
              <a:rPr lang="ru-RU" sz="1600" dirty="0" err="1"/>
              <a:t>перевантаження</a:t>
            </a:r>
            <a:r>
              <a:rPr lang="ru-RU" sz="1600" dirty="0"/>
              <a:t> </a:t>
            </a:r>
            <a:r>
              <a:rPr lang="ru-RU" sz="1600" dirty="0" err="1"/>
              <a:t>учнів</a:t>
            </a:r>
            <a:r>
              <a:rPr lang="ru-RU" sz="1600" dirty="0"/>
              <a:t> і </a:t>
            </a:r>
            <a:r>
              <a:rPr lang="ru-RU" sz="1600" dirty="0" err="1"/>
              <a:t>раціонального</a:t>
            </a:r>
            <a:r>
              <a:rPr lang="ru-RU" sz="1600" dirty="0"/>
              <a:t> </a:t>
            </a:r>
            <a:r>
              <a:rPr lang="ru-RU" sz="1600" dirty="0" err="1"/>
              <a:t>використання</a:t>
            </a:r>
            <a:r>
              <a:rPr lang="ru-RU" sz="1600" dirty="0"/>
              <a:t> часу;</a:t>
            </a:r>
          </a:p>
          <a:p>
            <a:pPr>
              <a:lnSpc>
                <a:spcPct val="100000"/>
              </a:lnSpc>
            </a:pPr>
            <a:endParaRPr lang="uk-UA" sz="1300" dirty="0"/>
          </a:p>
        </p:txBody>
      </p:sp>
    </p:spTree>
    <p:extLst>
      <p:ext uri="{BB962C8B-B14F-4D97-AF65-F5344CB8AC3E}">
        <p14:creationId xmlns:p14="http://schemas.microsoft.com/office/powerpoint/2010/main" xmlns="" val="90120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xmlns=""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xmlns=""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A6BF769C-DA6F-479C-AF09-405399C2927E}"/>
              </a:ext>
            </a:extLst>
          </p:cNvPr>
          <p:cNvSpPr>
            <a:spLocks noGrp="1"/>
          </p:cNvSpPr>
          <p:nvPr>
            <p:ph type="title"/>
          </p:nvPr>
        </p:nvSpPr>
        <p:spPr>
          <a:xfrm>
            <a:off x="621792" y="1161288"/>
            <a:ext cx="3602736" cy="4526280"/>
          </a:xfrm>
        </p:spPr>
        <p:txBody>
          <a:bodyPr>
            <a:normAutofit/>
          </a:bodyPr>
          <a:lstStyle/>
          <a:p>
            <a:r>
              <a:rPr lang="uk-UA" sz="2200" dirty="0"/>
              <a:t>У листі МОН № 1/9–213 від 16.04.2020 «Щодо проведення підсумкового оцінювання та організованого закінчення 2019- 2020 навчального року» зазначено: «Оцінювання є невід'ємною частиною процесу навчання, дистанційне навчання не є винятком».</a:t>
            </a:r>
            <a:br>
              <a:rPr lang="uk-UA" sz="2200" dirty="0"/>
            </a:br>
            <a:endParaRPr lang="uk-UA" sz="2200" dirty="0"/>
          </a:p>
        </p:txBody>
      </p:sp>
      <p:sp>
        <p:nvSpPr>
          <p:cNvPr id="14" name="Rectangle 13">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xmlns="" id="{471473E8-9520-4B74-B4D0-5CEE5ABD2FA8}"/>
              </a:ext>
            </a:extLst>
          </p:cNvPr>
          <p:cNvSpPr>
            <a:spLocks noGrp="1"/>
          </p:cNvSpPr>
          <p:nvPr>
            <p:ph idx="1"/>
          </p:nvPr>
        </p:nvSpPr>
        <p:spPr>
          <a:xfrm>
            <a:off x="5434149" y="932688"/>
            <a:ext cx="5916603" cy="4992624"/>
          </a:xfrm>
        </p:spPr>
        <p:txBody>
          <a:bodyPr anchor="ctr">
            <a:normAutofit/>
          </a:bodyPr>
          <a:lstStyle/>
          <a:p>
            <a:r>
              <a:rPr lang="uk-UA" sz="2000" dirty="0"/>
              <a:t>Основними видами оцінювання з іноземної мови (3-11 класи) є поточне, тематичне, семестрове, річне оцінювання та підсумкова державна атестація.</a:t>
            </a:r>
          </a:p>
          <a:p>
            <a:endParaRPr lang="uk-UA" sz="2000" dirty="0"/>
          </a:p>
          <a:p>
            <a:r>
              <a:rPr lang="uk-UA" sz="2000" dirty="0"/>
              <a:t>Для учнів 1-х, 2-х і 3-х пілотних класів НУШ застосовується формувальне та підсумкове оцінювання. </a:t>
            </a:r>
            <a:endParaRPr lang="en-US" sz="2000" dirty="0"/>
          </a:p>
          <a:p>
            <a:endParaRPr lang="en-US" sz="2000" dirty="0"/>
          </a:p>
          <a:p>
            <a:endParaRPr lang="uk-UA" sz="2000" dirty="0"/>
          </a:p>
        </p:txBody>
      </p:sp>
    </p:spTree>
    <p:extLst>
      <p:ext uri="{BB962C8B-B14F-4D97-AF65-F5344CB8AC3E}">
        <p14:creationId xmlns:p14="http://schemas.microsoft.com/office/powerpoint/2010/main" xmlns="" val="11373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D1A4588A-55D5-49B8-BE41-54ACDCFF2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descr="Зображення, що містить малювання, знак&#10;&#10;Автоматично згенерований опис">
            <a:extLst>
              <a:ext uri="{FF2B5EF4-FFF2-40B4-BE49-F238E27FC236}">
                <a16:creationId xmlns:a16="http://schemas.microsoft.com/office/drawing/2014/main" xmlns="" id="{70CB8F84-DE5A-46BC-AB01-FC4C323066B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8155" b="26724"/>
          <a:stretch/>
        </p:blipFill>
        <p:spPr>
          <a:xfrm>
            <a:off x="20" y="10"/>
            <a:ext cx="12191980" cy="4465973"/>
          </a:xfrm>
          <a:prstGeom prst="rect">
            <a:avLst/>
          </a:prstGeom>
        </p:spPr>
      </p:pic>
      <p:sp>
        <p:nvSpPr>
          <p:cNvPr id="14" name="Rectangle: Rounded Corners 13">
            <a:extLst>
              <a:ext uri="{FF2B5EF4-FFF2-40B4-BE49-F238E27FC236}">
                <a16:creationId xmlns:a16="http://schemas.microsoft.com/office/drawing/2014/main" xmlns="" id="{F97E7EA2-EDCD-47E9-81BC-415C606D1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6AABB9E-1CDE-4254-A2DA-9772FDA049A8}"/>
              </a:ext>
            </a:extLst>
          </p:cNvPr>
          <p:cNvSpPr>
            <a:spLocks noGrp="1"/>
          </p:cNvSpPr>
          <p:nvPr>
            <p:ph type="title"/>
          </p:nvPr>
        </p:nvSpPr>
        <p:spPr>
          <a:xfrm>
            <a:off x="566928" y="4203278"/>
            <a:ext cx="8557193" cy="536063"/>
          </a:xfrm>
        </p:spPr>
        <p:txBody>
          <a:bodyPr>
            <a:normAutofit/>
          </a:bodyPr>
          <a:lstStyle/>
          <a:p>
            <a:endParaRPr lang="uk-UA" sz="2800">
              <a:solidFill>
                <a:schemeClr val="bg1"/>
              </a:solidFill>
            </a:endParaRPr>
          </a:p>
        </p:txBody>
      </p:sp>
      <p:sp>
        <p:nvSpPr>
          <p:cNvPr id="3" name="Місце для вмісту 2">
            <a:extLst>
              <a:ext uri="{FF2B5EF4-FFF2-40B4-BE49-F238E27FC236}">
                <a16:creationId xmlns:a16="http://schemas.microsoft.com/office/drawing/2014/main" xmlns="" id="{FB2C6B4A-5EF2-4CDF-9D23-36140D1357A5}"/>
              </a:ext>
            </a:extLst>
          </p:cNvPr>
          <p:cNvSpPr>
            <a:spLocks noGrp="1"/>
          </p:cNvSpPr>
          <p:nvPr>
            <p:ph idx="1"/>
          </p:nvPr>
        </p:nvSpPr>
        <p:spPr>
          <a:xfrm>
            <a:off x="566928" y="4956314"/>
            <a:ext cx="11058144" cy="1306417"/>
          </a:xfrm>
        </p:spPr>
        <p:txBody>
          <a:bodyPr>
            <a:normAutofit/>
          </a:bodyPr>
          <a:lstStyle/>
          <a:p>
            <a:r>
              <a:rPr lang="uk-UA" sz="1700" dirty="0"/>
              <a:t>Мета формувального оцінювання, - не перевірка і контроль, а встановлення зворотного зв'язку вчителя з учнями. </a:t>
            </a:r>
            <a:r>
              <a:rPr lang="ru-RU" sz="1700" dirty="0" err="1"/>
              <a:t>Воно</a:t>
            </a:r>
            <a:r>
              <a:rPr lang="ru-RU" sz="1700" dirty="0"/>
              <a:t>  </a:t>
            </a:r>
            <a:r>
              <a:rPr lang="uk-UA" sz="1700" dirty="0"/>
              <a:t>передбачає надання учням підтримки, допомоги, відзначення їх успіхів, аналізу помилок, планування подальшої роботи. </a:t>
            </a:r>
            <a:r>
              <a:rPr lang="uk-UA" sz="1700" b="1" dirty="0"/>
              <a:t>Завершальне підсумкове оцінювання здійснюється шляхом заповнення свідоцтва досягнень учнів за результатами виконаних ними робіт та спостережень.</a:t>
            </a:r>
          </a:p>
          <a:p>
            <a:endParaRPr lang="uk-UA" sz="1700" dirty="0"/>
          </a:p>
        </p:txBody>
      </p:sp>
    </p:spTree>
    <p:extLst>
      <p:ext uri="{BB962C8B-B14F-4D97-AF65-F5344CB8AC3E}">
        <p14:creationId xmlns:p14="http://schemas.microsoft.com/office/powerpoint/2010/main" xmlns="" val="57438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D1A4588A-55D5-49B8-BE41-54ACDCFF2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Зображення, що містить малювання&#10;&#10;Автоматично згенерований опис">
            <a:extLst>
              <a:ext uri="{FF2B5EF4-FFF2-40B4-BE49-F238E27FC236}">
                <a16:creationId xmlns:a16="http://schemas.microsoft.com/office/drawing/2014/main" xmlns="" id="{8D4E4E0E-8585-47FD-9F2D-9D2BCECBD37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618" b="21261"/>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xmlns="" id="{F97E7EA2-EDCD-47E9-81BC-415C606D1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8324DD07-129D-40B9-B13A-8AAA06EC8E1B}"/>
              </a:ext>
            </a:extLst>
          </p:cNvPr>
          <p:cNvSpPr>
            <a:spLocks noGrp="1"/>
          </p:cNvSpPr>
          <p:nvPr>
            <p:ph type="title"/>
          </p:nvPr>
        </p:nvSpPr>
        <p:spPr>
          <a:xfrm>
            <a:off x="566928" y="4203278"/>
            <a:ext cx="8557193" cy="536063"/>
          </a:xfrm>
        </p:spPr>
        <p:txBody>
          <a:bodyPr>
            <a:normAutofit/>
          </a:bodyPr>
          <a:lstStyle/>
          <a:p>
            <a:r>
              <a:rPr lang="uk-UA" sz="2800">
                <a:solidFill>
                  <a:schemeClr val="bg1"/>
                </a:solidFill>
              </a:rPr>
              <a:t>1 класи, 2 класи та 3 класи («пілотні») НУШ </a:t>
            </a:r>
          </a:p>
        </p:txBody>
      </p:sp>
      <p:sp>
        <p:nvSpPr>
          <p:cNvPr id="3" name="Місце для вмісту 2">
            <a:extLst>
              <a:ext uri="{FF2B5EF4-FFF2-40B4-BE49-F238E27FC236}">
                <a16:creationId xmlns:a16="http://schemas.microsoft.com/office/drawing/2014/main" xmlns="" id="{ECA3DBA1-6437-4474-AE26-D29AD5707FE8}"/>
              </a:ext>
            </a:extLst>
          </p:cNvPr>
          <p:cNvSpPr>
            <a:spLocks noGrp="1"/>
          </p:cNvSpPr>
          <p:nvPr>
            <p:ph idx="1"/>
          </p:nvPr>
        </p:nvSpPr>
        <p:spPr>
          <a:xfrm>
            <a:off x="566928" y="4956314"/>
            <a:ext cx="11058144" cy="1306417"/>
          </a:xfrm>
        </p:spPr>
        <p:txBody>
          <a:bodyPr>
            <a:normAutofit/>
          </a:bodyPr>
          <a:lstStyle/>
          <a:p>
            <a:pPr marL="0" indent="0">
              <a:buNone/>
            </a:pPr>
            <a:r>
              <a:rPr lang="ru-RU" sz="1700"/>
              <a:t>В умовах дистанційного навчання під час карантину учитель може продовжувати застосовувати метод портфоліо: відслідковувати динаміку навчального поступу учнів за їх роботами, фотографії яких можуть надсилатися батьками.</a:t>
            </a:r>
          </a:p>
          <a:p>
            <a:endParaRPr lang="uk-UA" sz="1700"/>
          </a:p>
        </p:txBody>
      </p:sp>
    </p:spTree>
    <p:extLst>
      <p:ext uri="{BB962C8B-B14F-4D97-AF65-F5344CB8AC3E}">
        <p14:creationId xmlns:p14="http://schemas.microsoft.com/office/powerpoint/2010/main" xmlns="" val="2701862859"/>
      </p:ext>
    </p:extLst>
  </p:cSld>
  <p:clrMapOvr>
    <a:masterClrMapping/>
  </p:clrMapOvr>
</p:sld>
</file>

<file path=ppt/theme/theme1.xml><?xml version="1.0" encoding="utf-8"?>
<a:theme xmlns:a="http://schemas.openxmlformats.org/drawingml/2006/main" name="AccentBoxVTI">
  <a:themeElements>
    <a:clrScheme name="AnalogousFromDarkSeed_2SEEDS">
      <a:dk1>
        <a:srgbClr val="000000"/>
      </a:dk1>
      <a:lt1>
        <a:srgbClr val="FFFFFF"/>
      </a:lt1>
      <a:dk2>
        <a:srgbClr val="2C3A21"/>
      </a:dk2>
      <a:lt2>
        <a:srgbClr val="E5E2E8"/>
      </a:lt2>
      <a:accent1>
        <a:srgbClr val="6EB13B"/>
      </a:accent1>
      <a:accent2>
        <a:srgbClr val="99A842"/>
      </a:accent2>
      <a:accent3>
        <a:srgbClr val="48B547"/>
      </a:accent3>
      <a:accent4>
        <a:srgbClr val="3BB164"/>
      </a:accent4>
      <a:accent5>
        <a:srgbClr val="46B198"/>
      </a:accent5>
      <a:accent6>
        <a:srgbClr val="3B9CB1"/>
      </a:accent6>
      <a:hlink>
        <a:srgbClr val="318D94"/>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11</TotalTime>
  <Words>1779</Words>
  <Application>Microsoft Office PowerPoint</Application>
  <PresentationFormat>Произвольный</PresentationFormat>
  <Paragraphs>108</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AccentBoxVTI</vt:lpstr>
      <vt:lpstr>Про підсумкове оцінювання навчальних досягнень учнів з іноземних мов та організоване закінчення 2019-2020  навчального  року</vt:lpstr>
      <vt:lpstr>Нормативний документ</vt:lpstr>
      <vt:lpstr>https://www.youtube.com/watch?v=0WKUW7JW4_A  </vt:lpstr>
      <vt:lpstr>Нормативний документ</vt:lpstr>
      <vt:lpstr>Академічна автономія  частини 3 та 4 статті 10 Закону України  «Про повну загальну середню освіту»</vt:lpstr>
      <vt:lpstr> Академічна автономія  Зважаючи на різні варіанти організації навчання  з використанням технологій дистанційного навчання МОН рекомендує ЗЗСО </vt:lpstr>
      <vt:lpstr>У листі МОН № 1/9–213 від 16.04.2020 «Щодо проведення підсумкового оцінювання та організованого закінчення 2019- 2020 навчального року» зазначено: «Оцінювання є невід'ємною частиною процесу навчання, дистанційне навчання не є винятком». </vt:lpstr>
      <vt:lpstr>Слайд 8</vt:lpstr>
      <vt:lpstr>1 класи, 2 класи та 3 класи («пілотні») НУШ </vt:lpstr>
      <vt:lpstr>Для учнів 2-х класів та 3-х пілотних класів НУШ рекомендовано надсилати завдання для проведення діагностичних робіт, які виконуються учнями на роздрукованих бланках, у зошитах або на окремих аркушах</vt:lpstr>
      <vt:lpstr>Завершальне підсумкове оцінювання у 1-2-х та 3-х пілотних класах НУШ здійснюється шляхом заповнення свідоцтва досягнень учнів за результатами виконаних ними робіт та спостережень вчителя. </vt:lpstr>
      <vt:lpstr>Слайд 12</vt:lpstr>
      <vt:lpstr>Форми щоденників спостережень, орієнтовні шкали для самооцінювання, бланки свідоцтв досягнень подано у таких документах: </vt:lpstr>
      <vt:lpstr>НАГАДУЄМО! Блог «Англійська мова» https://english-tokippo.blogspot.com/p/blog-page_16.html </vt:lpstr>
      <vt:lpstr>Графік проведення підсумкових контрольних робіт  за ІІ семестр</vt:lpstr>
      <vt:lpstr>Графік проведення підсумкових контрольних робіт за ІІ семестр</vt:lpstr>
      <vt:lpstr>Підсумкове оцінювання</vt:lpstr>
      <vt:lpstr>Контроль видів мовленнєвої діяльності  з іноземних мов</vt:lpstr>
      <vt:lpstr>Оцінювання результатів навчальної діяльності може здійснюватись у синхронному або асинхронному режимі. </vt:lpstr>
      <vt:lpstr>У синхронному режимі учні можуть: </vt:lpstr>
      <vt:lpstr>В асинхронному режимі учні можуть: </vt:lpstr>
      <vt:lpstr>Слайд 22</vt:lpstr>
      <vt:lpstr>Слайд 23</vt:lpstr>
      <vt:lpstr>Слайд 24</vt:lpstr>
      <vt:lpstr>Reading Test (приклади)</vt:lpstr>
      <vt:lpstr>Listening Test (приклади)</vt:lpstr>
      <vt:lpstr>Слайд 27</vt:lpstr>
      <vt:lpstr>Слайд 28</vt:lpstr>
      <vt:lpstr>Слайд 29</vt:lpstr>
      <vt:lpstr>  «Міністерство отримало багато запитань щодо заповнення класних журналів»  Що розповіла в.о. міністра освіти і науки Любомира Мандзій. </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підсумкове оцінювання навчальних досягнень учнів з іноземних мов та організоване закінчення 2019-2020  навчального  року</dc:title>
  <dc:creator>Лідія Уруська</dc:creator>
  <cp:lastModifiedBy>User</cp:lastModifiedBy>
  <cp:revision>3</cp:revision>
  <dcterms:created xsi:type="dcterms:W3CDTF">2020-05-06T15:14:03Z</dcterms:created>
  <dcterms:modified xsi:type="dcterms:W3CDTF">2020-05-08T10:08:41Z</dcterms:modified>
</cp:coreProperties>
</file>