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FD5B7-8871-4EFD-B2CC-FDEEBE3D789A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4C60E1-1376-4853-8BC6-374F83C5D3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4C60E1-1376-4853-8BC6-374F83C5D3C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9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43029-A1ED-4976-BC9C-BE6F85D602B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142DA-3FC9-48B6-A9C1-EC0FA91C7B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299"/>
            <a:ext cx="7772400" cy="2243152"/>
          </a:xfrm>
        </p:spPr>
        <p:txBody>
          <a:bodyPr>
            <a:normAutofit/>
          </a:bodyPr>
          <a:lstStyle/>
          <a:p>
            <a:pPr algn="r"/>
            <a:r>
              <a:rPr lang="uk-UA" sz="6600" b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Африка</a:t>
            </a:r>
            <a:r>
              <a:rPr lang="uk-UA" sz="6600" dirty="0" smtClean="0"/>
              <a:t/>
            </a:r>
            <a:br>
              <a:rPr lang="uk-UA" sz="6600" dirty="0" smtClean="0"/>
            </a:b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129490" cy="1752600"/>
          </a:xfrm>
        </p:spPr>
        <p:txBody>
          <a:bodyPr>
            <a:noAutofit/>
          </a:bodyPr>
          <a:lstStyle/>
          <a:p>
            <a:pPr algn="r"/>
            <a:r>
              <a:rPr lang="uk-UA" sz="4400" b="1" dirty="0" smtClean="0">
                <a:solidFill>
                  <a:srgbClr val="7030A0"/>
                </a:solidFill>
                <a:latin typeface="Cambria" pitchFamily="18" charset="0"/>
              </a:rPr>
              <a:t>Кліматичні пояси та типи клімату </a:t>
            </a:r>
            <a:endParaRPr lang="ru-RU" sz="4400" b="1" dirty="0">
              <a:solidFill>
                <a:srgbClr val="7030A0"/>
              </a:solidFill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Мета: </a:t>
            </a:r>
            <a:r>
              <a:rPr lang="uk-UA" sz="2800" dirty="0" smtClean="0">
                <a:latin typeface="Cambria Math" pitchFamily="18" charset="0"/>
                <a:ea typeface="Cambria Math" pitchFamily="18" charset="0"/>
              </a:rPr>
              <a:t>конкретизувати відомості про особливості розміщення Африки в межах кліматичних поясів, виявити закономірності зміни кліматичних поясів на материку, вивчити характерні типи клімату різних кліматичних областей в межах тропічного та субтропічного поясів, навчитися визначати типи клімату за кліматичними діаграмами.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Вплив</a:t>
            </a:r>
            <a:r>
              <a:rPr lang="ru-RU" b="1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кліматотвірних</a:t>
            </a:r>
            <a:r>
              <a:rPr lang="ru-RU" b="1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чинників</a:t>
            </a:r>
            <a:r>
              <a:rPr lang="ru-RU" b="1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на </a:t>
            </a:r>
            <a:r>
              <a:rPr lang="ru-RU" b="1" dirty="0" err="1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формування</a:t>
            </a:r>
            <a:r>
              <a:rPr lang="ru-RU" b="1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клімату</a:t>
            </a:r>
            <a:r>
              <a:rPr lang="ru-RU" b="1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Африки</a:t>
            </a:r>
            <a:endParaRPr lang="ru-RU" b="1" dirty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Содержимое 3" descr="hq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1934355"/>
            <a:ext cx="5357850" cy="401838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Кліматична карта Африки</a:t>
            </a:r>
            <a:endParaRPr lang="ru-RU" b="1" dirty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Содержимое 5" descr="Klima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76647" y="1600200"/>
            <a:ext cx="4190706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Кліматичні пояси Африки</a:t>
            </a:r>
            <a:endParaRPr lang="ru-RU" sz="3200" dirty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Содержимое 5" descr="img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1282700"/>
            <a:ext cx="5111750" cy="3833813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i="1" dirty="0" err="1" smtClean="0">
                <a:latin typeface="Cambria Math" pitchFamily="18" charset="0"/>
                <a:ea typeface="Cambria Math" pitchFamily="18" charset="0"/>
              </a:rPr>
              <a:t>Кліматичний</a:t>
            </a:r>
            <a:r>
              <a:rPr lang="ru-RU" sz="2400" b="1" i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b="1" i="1" dirty="0">
                <a:latin typeface="Cambria Math" pitchFamily="18" charset="0"/>
                <a:ea typeface="Cambria Math" pitchFamily="18" charset="0"/>
              </a:rPr>
              <a:t>пояс </a:t>
            </a: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– </a:t>
            </a:r>
            <a:r>
              <a:rPr lang="ru-RU" sz="2400" b="1" dirty="0" err="1">
                <a:latin typeface="Cambria Math" pitchFamily="18" charset="0"/>
                <a:ea typeface="Cambria Math" pitchFamily="18" charset="0"/>
              </a:rPr>
              <a:t>це</a:t>
            </a: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b="1" dirty="0" err="1">
                <a:latin typeface="Cambria Math" pitchFamily="18" charset="0"/>
                <a:ea typeface="Cambria Math" pitchFamily="18" charset="0"/>
              </a:rPr>
              <a:t>територія</a:t>
            </a: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2400" b="1" dirty="0" err="1">
                <a:latin typeface="Cambria Math" pitchFamily="18" charset="0"/>
                <a:ea typeface="Cambria Math" pitchFamily="18" charset="0"/>
              </a:rPr>
              <a:t>що</a:t>
            </a: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b="1" dirty="0" err="1">
                <a:latin typeface="Cambria Math" pitchFamily="18" charset="0"/>
                <a:ea typeface="Cambria Math" pitchFamily="18" charset="0"/>
              </a:rPr>
              <a:t>характеризується</a:t>
            </a: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b="1" dirty="0" err="1">
                <a:latin typeface="Cambria Math" pitchFamily="18" charset="0"/>
                <a:ea typeface="Cambria Math" pitchFamily="18" charset="0"/>
              </a:rPr>
              <a:t>певним</a:t>
            </a: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 типом </a:t>
            </a:r>
            <a:r>
              <a:rPr lang="ru-RU" sz="2400" b="1" dirty="0" err="1">
                <a:latin typeface="Cambria Math" pitchFamily="18" charset="0"/>
                <a:ea typeface="Cambria Math" pitchFamily="18" charset="0"/>
              </a:rPr>
              <a:t>клімату</a:t>
            </a:r>
            <a:r>
              <a:rPr lang="ru-RU" sz="2400" b="1" dirty="0">
                <a:latin typeface="Cambria Math" pitchFamily="18" charset="0"/>
                <a:ea typeface="Cambria Math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600" b="1" dirty="0" smtClean="0">
                <a:latin typeface="Cambria Math" pitchFamily="18" charset="0"/>
                <a:ea typeface="Cambria Math" pitchFamily="18" charset="0"/>
              </a:rPr>
              <a:t>Описати </a:t>
            </a:r>
            <a:r>
              <a:rPr lang="uk-UA" sz="1600" b="1" dirty="0">
                <a:latin typeface="Cambria Math" pitchFamily="18" charset="0"/>
                <a:ea typeface="Cambria Math" pitchFamily="18" charset="0"/>
              </a:rPr>
              <a:t>клімат місцевості можна за допомогою своєрідного графіку – </a:t>
            </a:r>
            <a:r>
              <a:rPr lang="uk-UA" sz="1600" b="1" dirty="0" err="1" smtClean="0">
                <a:latin typeface="Cambria Math" pitchFamily="18" charset="0"/>
                <a:ea typeface="Cambria Math" pitchFamily="18" charset="0"/>
              </a:rPr>
              <a:t>кліматодіаграми</a:t>
            </a:r>
            <a:r>
              <a:rPr lang="uk-UA" sz="1600" b="1" dirty="0">
                <a:latin typeface="Cambria Math" pitchFamily="18" charset="0"/>
                <a:ea typeface="Cambria Math" pitchFamily="18" charset="0"/>
              </a:rPr>
              <a:t>.</a:t>
            </a:r>
            <a:endParaRPr lang="ru-RU" sz="16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uk-UA" b="1" dirty="0">
                <a:latin typeface="Cambria Math" pitchFamily="18" charset="0"/>
                <a:ea typeface="Cambria Math" pitchFamily="18" charset="0"/>
              </a:rPr>
              <a:t>Стовпці в </a:t>
            </a:r>
            <a:r>
              <a:rPr lang="uk-UA" b="1" dirty="0" err="1">
                <a:latin typeface="Cambria Math" pitchFamily="18" charset="0"/>
                <a:ea typeface="Cambria Math" pitchFamily="18" charset="0"/>
              </a:rPr>
              <a:t>кліматодіаграмах</a:t>
            </a:r>
            <a:r>
              <a:rPr lang="uk-UA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 </a:t>
            </a:r>
            <a:r>
              <a:rPr lang="uk-UA" b="1" dirty="0" err="1">
                <a:latin typeface="Cambria Math" pitchFamily="18" charset="0"/>
                <a:ea typeface="Cambria Math" pitchFamily="18" charset="0"/>
              </a:rPr>
              <a:t>відповідпють</a:t>
            </a:r>
            <a:r>
              <a:rPr lang="uk-UA" b="1" dirty="0">
                <a:latin typeface="Cambria Math" pitchFamily="18" charset="0"/>
                <a:ea typeface="Cambria Math" pitchFamily="18" charset="0"/>
              </a:rPr>
              <a:t> кількість місяців, знизу відзначені перші букви місяців, іноді зображені 4 сезони, іноді можуть бути 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 </a:t>
            </a:r>
            <a:r>
              <a:rPr lang="uk-UA" b="1" dirty="0">
                <a:latin typeface="Cambria Math" pitchFamily="18" charset="0"/>
                <a:ea typeface="Cambria Math" pitchFamily="18" charset="0"/>
              </a:rPr>
              <a:t>не всі місяці.</a:t>
            </a:r>
            <a:endParaRPr lang="ru-RU" b="1" dirty="0">
              <a:latin typeface="Cambria Math" pitchFamily="18" charset="0"/>
              <a:ea typeface="Cambria Math" pitchFamily="18" charset="0"/>
            </a:endParaRPr>
          </a:p>
          <a:p>
            <a:r>
              <a:rPr lang="uk-UA" b="1" dirty="0">
                <a:latin typeface="Cambria Math" pitchFamily="18" charset="0"/>
                <a:ea typeface="Cambria Math" pitchFamily="18" charset="0"/>
              </a:rPr>
              <a:t>Зліва відзначена шкала температур. Нульова відмітка може стояти як перша знизу, так і посередині. Вище нуля - додатні температури, нижче - від'ємні. Ізотерма зображена лінією, вище нуля - червоною, нижче  - синьою.</a:t>
            </a:r>
            <a:br>
              <a:rPr lang="uk-UA" b="1" dirty="0">
                <a:latin typeface="Cambria Math" pitchFamily="18" charset="0"/>
                <a:ea typeface="Cambria Math" pitchFamily="18" charset="0"/>
              </a:rPr>
            </a:br>
            <a:r>
              <a:rPr lang="ru-RU" b="1" dirty="0">
                <a:latin typeface="Cambria Math" pitchFamily="18" charset="0"/>
                <a:ea typeface="Cambria Math" pitchFamily="18" charset="0"/>
              </a:rPr>
              <a:t> 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Праворуч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відзначена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шкала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кількості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опадів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Кожен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синій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стовпець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-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середньомісячні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показники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опадів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якщо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ми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їх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складемо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отримаємо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середньорічне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значення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Зверху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чи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знизу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цифрою показано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річна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кількість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err="1">
                <a:latin typeface="Cambria Math" pitchFamily="18" charset="0"/>
                <a:ea typeface="Cambria Math" pitchFamily="18" charset="0"/>
              </a:rPr>
              <a:t>опадів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8" name="Содержимое 17" descr="img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1282700"/>
            <a:ext cx="5111750" cy="383381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7kl-geography-new-pestushko-uvarova-2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071546"/>
            <a:ext cx="3965654" cy="5419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uk-UA" sz="3600" dirty="0" smtClean="0">
                <a:latin typeface="Cambria Math" pitchFamily="18" charset="0"/>
                <a:ea typeface="Cambria Math" pitchFamily="18" charset="0"/>
              </a:rPr>
            </a:br>
            <a:r>
              <a:rPr lang="uk-UA" sz="3600" b="1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Правила роботи з кліматичними діаграмами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5429256" y="2143116"/>
            <a:ext cx="3257544" cy="398304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/>
              <a:t>   </a:t>
            </a:r>
            <a:r>
              <a:rPr lang="uk-UA" dirty="0" smtClean="0"/>
              <a:t> - </a:t>
            </a:r>
            <a:r>
              <a:rPr lang="uk-UA" dirty="0" smtClean="0">
                <a:latin typeface="Cambria Math" pitchFamily="18" charset="0"/>
                <a:ea typeface="Cambria Math" pitchFamily="18" charset="0"/>
              </a:rPr>
              <a:t>проаналізувати </a:t>
            </a:r>
            <a:r>
              <a:rPr lang="uk-UA" dirty="0">
                <a:latin typeface="Cambria Math" pitchFamily="18" charset="0"/>
                <a:ea typeface="Cambria Math" pitchFamily="18" charset="0"/>
              </a:rPr>
              <a:t>хід температури </a:t>
            </a:r>
            <a:br>
              <a:rPr lang="uk-UA" dirty="0">
                <a:latin typeface="Cambria Math" pitchFamily="18" charset="0"/>
                <a:ea typeface="Cambria Math" pitchFamily="18" charset="0"/>
              </a:rPr>
            </a:br>
            <a:r>
              <a:rPr lang="uk-UA" dirty="0">
                <a:latin typeface="Cambria Math" pitchFamily="18" charset="0"/>
                <a:ea typeface="Cambria Math" pitchFamily="18" charset="0"/>
              </a:rPr>
              <a:t>- проаналізувати опади (кількість, режим випадання)</a:t>
            </a:r>
            <a:br>
              <a:rPr lang="uk-UA" dirty="0">
                <a:latin typeface="Cambria Math" pitchFamily="18" charset="0"/>
                <a:ea typeface="Cambria Math" pitchFamily="18" charset="0"/>
              </a:rPr>
            </a:br>
            <a:r>
              <a:rPr lang="uk-UA" dirty="0">
                <a:latin typeface="Cambria Math" pitchFamily="18" charset="0"/>
                <a:ea typeface="Cambria Math" pitchFamily="18" charset="0"/>
              </a:rPr>
              <a:t>- встановити для якого кліматичного поясу, його типу можна віднести дані показники.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uk-UA" sz="3100" b="1" i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</a:rPr>
              <a:t>Висновки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ru-RU" sz="3100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Територія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Африки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розташована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у межах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екваторіального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субекваторіальних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тропічних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та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субтропічних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поясів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.</a:t>
            </a:r>
            <a:br>
              <a:rPr lang="ru-RU" sz="3100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Через те,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що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екватор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перетинає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Африку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майже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по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середині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 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у</a:t>
            </a:r>
            <a:r>
              <a:rPr lang="uk-UA" sz="3100" dirty="0" smtClean="0">
                <a:latin typeface="Cambria Math" pitchFamily="18" charset="0"/>
                <a:ea typeface="Cambria Math" pitchFamily="18" charset="0"/>
              </a:rPr>
              <a:t>сі її кліматичні пояси 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за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винятком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екваторіального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повторюються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. </a:t>
            </a:r>
            <a:br>
              <a:rPr lang="ru-RU" sz="3100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Найбільша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частина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материка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лежить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у </a:t>
            </a:r>
            <a:r>
              <a:rPr lang="ru-RU" sz="3100" dirty="0" err="1" smtClean="0">
                <a:latin typeface="Cambria Math" pitchFamily="18" charset="0"/>
                <a:ea typeface="Cambria Math" pitchFamily="18" charset="0"/>
              </a:rPr>
              <a:t>тропічних</a:t>
            </a:r>
            <a:r>
              <a:rPr lang="ru-RU" sz="3100" dirty="0" smtClean="0">
                <a:latin typeface="Cambria Math" pitchFamily="18" charset="0"/>
                <a:ea typeface="Cambria Math" pitchFamily="18" charset="0"/>
              </a:rPr>
              <a:t> поясах.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92</Words>
  <Application>Microsoft Office PowerPoint</Application>
  <PresentationFormat>Экран (4:3)</PresentationFormat>
  <Paragraphs>14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Африка </vt:lpstr>
      <vt:lpstr>Мета: конкретизувати відомості про особливості розміщення Африки в межах кліматичних поясів, виявити закономірності зміни кліматичних поясів на материку, вивчити характерні типи клімату різних кліматичних областей в межах тропічного та субтропічного поясів, навчитися визначати типи клімату за кліматичними діаграмами. </vt:lpstr>
      <vt:lpstr>Вплив кліматотвірних чинників на формування клімату Африки</vt:lpstr>
      <vt:lpstr>Кліматична карта Африки</vt:lpstr>
      <vt:lpstr>Кліматичні пояси Африки</vt:lpstr>
      <vt:lpstr>Описати клімат місцевості можна за допомогою своєрідного графіку – кліматодіаграми.</vt:lpstr>
      <vt:lpstr> Правила роботи з кліматичними діаграмами </vt:lpstr>
      <vt:lpstr>Висновки Територія Африки розташована у межах екваторіального, субекваторіальних, тропічних та субтропічних поясів.  Через те, що екватор перетинає Африку майже по середині усі її кліматичні пояси , за винятком екваторіального, повторюються.   Найбільша частина материка лежить у тропічних поясах. 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Африка</dc:title>
  <dc:creator>наташа</dc:creator>
  <cp:lastModifiedBy>Женя</cp:lastModifiedBy>
  <cp:revision>5</cp:revision>
  <dcterms:created xsi:type="dcterms:W3CDTF">2018-03-10T11:00:26Z</dcterms:created>
  <dcterms:modified xsi:type="dcterms:W3CDTF">2018-03-24T16:07:41Z</dcterms:modified>
</cp:coreProperties>
</file>