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306" r:id="rId3"/>
    <p:sldId id="257" r:id="rId4"/>
    <p:sldId id="313" r:id="rId5"/>
    <p:sldId id="305" r:id="rId6"/>
    <p:sldId id="258" r:id="rId7"/>
    <p:sldId id="307" r:id="rId8"/>
    <p:sldId id="308" r:id="rId9"/>
    <p:sldId id="259" r:id="rId10"/>
    <p:sldId id="309" r:id="rId11"/>
    <p:sldId id="310" r:id="rId12"/>
    <p:sldId id="261" r:id="rId13"/>
    <p:sldId id="263" r:id="rId14"/>
    <p:sldId id="270" r:id="rId15"/>
    <p:sldId id="316" r:id="rId16"/>
    <p:sldId id="272" r:id="rId17"/>
    <p:sldId id="294" r:id="rId18"/>
    <p:sldId id="315" r:id="rId19"/>
    <p:sldId id="296" r:id="rId20"/>
    <p:sldId id="300" r:id="rId21"/>
    <p:sldId id="302" r:id="rId22"/>
    <p:sldId id="311" r:id="rId23"/>
    <p:sldId id="314" r:id="rId24"/>
    <p:sldId id="312" r:id="rId25"/>
    <p:sldId id="303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9933"/>
    <a:srgbClr val="FF6600"/>
    <a:srgbClr val="CC00CC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Високий рівень</c:v>
                </c:pt>
                <c:pt idx="1">
                  <c:v>Достатній та середній рівень</c:v>
                </c:pt>
                <c:pt idx="2">
                  <c:v>Середній та початковий рівень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2-495F-8BD0-79C1D7185F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Високий рівень</c:v>
                </c:pt>
                <c:pt idx="1">
                  <c:v>Достатній та середній рівень</c:v>
                </c:pt>
                <c:pt idx="2">
                  <c:v>Середній та початковий рівень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23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2-495F-8BD0-79C1D7185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845056"/>
        <c:axId val="305845384"/>
      </c:barChart>
      <c:catAx>
        <c:axId val="30584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5845384"/>
        <c:crosses val="autoZero"/>
        <c:auto val="1"/>
        <c:lblAlgn val="ctr"/>
        <c:lblOffset val="100"/>
        <c:noMultiLvlLbl val="0"/>
      </c:catAx>
      <c:valAx>
        <c:axId val="305845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584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Початкова школа</c:v>
                </c:pt>
                <c:pt idx="1">
                  <c:v>Середня школа</c:v>
                </c:pt>
                <c:pt idx="2">
                  <c:v>Старша школа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3-41BD-A819-DACCBE30CE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Початкова школа</c:v>
                </c:pt>
                <c:pt idx="1">
                  <c:v>Середня школа</c:v>
                </c:pt>
                <c:pt idx="2">
                  <c:v>Старша школа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3-41BD-A819-DACCBE30C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106736"/>
        <c:axId val="315105752"/>
      </c:barChart>
      <c:catAx>
        <c:axId val="31510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15105752"/>
        <c:crosses val="autoZero"/>
        <c:auto val="1"/>
        <c:lblAlgn val="ctr"/>
        <c:lblOffset val="100"/>
        <c:noMultiLvlLbl val="0"/>
      </c:catAx>
      <c:valAx>
        <c:axId val="31510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1510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32988845144357"/>
          <c:y val="0.92051796259842522"/>
          <c:w val="0.56725672572178465"/>
          <c:h val="7.9482037401574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B93B6-36A9-4106-8643-8BA1A394FC1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F468D6-A2E1-4AA8-A852-80500EC1793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Річний план роботи школи</a:t>
          </a:r>
          <a:endParaRPr lang="uk-UA" dirty="0">
            <a:solidFill>
              <a:schemeClr val="tx1"/>
            </a:solidFill>
          </a:endParaRPr>
        </a:p>
      </dgm:t>
    </dgm:pt>
    <dgm:pt modelId="{F7BDAAAE-46CE-4346-ABAA-E96EDD18166F}" type="parTrans" cxnId="{50639094-4890-49AB-814B-166B953A4648}">
      <dgm:prSet/>
      <dgm:spPr/>
      <dgm:t>
        <a:bodyPr/>
        <a:lstStyle/>
        <a:p>
          <a:endParaRPr lang="uk-UA"/>
        </a:p>
      </dgm:t>
    </dgm:pt>
    <dgm:pt modelId="{0F17F49B-D7AC-47E4-9C81-FEDF7612B7BD}" type="sibTrans" cxnId="{50639094-4890-49AB-814B-166B953A4648}">
      <dgm:prSet/>
      <dgm:spPr/>
      <dgm:t>
        <a:bodyPr/>
        <a:lstStyle/>
        <a:p>
          <a:endParaRPr lang="uk-UA"/>
        </a:p>
      </dgm:t>
    </dgm:pt>
    <dgm:pt modelId="{56412224-EEC7-4855-B40B-8550146D03C8}">
      <dgm:prSet phldrT="[Текст]"/>
      <dgm:spPr/>
      <dgm:t>
        <a:bodyPr/>
        <a:lstStyle/>
        <a:p>
          <a:r>
            <a:rPr lang="uk-UA" dirty="0" err="1" smtClean="0">
              <a:solidFill>
                <a:schemeClr val="tx1"/>
              </a:solidFill>
            </a:rPr>
            <a:t>внутрішкільний</a:t>
          </a:r>
          <a:r>
            <a:rPr lang="uk-UA" dirty="0" smtClean="0">
              <a:solidFill>
                <a:schemeClr val="tx1"/>
              </a:solidFill>
            </a:rPr>
            <a:t> контроль</a:t>
          </a:r>
          <a:endParaRPr lang="uk-UA" dirty="0">
            <a:solidFill>
              <a:schemeClr val="tx1"/>
            </a:solidFill>
          </a:endParaRPr>
        </a:p>
      </dgm:t>
    </dgm:pt>
    <dgm:pt modelId="{319DDC9C-443D-4356-8B4F-F9547C2F47EB}" type="parTrans" cxnId="{FA03B558-8F94-47F0-90D0-0C6AFE30096E}">
      <dgm:prSet/>
      <dgm:spPr/>
      <dgm:t>
        <a:bodyPr/>
        <a:lstStyle/>
        <a:p>
          <a:endParaRPr lang="uk-UA"/>
        </a:p>
      </dgm:t>
    </dgm:pt>
    <dgm:pt modelId="{9C55C66E-7625-477D-8753-E3B84AE0C968}" type="sibTrans" cxnId="{FA03B558-8F94-47F0-90D0-0C6AFE30096E}">
      <dgm:prSet/>
      <dgm:spPr/>
      <dgm:t>
        <a:bodyPr/>
        <a:lstStyle/>
        <a:p>
          <a:endParaRPr lang="uk-UA"/>
        </a:p>
      </dgm:t>
    </dgm:pt>
    <dgm:pt modelId="{258BE005-AFE1-4655-9D61-A09C3B0D47F3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Календарний план </a:t>
          </a:r>
          <a:r>
            <a:rPr lang="uk-UA" dirty="0" err="1" smtClean="0">
              <a:solidFill>
                <a:schemeClr val="tx1"/>
              </a:solidFill>
            </a:rPr>
            <a:t>вчителів-предметників</a:t>
          </a:r>
          <a:endParaRPr lang="uk-UA" dirty="0">
            <a:solidFill>
              <a:schemeClr val="tx1"/>
            </a:solidFill>
          </a:endParaRPr>
        </a:p>
      </dgm:t>
    </dgm:pt>
    <dgm:pt modelId="{935A6E3D-F52D-4FB6-A9BD-FE315057F682}" type="parTrans" cxnId="{71C85B88-B1B8-47B0-84B1-B235CA5BE037}">
      <dgm:prSet/>
      <dgm:spPr/>
      <dgm:t>
        <a:bodyPr/>
        <a:lstStyle/>
        <a:p>
          <a:endParaRPr lang="uk-UA"/>
        </a:p>
      </dgm:t>
    </dgm:pt>
    <dgm:pt modelId="{39F47B95-8417-4C8C-A973-DCD2F477A1BA}" type="sibTrans" cxnId="{71C85B88-B1B8-47B0-84B1-B235CA5BE037}">
      <dgm:prSet/>
      <dgm:spPr/>
      <dgm:t>
        <a:bodyPr/>
        <a:lstStyle/>
        <a:p>
          <a:endParaRPr lang="uk-UA"/>
        </a:p>
      </dgm:t>
    </dgm:pt>
    <dgm:pt modelId="{B7ED6AC8-D171-40CD-A820-514D243CB7C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Робота з вчителями</a:t>
          </a:r>
          <a:endParaRPr lang="uk-UA" dirty="0">
            <a:solidFill>
              <a:schemeClr val="tx1"/>
            </a:solidFill>
          </a:endParaRPr>
        </a:p>
      </dgm:t>
    </dgm:pt>
    <dgm:pt modelId="{119E7ECC-E821-4475-A76D-83A4D56BCA34}" type="parTrans" cxnId="{FC9E7914-4F33-471A-BFE5-DFC68AFBC3A1}">
      <dgm:prSet/>
      <dgm:spPr/>
      <dgm:t>
        <a:bodyPr/>
        <a:lstStyle/>
        <a:p>
          <a:endParaRPr lang="uk-UA"/>
        </a:p>
      </dgm:t>
    </dgm:pt>
    <dgm:pt modelId="{E0708793-29D6-4D80-B4BB-DA7A680457E5}" type="sibTrans" cxnId="{FC9E7914-4F33-471A-BFE5-DFC68AFBC3A1}">
      <dgm:prSet/>
      <dgm:spPr/>
      <dgm:t>
        <a:bodyPr/>
        <a:lstStyle/>
        <a:p>
          <a:endParaRPr lang="uk-UA"/>
        </a:p>
      </dgm:t>
    </dgm:pt>
    <dgm:pt modelId="{8A581FC4-51EA-4BED-B8D6-091942FBEEC9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Перспективний план роботи школи на 5 років</a:t>
          </a:r>
          <a:endParaRPr lang="uk-UA" dirty="0">
            <a:solidFill>
              <a:schemeClr val="tx1"/>
            </a:solidFill>
          </a:endParaRPr>
        </a:p>
      </dgm:t>
    </dgm:pt>
    <dgm:pt modelId="{43CE7093-4AD5-46CB-B6D1-ABF60889D383}" type="parTrans" cxnId="{C0AED9EF-86B9-4DF6-8F56-1C5DAEDB17EB}">
      <dgm:prSet/>
      <dgm:spPr/>
      <dgm:t>
        <a:bodyPr/>
        <a:lstStyle/>
        <a:p>
          <a:endParaRPr lang="uk-UA"/>
        </a:p>
      </dgm:t>
    </dgm:pt>
    <dgm:pt modelId="{EABA18F1-E3DD-44BF-83EB-9B11FDA4979B}" type="sibTrans" cxnId="{C0AED9EF-86B9-4DF6-8F56-1C5DAEDB17EB}">
      <dgm:prSet/>
      <dgm:spPr/>
      <dgm:t>
        <a:bodyPr/>
        <a:lstStyle/>
        <a:p>
          <a:endParaRPr lang="uk-UA"/>
        </a:p>
      </dgm:t>
    </dgm:pt>
    <dgm:pt modelId="{EFF97A38-A247-4542-A9E3-55D33BAD1D7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Наради, педради</a:t>
          </a:r>
          <a:endParaRPr lang="uk-UA" dirty="0">
            <a:solidFill>
              <a:schemeClr val="tx1"/>
            </a:solidFill>
          </a:endParaRPr>
        </a:p>
      </dgm:t>
    </dgm:pt>
    <dgm:pt modelId="{EE8D0A3A-1CBA-4788-8EFA-ED00F829452F}" type="parTrans" cxnId="{02C27BD7-3C41-43B1-A432-D335303E4131}">
      <dgm:prSet/>
      <dgm:spPr/>
      <dgm:t>
        <a:bodyPr/>
        <a:lstStyle/>
        <a:p>
          <a:endParaRPr lang="uk-UA"/>
        </a:p>
      </dgm:t>
    </dgm:pt>
    <dgm:pt modelId="{D1859223-6D39-44BF-B9C4-68F125F7F7FC}" type="sibTrans" cxnId="{02C27BD7-3C41-43B1-A432-D335303E4131}">
      <dgm:prSet/>
      <dgm:spPr/>
      <dgm:t>
        <a:bodyPr/>
        <a:lstStyle/>
        <a:p>
          <a:endParaRPr lang="uk-UA"/>
        </a:p>
      </dgm:t>
    </dgm:pt>
    <dgm:pt modelId="{4369321A-418F-4165-87C3-17A87A52600A}" type="pres">
      <dgm:prSet presAssocID="{0FCB93B6-36A9-4106-8643-8BA1A394FC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F4918C6-ACF7-49C6-80B3-739F01B84FBF}" type="pres">
      <dgm:prSet presAssocID="{0FCB93B6-36A9-4106-8643-8BA1A394FC16}" presName="cycle" presStyleCnt="0"/>
      <dgm:spPr/>
    </dgm:pt>
    <dgm:pt modelId="{22E3FC91-8B13-4EC6-9A8A-26E4276A8B77}" type="pres">
      <dgm:prSet presAssocID="{5AF468D6-A2E1-4AA8-A852-80500EC1793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318A55-6D59-4F7F-B0B8-9D8CA0233414}" type="pres">
      <dgm:prSet presAssocID="{0F17F49B-D7AC-47E4-9C81-FEDF7612B7BD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1D038719-1B5F-4FF8-A5E7-86738150D54D}" type="pres">
      <dgm:prSet presAssocID="{56412224-EEC7-4855-B40B-8550146D03C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4500BD-599C-4CFB-AB78-86D42B00837A}" type="pres">
      <dgm:prSet presAssocID="{258BE005-AFE1-4655-9D61-A09C3B0D47F3}" presName="nodeFollowingNodes" presStyleLbl="node1" presStyleIdx="2" presStyleCnt="6" custRadScaleRad="87662" custRadScaleInc="-360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F86545-BF29-44CD-9D93-F2C2EADFDC33}" type="pres">
      <dgm:prSet presAssocID="{B7ED6AC8-D171-40CD-A820-514D243CB7CD}" presName="nodeFollowingNodes" presStyleLbl="node1" presStyleIdx="3" presStyleCnt="6" custRadScaleRad="71222" custRadScaleInc="-30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317608-C437-459B-8A3D-3320C6C85B01}" type="pres">
      <dgm:prSet presAssocID="{EFF97A38-A247-4542-A9E3-55D33BAD1D71}" presName="nodeFollowingNodes" presStyleLbl="node1" presStyleIdx="4" presStyleCnt="6" custRadScaleRad="87908" custRadScaleInc="317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C917EE-2199-4D39-806E-2827EB87DBA2}" type="pres">
      <dgm:prSet presAssocID="{8A581FC4-51EA-4BED-B8D6-091942FBEEC9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0639094-4890-49AB-814B-166B953A4648}" srcId="{0FCB93B6-36A9-4106-8643-8BA1A394FC16}" destId="{5AF468D6-A2E1-4AA8-A852-80500EC17931}" srcOrd="0" destOrd="0" parTransId="{F7BDAAAE-46CE-4346-ABAA-E96EDD18166F}" sibTransId="{0F17F49B-D7AC-47E4-9C81-FEDF7612B7BD}"/>
    <dgm:cxn modelId="{B745B40C-FAAB-465C-913F-08A0474C6F9A}" type="presOf" srcId="{0F17F49B-D7AC-47E4-9C81-FEDF7612B7BD}" destId="{11318A55-6D59-4F7F-B0B8-9D8CA0233414}" srcOrd="0" destOrd="0" presId="urn:microsoft.com/office/officeart/2005/8/layout/cycle3"/>
    <dgm:cxn modelId="{78AADC5C-E5AE-4494-9303-B8A754F3C2D9}" type="presOf" srcId="{EFF97A38-A247-4542-A9E3-55D33BAD1D71}" destId="{A8317608-C437-459B-8A3D-3320C6C85B01}" srcOrd="0" destOrd="0" presId="urn:microsoft.com/office/officeart/2005/8/layout/cycle3"/>
    <dgm:cxn modelId="{FA03B558-8F94-47F0-90D0-0C6AFE30096E}" srcId="{0FCB93B6-36A9-4106-8643-8BA1A394FC16}" destId="{56412224-EEC7-4855-B40B-8550146D03C8}" srcOrd="1" destOrd="0" parTransId="{319DDC9C-443D-4356-8B4F-F9547C2F47EB}" sibTransId="{9C55C66E-7625-477D-8753-E3B84AE0C968}"/>
    <dgm:cxn modelId="{CE20F991-46A9-4763-A6D1-001A12DEBF67}" type="presOf" srcId="{258BE005-AFE1-4655-9D61-A09C3B0D47F3}" destId="{224500BD-599C-4CFB-AB78-86D42B00837A}" srcOrd="0" destOrd="0" presId="urn:microsoft.com/office/officeart/2005/8/layout/cycle3"/>
    <dgm:cxn modelId="{71C85B88-B1B8-47B0-84B1-B235CA5BE037}" srcId="{0FCB93B6-36A9-4106-8643-8BA1A394FC16}" destId="{258BE005-AFE1-4655-9D61-A09C3B0D47F3}" srcOrd="2" destOrd="0" parTransId="{935A6E3D-F52D-4FB6-A9BD-FE315057F682}" sibTransId="{39F47B95-8417-4C8C-A973-DCD2F477A1BA}"/>
    <dgm:cxn modelId="{3BFA071D-841E-4AAF-A7F0-6B4FD8F65D0B}" type="presOf" srcId="{8A581FC4-51EA-4BED-B8D6-091942FBEEC9}" destId="{5BC917EE-2199-4D39-806E-2827EB87DBA2}" srcOrd="0" destOrd="0" presId="urn:microsoft.com/office/officeart/2005/8/layout/cycle3"/>
    <dgm:cxn modelId="{6D4225EC-0CA8-4397-AE5B-30510A7C2BF7}" type="presOf" srcId="{56412224-EEC7-4855-B40B-8550146D03C8}" destId="{1D038719-1B5F-4FF8-A5E7-86738150D54D}" srcOrd="0" destOrd="0" presId="urn:microsoft.com/office/officeart/2005/8/layout/cycle3"/>
    <dgm:cxn modelId="{FC9E7914-4F33-471A-BFE5-DFC68AFBC3A1}" srcId="{0FCB93B6-36A9-4106-8643-8BA1A394FC16}" destId="{B7ED6AC8-D171-40CD-A820-514D243CB7CD}" srcOrd="3" destOrd="0" parTransId="{119E7ECC-E821-4475-A76D-83A4D56BCA34}" sibTransId="{E0708793-29D6-4D80-B4BB-DA7A680457E5}"/>
    <dgm:cxn modelId="{0888E48E-49FC-4395-9794-CD000E1D553B}" type="presOf" srcId="{5AF468D6-A2E1-4AA8-A852-80500EC17931}" destId="{22E3FC91-8B13-4EC6-9A8A-26E4276A8B77}" srcOrd="0" destOrd="0" presId="urn:microsoft.com/office/officeart/2005/8/layout/cycle3"/>
    <dgm:cxn modelId="{28EE8C1D-EE93-4C64-9F6A-DD4035FFE491}" type="presOf" srcId="{0FCB93B6-36A9-4106-8643-8BA1A394FC16}" destId="{4369321A-418F-4165-87C3-17A87A52600A}" srcOrd="0" destOrd="0" presId="urn:microsoft.com/office/officeart/2005/8/layout/cycle3"/>
    <dgm:cxn modelId="{5BE7F778-3AD7-4A25-898F-83D2CEFB05EF}" type="presOf" srcId="{B7ED6AC8-D171-40CD-A820-514D243CB7CD}" destId="{85F86545-BF29-44CD-9D93-F2C2EADFDC33}" srcOrd="0" destOrd="0" presId="urn:microsoft.com/office/officeart/2005/8/layout/cycle3"/>
    <dgm:cxn modelId="{C0AED9EF-86B9-4DF6-8F56-1C5DAEDB17EB}" srcId="{0FCB93B6-36A9-4106-8643-8BA1A394FC16}" destId="{8A581FC4-51EA-4BED-B8D6-091942FBEEC9}" srcOrd="5" destOrd="0" parTransId="{43CE7093-4AD5-46CB-B6D1-ABF60889D383}" sibTransId="{EABA18F1-E3DD-44BF-83EB-9B11FDA4979B}"/>
    <dgm:cxn modelId="{02C27BD7-3C41-43B1-A432-D335303E4131}" srcId="{0FCB93B6-36A9-4106-8643-8BA1A394FC16}" destId="{EFF97A38-A247-4542-A9E3-55D33BAD1D71}" srcOrd="4" destOrd="0" parTransId="{EE8D0A3A-1CBA-4788-8EFA-ED00F829452F}" sibTransId="{D1859223-6D39-44BF-B9C4-68F125F7F7FC}"/>
    <dgm:cxn modelId="{5A3D73D7-95EE-424B-A13B-29793C60E70B}" type="presParOf" srcId="{4369321A-418F-4165-87C3-17A87A52600A}" destId="{9F4918C6-ACF7-49C6-80B3-739F01B84FBF}" srcOrd="0" destOrd="0" presId="urn:microsoft.com/office/officeart/2005/8/layout/cycle3"/>
    <dgm:cxn modelId="{E72B8A8B-334D-4536-B33B-970B6D8E29DB}" type="presParOf" srcId="{9F4918C6-ACF7-49C6-80B3-739F01B84FBF}" destId="{22E3FC91-8B13-4EC6-9A8A-26E4276A8B77}" srcOrd="0" destOrd="0" presId="urn:microsoft.com/office/officeart/2005/8/layout/cycle3"/>
    <dgm:cxn modelId="{EB26FAED-4B18-4693-8E21-0A87B870DC01}" type="presParOf" srcId="{9F4918C6-ACF7-49C6-80B3-739F01B84FBF}" destId="{11318A55-6D59-4F7F-B0B8-9D8CA0233414}" srcOrd="1" destOrd="0" presId="urn:microsoft.com/office/officeart/2005/8/layout/cycle3"/>
    <dgm:cxn modelId="{2A9B345B-3E39-431A-9804-B3D25420C9C1}" type="presParOf" srcId="{9F4918C6-ACF7-49C6-80B3-739F01B84FBF}" destId="{1D038719-1B5F-4FF8-A5E7-86738150D54D}" srcOrd="2" destOrd="0" presId="urn:microsoft.com/office/officeart/2005/8/layout/cycle3"/>
    <dgm:cxn modelId="{2147EF9A-46BD-435B-B528-29D30B883B82}" type="presParOf" srcId="{9F4918C6-ACF7-49C6-80B3-739F01B84FBF}" destId="{224500BD-599C-4CFB-AB78-86D42B00837A}" srcOrd="3" destOrd="0" presId="urn:microsoft.com/office/officeart/2005/8/layout/cycle3"/>
    <dgm:cxn modelId="{DF9555AA-6D17-4E8C-AAC4-603F094C5BD8}" type="presParOf" srcId="{9F4918C6-ACF7-49C6-80B3-739F01B84FBF}" destId="{85F86545-BF29-44CD-9D93-F2C2EADFDC33}" srcOrd="4" destOrd="0" presId="urn:microsoft.com/office/officeart/2005/8/layout/cycle3"/>
    <dgm:cxn modelId="{A6007281-E215-4D75-86E4-59D124980958}" type="presParOf" srcId="{9F4918C6-ACF7-49C6-80B3-739F01B84FBF}" destId="{A8317608-C437-459B-8A3D-3320C6C85B01}" srcOrd="5" destOrd="0" presId="urn:microsoft.com/office/officeart/2005/8/layout/cycle3"/>
    <dgm:cxn modelId="{52006A9D-F442-463A-A075-49AB88D83D12}" type="presParOf" srcId="{9F4918C6-ACF7-49C6-80B3-739F01B84FBF}" destId="{5BC917EE-2199-4D39-806E-2827EB87DBA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18A55-6D59-4F7F-B0B8-9D8CA0233414}">
      <dsp:nvSpPr>
        <dsp:cNvPr id="0" name=""/>
        <dsp:cNvSpPr/>
      </dsp:nvSpPr>
      <dsp:spPr>
        <a:xfrm>
          <a:off x="1781778" y="-3712"/>
          <a:ext cx="5284027" cy="5284027"/>
        </a:xfrm>
        <a:prstGeom prst="circularArrow">
          <a:avLst>
            <a:gd name="adj1" fmla="val 5274"/>
            <a:gd name="adj2" fmla="val 312630"/>
            <a:gd name="adj3" fmla="val 14220621"/>
            <a:gd name="adj4" fmla="val 1713141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FC91-8B13-4EC6-9A8A-26E4276A8B77}">
      <dsp:nvSpPr>
        <dsp:cNvPr id="0" name=""/>
        <dsp:cNvSpPr/>
      </dsp:nvSpPr>
      <dsp:spPr>
        <a:xfrm>
          <a:off x="3415046" y="2609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Річний план роботи школи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3464289" y="51852"/>
        <a:ext cx="1919005" cy="910259"/>
      </dsp:txXfrm>
    </dsp:sp>
    <dsp:sp modelId="{1D038719-1B5F-4FF8-A5E7-86738150D54D}">
      <dsp:nvSpPr>
        <dsp:cNvPr id="0" name=""/>
        <dsp:cNvSpPr/>
      </dsp:nvSpPr>
      <dsp:spPr>
        <a:xfrm>
          <a:off x="5271477" y="1074420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tx1"/>
              </a:solidFill>
            </a:rPr>
            <a:t>внутрішкільний</a:t>
          </a:r>
          <a:r>
            <a:rPr lang="uk-UA" sz="1800" kern="1200" dirty="0" smtClean="0">
              <a:solidFill>
                <a:schemeClr val="tx1"/>
              </a:solidFill>
            </a:rPr>
            <a:t> контроль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5320720" y="1123663"/>
        <a:ext cx="1919005" cy="910259"/>
      </dsp:txXfrm>
    </dsp:sp>
    <dsp:sp modelId="{224500BD-599C-4CFB-AB78-86D42B00837A}">
      <dsp:nvSpPr>
        <dsp:cNvPr id="0" name=""/>
        <dsp:cNvSpPr/>
      </dsp:nvSpPr>
      <dsp:spPr>
        <a:xfrm>
          <a:off x="5256583" y="2520280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Календарний план </a:t>
          </a:r>
          <a:r>
            <a:rPr lang="uk-UA" sz="1800" kern="1200" dirty="0" err="1" smtClean="0">
              <a:solidFill>
                <a:schemeClr val="tx1"/>
              </a:solidFill>
            </a:rPr>
            <a:t>вчителів-предметників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5305826" y="2569523"/>
        <a:ext cx="1919005" cy="910259"/>
      </dsp:txXfrm>
    </dsp:sp>
    <dsp:sp modelId="{85F86545-BF29-44CD-9D93-F2C2EADFDC33}">
      <dsp:nvSpPr>
        <dsp:cNvPr id="0" name=""/>
        <dsp:cNvSpPr/>
      </dsp:nvSpPr>
      <dsp:spPr>
        <a:xfrm>
          <a:off x="3456386" y="3672401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Робота з вчителями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3505629" y="3721644"/>
        <a:ext cx="1919005" cy="910259"/>
      </dsp:txXfrm>
    </dsp:sp>
    <dsp:sp modelId="{A8317608-C437-459B-8A3D-3320C6C85B01}">
      <dsp:nvSpPr>
        <dsp:cNvPr id="0" name=""/>
        <dsp:cNvSpPr/>
      </dsp:nvSpPr>
      <dsp:spPr>
        <a:xfrm>
          <a:off x="1584186" y="2592293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Наради, педради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1633429" y="2641536"/>
        <a:ext cx="1919005" cy="910259"/>
      </dsp:txXfrm>
    </dsp:sp>
    <dsp:sp modelId="{5BC917EE-2199-4D39-806E-2827EB87DBA2}">
      <dsp:nvSpPr>
        <dsp:cNvPr id="0" name=""/>
        <dsp:cNvSpPr/>
      </dsp:nvSpPr>
      <dsp:spPr>
        <a:xfrm>
          <a:off x="1558615" y="1074420"/>
          <a:ext cx="2017491" cy="100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Перспективний план роботи школи на 5 років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1607858" y="1123663"/>
        <a:ext cx="1919005" cy="910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0056D-B475-4D2D-8144-4BB2B776D538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084D4-0F9C-4876-BABF-9FF7D8BF96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4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D4-0F9C-4876-BABF-9FF7D8BF969F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53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D058C0-D9C9-45DB-8DD6-17B6044EF8F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groups/1531698423791385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3482521" cy="2611891"/>
          </a:xfrm>
          <a:prstGeom prst="rect">
            <a:avLst/>
          </a:prstGeom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683568" y="3140968"/>
            <a:ext cx="5689600" cy="2705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Звіт</a:t>
            </a:r>
            <a:r>
              <a:rPr lang="ru-RU" sz="3600" b="1" i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 директора </a:t>
            </a:r>
            <a:r>
              <a:rPr lang="ru-RU" sz="3600" b="1" i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школи</a:t>
            </a:r>
            <a:endParaRPr lang="ru-RU" sz="3600" b="1" i="1" kern="10" dirty="0"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600" b="1" i="1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Добросельської</a:t>
            </a:r>
            <a:r>
              <a:rPr lang="ru-RU" sz="3600" b="1" i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 І.К.</a:t>
            </a:r>
            <a:endParaRPr lang="ru-RU" sz="3600" b="1" i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600" b="1" i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перед </a:t>
            </a:r>
            <a:r>
              <a:rPr lang="ru-RU" sz="3600" b="1" i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громадськістю</a:t>
            </a:r>
            <a:endParaRPr lang="ru-RU" sz="3600" b="1" i="1" kern="10" dirty="0"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600" b="1" i="1" kern="10" dirty="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за </a:t>
            </a:r>
            <a:r>
              <a:rPr lang="ru-RU" sz="3600" b="1" i="1" kern="10" dirty="0" smtClean="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2017/2018 </a:t>
            </a:r>
            <a:r>
              <a:rPr lang="ru-RU" sz="3600" b="1" i="1" kern="10" dirty="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н.р</a:t>
            </a:r>
            <a:r>
              <a:rPr lang="ru-RU" sz="3600" b="1" i="1" kern="10" dirty="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uk-UA" sz="3600" b="1" i="1" kern="10" dirty="0"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вступ до вищих навчальних закладів</a:t>
            </a: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79615"/>
              </p:ext>
            </p:extLst>
          </p:nvPr>
        </p:nvGraphicFramePr>
        <p:xfrm>
          <a:off x="611560" y="1772816"/>
          <a:ext cx="7560840" cy="29523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67226">
                  <a:extLst>
                    <a:ext uri="{9D8B030D-6E8A-4147-A177-3AD203B41FA5}">
                      <a16:colId xmlns:a16="http://schemas.microsoft.com/office/drawing/2014/main" val="124942337"/>
                    </a:ext>
                  </a:extLst>
                </a:gridCol>
                <a:gridCol w="1048687">
                  <a:extLst>
                    <a:ext uri="{9D8B030D-6E8A-4147-A177-3AD203B41FA5}">
                      <a16:colId xmlns:a16="http://schemas.microsoft.com/office/drawing/2014/main" val="1228269772"/>
                    </a:ext>
                  </a:extLst>
                </a:gridCol>
                <a:gridCol w="1048687">
                  <a:extLst>
                    <a:ext uri="{9D8B030D-6E8A-4147-A177-3AD203B41FA5}">
                      <a16:colId xmlns:a16="http://schemas.microsoft.com/office/drawing/2014/main" val="960035271"/>
                    </a:ext>
                  </a:extLst>
                </a:gridCol>
                <a:gridCol w="1048687">
                  <a:extLst>
                    <a:ext uri="{9D8B030D-6E8A-4147-A177-3AD203B41FA5}">
                      <a16:colId xmlns:a16="http://schemas.microsoft.com/office/drawing/2014/main" val="3141149077"/>
                    </a:ext>
                  </a:extLst>
                </a:gridCol>
                <a:gridCol w="1048687">
                  <a:extLst>
                    <a:ext uri="{9D8B030D-6E8A-4147-A177-3AD203B41FA5}">
                      <a16:colId xmlns:a16="http://schemas.microsoft.com/office/drawing/2014/main" val="2138256806"/>
                    </a:ext>
                  </a:extLst>
                </a:gridCol>
                <a:gridCol w="1049433">
                  <a:extLst>
                    <a:ext uri="{9D8B030D-6E8A-4147-A177-3AD203B41FA5}">
                      <a16:colId xmlns:a16="http://schemas.microsoft.com/office/drawing/2014/main" val="1934014866"/>
                    </a:ext>
                  </a:extLst>
                </a:gridCol>
                <a:gridCol w="1049433">
                  <a:extLst>
                    <a:ext uri="{9D8B030D-6E8A-4147-A177-3AD203B41FA5}">
                      <a16:colId xmlns:a16="http://schemas.microsoft.com/office/drawing/2014/main" val="4285955587"/>
                    </a:ext>
                  </a:extLst>
                </a:gridCol>
              </a:tblGrid>
              <a:tr h="970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Роки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2013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2014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2015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2016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2017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2018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4672652"/>
                  </a:ext>
                </a:extLst>
              </a:tr>
              <a:tr h="1982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Кількість випускників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(з 18-ти)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(з 5-ти)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(з 12-ти)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(з 8-ми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uk-UA" sz="2400" dirty="0">
                          <a:effectLst/>
                        </a:rPr>
                        <a:t>з 6-ти)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(з 2-х)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870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9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</a:rPr>
              <a:t>районний етап </a:t>
            </a:r>
            <a:r>
              <a:rPr lang="uk-UA" dirty="0">
                <a:effectLst/>
              </a:rPr>
              <a:t>Всеукраїнських предметних олімпіад (</a:t>
            </a:r>
            <a:r>
              <a:rPr lang="uk-UA" dirty="0" smtClean="0">
                <a:effectLst/>
              </a:rPr>
              <a:t>2016–2017 </a:t>
            </a:r>
            <a:r>
              <a:rPr lang="uk-UA" dirty="0">
                <a:effectLst/>
              </a:rPr>
              <a:t>н. р.) </a:t>
            </a: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5346"/>
              </p:ext>
            </p:extLst>
          </p:nvPr>
        </p:nvGraphicFramePr>
        <p:xfrm>
          <a:off x="648707" y="1340768"/>
          <a:ext cx="7992889" cy="51623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72708">
                  <a:extLst>
                    <a:ext uri="{9D8B030D-6E8A-4147-A177-3AD203B41FA5}">
                      <a16:colId xmlns:a16="http://schemas.microsoft.com/office/drawing/2014/main" val="2852210711"/>
                    </a:ext>
                  </a:extLst>
                </a:gridCol>
                <a:gridCol w="2172708">
                  <a:extLst>
                    <a:ext uri="{9D8B030D-6E8A-4147-A177-3AD203B41FA5}">
                      <a16:colId xmlns:a16="http://schemas.microsoft.com/office/drawing/2014/main" val="2928568057"/>
                    </a:ext>
                  </a:extLst>
                </a:gridCol>
                <a:gridCol w="3647473">
                  <a:extLst>
                    <a:ext uri="{9D8B030D-6E8A-4147-A177-3AD203B41FA5}">
                      <a16:colId xmlns:a16="http://schemas.microsoft.com/office/drawing/2014/main" val="2464613276"/>
                    </a:ext>
                  </a:extLst>
                </a:gridCol>
              </a:tblGrid>
              <a:tr h="453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Назва предмету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Кількість набраних балів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Місце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718405903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Українська мова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4163292451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Іноземна мова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185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811941168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Історія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960815836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Правознавство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359586217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Математика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4000195913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Інформатика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502818163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Фізика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28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430985177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Економіка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17392834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Біологія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824802944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Хімія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568359446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Географія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737582874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Трудове навчання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995741841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Інформ. технології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613452501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Астрономія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539677424"/>
                  </a:ext>
                </a:extLst>
              </a:tr>
              <a:tr h="331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Труд.навч.(обсл.види)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8389923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Екологія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495963104"/>
                  </a:ext>
                </a:extLst>
              </a:tr>
              <a:tr h="453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Загальна кількість балів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784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</a:rPr>
                        <a:t>Загальнокомандне - 8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206140587"/>
                  </a:ext>
                </a:extLst>
              </a:tr>
              <a:tr h="184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407331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43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339933"/>
                </a:solidFill>
              </a:rPr>
              <a:t>4. Методична робота</a:t>
            </a:r>
            <a:br>
              <a:rPr lang="uk-UA" dirty="0" smtClean="0">
                <a:solidFill>
                  <a:srgbClr val="339933"/>
                </a:solidFill>
              </a:rPr>
            </a:br>
            <a:endParaRPr lang="uk-UA" dirty="0">
              <a:solidFill>
                <a:srgbClr val="339933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71600" y="1554162"/>
            <a:ext cx="72008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4000" b="1" i="1" dirty="0" smtClean="0"/>
              <a:t>Доповідає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sz="3600" dirty="0" smtClean="0"/>
              <a:t>Заступник з навчально-виховної роботи </a:t>
            </a:r>
            <a:r>
              <a:rPr lang="uk-UA" sz="4400" b="1" i="1" dirty="0" err="1" smtClean="0">
                <a:solidFill>
                  <a:srgbClr val="7030A0"/>
                </a:solidFill>
              </a:rPr>
              <a:t>Борзишен</a:t>
            </a:r>
            <a:r>
              <a:rPr lang="uk-UA" sz="4400" b="1" i="1" dirty="0" smtClean="0">
                <a:solidFill>
                  <a:srgbClr val="7030A0"/>
                </a:solidFill>
              </a:rPr>
              <a:t> М.І.</a:t>
            </a:r>
            <a:endParaRPr lang="uk-UA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 </a:t>
            </a:r>
            <a:r>
              <a:rPr lang="ru-RU" dirty="0" err="1"/>
              <a:t>проведені</a:t>
            </a:r>
            <a:r>
              <a:rPr lang="ru-RU" dirty="0"/>
              <a:t> у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smtClean="0"/>
              <a:t>2017-2018 </a:t>
            </a:r>
            <a:r>
              <a:rPr lang="ru-RU" dirty="0" err="1"/>
              <a:t>н.р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•</a:t>
            </a:r>
            <a:r>
              <a:rPr lang="uk-UA" dirty="0">
                <a:solidFill>
                  <a:schemeClr val="tx1"/>
                </a:solidFill>
              </a:rPr>
              <a:t>	Засідання методичної ради  і м/о.</a:t>
            </a:r>
          </a:p>
          <a:p>
            <a:r>
              <a:rPr lang="uk-UA" dirty="0">
                <a:solidFill>
                  <a:schemeClr val="tx1"/>
                </a:solidFill>
              </a:rPr>
              <a:t>•	Методичні рекомендації.</a:t>
            </a:r>
          </a:p>
          <a:p>
            <a:r>
              <a:rPr lang="uk-UA" dirty="0">
                <a:solidFill>
                  <a:schemeClr val="tx1"/>
                </a:solidFill>
              </a:rPr>
              <a:t>•	Індивідуальні консультації для вчителів та учнів.</a:t>
            </a:r>
          </a:p>
          <a:p>
            <a:r>
              <a:rPr lang="uk-UA" dirty="0">
                <a:solidFill>
                  <a:schemeClr val="tx1"/>
                </a:solidFill>
              </a:rPr>
              <a:t>•	Ознайомлення з матеріалами  періодичних видань.</a:t>
            </a:r>
          </a:p>
          <a:p>
            <a:r>
              <a:rPr lang="uk-UA" dirty="0">
                <a:solidFill>
                  <a:schemeClr val="tx1"/>
                </a:solidFill>
              </a:rPr>
              <a:t>•	Засідання педагогічної ради, науково–методичні  та психолого-педагогічні семінари, наради при директорі та заступниках.</a:t>
            </a:r>
          </a:p>
          <a:p>
            <a:r>
              <a:rPr lang="uk-UA" dirty="0">
                <a:solidFill>
                  <a:schemeClr val="tx1"/>
                </a:solidFill>
              </a:rPr>
              <a:t>•	Випуск бюлетенів. </a:t>
            </a:r>
          </a:p>
          <a:p>
            <a:r>
              <a:rPr lang="uk-UA" dirty="0">
                <a:solidFill>
                  <a:schemeClr val="tx1"/>
                </a:solidFill>
              </a:rPr>
              <a:t>•	Аналіз результативності роботи вчителів протягом навчального року.</a:t>
            </a:r>
          </a:p>
          <a:p>
            <a:r>
              <a:rPr lang="uk-UA" dirty="0">
                <a:solidFill>
                  <a:schemeClr val="tx1"/>
                </a:solidFill>
              </a:rPr>
              <a:t>•	Відзначення результатів роботи вчителів.</a:t>
            </a:r>
          </a:p>
          <a:p>
            <a:r>
              <a:rPr lang="uk-UA" dirty="0">
                <a:solidFill>
                  <a:schemeClr val="tx1"/>
                </a:solidFill>
              </a:rPr>
              <a:t>•	Творчі звіти вчителів.</a:t>
            </a:r>
          </a:p>
          <a:p>
            <a:r>
              <a:rPr lang="uk-UA" dirty="0">
                <a:solidFill>
                  <a:schemeClr val="tx1"/>
                </a:solidFill>
              </a:rPr>
              <a:t>•	Відкриті уроки.</a:t>
            </a:r>
          </a:p>
          <a:p>
            <a:r>
              <a:rPr lang="uk-UA" dirty="0">
                <a:solidFill>
                  <a:schemeClr val="tx1"/>
                </a:solidFill>
              </a:rPr>
              <a:t>•	Співбесіди з класними керівниками по питанню роботи з батьками.</a:t>
            </a:r>
          </a:p>
          <a:p>
            <a:r>
              <a:rPr lang="uk-UA" dirty="0">
                <a:solidFill>
                  <a:schemeClr val="tx1"/>
                </a:solidFill>
              </a:rPr>
              <a:t>•	Складання таблиць, діаграм, схем про участь учнів і вчителів у різноманітних конкурсах та олімпіадах.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3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5. Робота шкільної бібліотеки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06489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Бібліотека</a:t>
            </a:r>
          </a:p>
          <a:p>
            <a:pPr>
              <a:lnSpc>
                <a:spcPct val="90000"/>
              </a:lnSpc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Загальний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фонд бібліотеки на кінець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навчального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року становить –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________________із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них:</a:t>
            </a:r>
            <a:r>
              <a:rPr lang="uk-UA" sz="28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uk-UA" sz="2800" i="1" dirty="0"/>
              <a:t>художня література –  </a:t>
            </a:r>
            <a:r>
              <a:rPr lang="uk-UA" sz="2800" i="1" dirty="0" smtClean="0"/>
              <a:t>_______ </a:t>
            </a:r>
            <a:r>
              <a:rPr lang="uk-UA" sz="2800" i="1" dirty="0"/>
              <a:t>книг;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uk-UA" sz="2800" i="1" dirty="0"/>
              <a:t>підручники – </a:t>
            </a:r>
            <a:r>
              <a:rPr lang="uk-UA" sz="2800" i="1" dirty="0" smtClean="0"/>
              <a:t>_________ </a:t>
            </a:r>
            <a:r>
              <a:rPr lang="uk-UA" sz="2800" i="1" dirty="0"/>
              <a:t>книги.</a:t>
            </a:r>
          </a:p>
          <a:p>
            <a:pPr>
              <a:lnSpc>
                <a:spcPct val="90000"/>
              </a:lnSpc>
              <a:defRPr/>
            </a:pPr>
            <a:r>
              <a:rPr lang="uk-UA" sz="2800" dirty="0"/>
              <a:t>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2017-2018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н. р. отримали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_______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книгу із них:</a:t>
            </a:r>
            <a:r>
              <a:rPr lang="uk-UA" sz="28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uk-UA" sz="2800" i="1" dirty="0"/>
              <a:t>підручники – </a:t>
            </a:r>
            <a:r>
              <a:rPr lang="uk-UA" sz="2800" i="1" dirty="0" smtClean="0"/>
              <a:t>________ </a:t>
            </a:r>
            <a:r>
              <a:rPr lang="uk-UA" sz="2800" i="1" dirty="0"/>
              <a:t>книг;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uk-UA" sz="2800" i="1" dirty="0"/>
              <a:t>художня література – </a:t>
            </a:r>
            <a:r>
              <a:rPr lang="uk-UA" sz="2800" i="1" dirty="0" smtClean="0"/>
              <a:t>_______ </a:t>
            </a:r>
            <a:r>
              <a:rPr lang="uk-UA" sz="2800" i="1" dirty="0"/>
              <a:t>книга.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509120"/>
            <a:ext cx="66247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b="1" i="1" dirty="0"/>
              <a:t>Доповідає</a:t>
            </a:r>
            <a:r>
              <a:rPr lang="uk-UA" sz="2800" dirty="0"/>
              <a:t> </a:t>
            </a:r>
          </a:p>
          <a:p>
            <a:r>
              <a:rPr lang="uk-UA" sz="2800" dirty="0" smtClean="0"/>
              <a:t>Шкільний бібліотекар  </a:t>
            </a:r>
            <a:r>
              <a:rPr lang="uk-UA" sz="3600" b="1" i="1" dirty="0">
                <a:solidFill>
                  <a:srgbClr val="FF6600"/>
                </a:solidFill>
              </a:rPr>
              <a:t>С</a:t>
            </a:r>
            <a:r>
              <a:rPr lang="uk-UA" sz="3600" b="1" i="1" dirty="0" smtClean="0">
                <a:solidFill>
                  <a:srgbClr val="FF6600"/>
                </a:solidFill>
              </a:rPr>
              <a:t>оломон Н.В.</a:t>
            </a:r>
            <a:endParaRPr lang="uk-UA" sz="3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6. Виховна </a:t>
            </a:r>
            <a:r>
              <a:rPr lang="uk-UA" dirty="0"/>
              <a:t>та позакласна робота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56792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400" b="1" i="1" dirty="0"/>
              <a:t>Доповідає</a:t>
            </a:r>
            <a:r>
              <a:rPr lang="uk-UA" sz="4000" dirty="0"/>
              <a:t> </a:t>
            </a:r>
          </a:p>
          <a:p>
            <a:r>
              <a:rPr lang="uk-UA" sz="4000" dirty="0" smtClean="0"/>
              <a:t>Педагог-організатор  </a:t>
            </a:r>
          </a:p>
          <a:p>
            <a:r>
              <a:rPr lang="uk-UA" sz="4000" b="1" i="1" dirty="0">
                <a:solidFill>
                  <a:srgbClr val="7030A0"/>
                </a:solidFill>
              </a:rPr>
              <a:t> </a:t>
            </a:r>
            <a:r>
              <a:rPr lang="uk-UA" sz="4000" b="1" i="1" dirty="0" smtClean="0">
                <a:solidFill>
                  <a:srgbClr val="7030A0"/>
                </a:solidFill>
              </a:rPr>
              <a:t>              </a:t>
            </a:r>
            <a:r>
              <a:rPr lang="uk-UA" sz="4000" b="1" i="1" dirty="0" err="1" smtClean="0">
                <a:solidFill>
                  <a:srgbClr val="7030A0"/>
                </a:solidFill>
              </a:rPr>
              <a:t>Добросельський</a:t>
            </a:r>
            <a:r>
              <a:rPr lang="uk-UA" sz="4000" b="1" i="1" dirty="0" smtClean="0">
                <a:solidFill>
                  <a:srgbClr val="7030A0"/>
                </a:solidFill>
              </a:rPr>
              <a:t> І.М</a:t>
            </a:r>
            <a:r>
              <a:rPr lang="uk-UA" sz="4800" b="1" i="1" dirty="0" smtClean="0">
                <a:solidFill>
                  <a:srgbClr val="7030A0"/>
                </a:solidFill>
              </a:rPr>
              <a:t>.</a:t>
            </a:r>
            <a:endParaRPr lang="uk-UA" sz="4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6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1124744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2"/>
              </a:rPr>
              <a:t>https://www.facebook.com/groups/1531698423791385/</a:t>
            </a:r>
            <a:endParaRPr lang="uk-UA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348880"/>
            <a:ext cx="5321895" cy="34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7. Охорона праці. Тижні безпеки, </a:t>
            </a:r>
            <a:br>
              <a:rPr lang="uk-UA" dirty="0" smtClean="0"/>
            </a:br>
            <a:r>
              <a:rPr lang="uk-UA" dirty="0" smtClean="0"/>
              <a:t>цивільний захист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131840" cy="234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3576397" cy="26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515883" cy="2636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25987"/>
            <a:ext cx="3384376" cy="2538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237">
            <a:off x="757081" y="3262457"/>
            <a:ext cx="3491880" cy="261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240">
            <a:off x="5389232" y="2726420"/>
            <a:ext cx="2614008" cy="348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8. Соціальний захист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/>
              <a:t>Діти із малозабезпечених сімей у 2017-2018 </a:t>
            </a:r>
            <a:r>
              <a:rPr lang="uk-UA" sz="2800" b="1" dirty="0" err="1" smtClean="0"/>
              <a:t>н.р</a:t>
            </a:r>
            <a:r>
              <a:rPr lang="uk-UA" sz="2800" b="1" dirty="0" smtClean="0"/>
              <a:t>. харчувалися за рахунок держави.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/>
              <a:t>Діти пільгових категорій оздоровлюються та оздоровлюватимуться у оздоровчих таборах області та України. </a:t>
            </a:r>
          </a:p>
          <a:p>
            <a:r>
              <a:rPr lang="uk-UA" sz="2800" b="1" dirty="0" smtClean="0">
                <a:solidFill>
                  <a:srgbClr val="CC00CC"/>
                </a:solidFill>
              </a:rPr>
              <a:t>«Лісова пісня» с.Привороття-2 – </a:t>
            </a:r>
            <a:r>
              <a:rPr lang="uk-UA" sz="2800" b="1" dirty="0" err="1" smtClean="0">
                <a:solidFill>
                  <a:srgbClr val="CC00CC"/>
                </a:solidFill>
              </a:rPr>
              <a:t>Мищишен</a:t>
            </a:r>
            <a:r>
              <a:rPr lang="uk-UA" sz="2800" b="1" dirty="0" smtClean="0">
                <a:solidFill>
                  <a:srgbClr val="CC00CC"/>
                </a:solidFill>
              </a:rPr>
              <a:t> Андрій та </a:t>
            </a:r>
            <a:r>
              <a:rPr lang="uk-UA" sz="2800" b="1" dirty="0" err="1" smtClean="0">
                <a:solidFill>
                  <a:srgbClr val="CC00CC"/>
                </a:solidFill>
              </a:rPr>
              <a:t>Бугерчук</a:t>
            </a:r>
            <a:r>
              <a:rPr lang="uk-UA" sz="2800" b="1" dirty="0" smtClean="0">
                <a:solidFill>
                  <a:srgbClr val="CC00CC"/>
                </a:solidFill>
              </a:rPr>
              <a:t> Володимир</a:t>
            </a:r>
          </a:p>
          <a:p>
            <a:r>
              <a:rPr lang="uk-UA" sz="2800" b="1" dirty="0" smtClean="0">
                <a:solidFill>
                  <a:srgbClr val="CC00CC"/>
                </a:solidFill>
              </a:rPr>
              <a:t>«Кабельник» Одеська область – Бурий Микола, </a:t>
            </a:r>
            <a:r>
              <a:rPr lang="uk-UA" sz="2800" b="1" dirty="0" err="1" smtClean="0">
                <a:solidFill>
                  <a:srgbClr val="CC00CC"/>
                </a:solidFill>
              </a:rPr>
              <a:t>Кінзерський</a:t>
            </a:r>
            <a:r>
              <a:rPr lang="uk-UA" sz="2800" b="1" dirty="0" smtClean="0">
                <a:solidFill>
                  <a:srgbClr val="CC00CC"/>
                </a:solidFill>
              </a:rPr>
              <a:t> Ярослав, </a:t>
            </a:r>
            <a:r>
              <a:rPr lang="uk-UA" sz="2800" b="1" dirty="0" err="1" smtClean="0">
                <a:solidFill>
                  <a:srgbClr val="CC00CC"/>
                </a:solidFill>
              </a:rPr>
              <a:t>Кавецька</a:t>
            </a:r>
            <a:r>
              <a:rPr lang="uk-UA" sz="2800" b="1" dirty="0" smtClean="0">
                <a:solidFill>
                  <a:srgbClr val="CC00CC"/>
                </a:solidFill>
              </a:rPr>
              <a:t> Аніта, </a:t>
            </a:r>
            <a:r>
              <a:rPr lang="uk-UA" sz="2800" b="1" dirty="0" err="1" smtClean="0">
                <a:solidFill>
                  <a:srgbClr val="CC00CC"/>
                </a:solidFill>
              </a:rPr>
              <a:t>Мищишена</a:t>
            </a:r>
            <a:r>
              <a:rPr lang="uk-UA" sz="2800" b="1" dirty="0" smtClean="0">
                <a:solidFill>
                  <a:srgbClr val="CC00CC"/>
                </a:solidFill>
              </a:rPr>
              <a:t> Ольга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1935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380040" cy="5099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b="1" i="1" dirty="0" smtClean="0"/>
              <a:t>«</a:t>
            </a:r>
            <a:r>
              <a:rPr lang="ru-RU" sz="5400" dirty="0"/>
              <a:t>Роки </a:t>
            </a:r>
            <a:r>
              <a:rPr lang="ru-RU" sz="5400" dirty="0" err="1"/>
              <a:t>дитинства</a:t>
            </a:r>
            <a:r>
              <a:rPr lang="ru-RU" sz="5400" dirty="0"/>
              <a:t> – </a:t>
            </a:r>
            <a:r>
              <a:rPr lang="ru-RU" sz="5400" dirty="0" err="1"/>
              <a:t>це</a:t>
            </a:r>
            <a:r>
              <a:rPr lang="ru-RU" sz="5400" dirty="0"/>
              <a:t> </a:t>
            </a:r>
            <a:r>
              <a:rPr lang="ru-RU" sz="5400" dirty="0" err="1"/>
              <a:t>насамперед</a:t>
            </a:r>
            <a:r>
              <a:rPr lang="ru-RU" sz="5400" dirty="0"/>
              <a:t> </a:t>
            </a:r>
            <a:r>
              <a:rPr lang="ru-RU" sz="5400" dirty="0" err="1"/>
              <a:t>виховання</a:t>
            </a:r>
            <a:r>
              <a:rPr lang="ru-RU" sz="5400" dirty="0"/>
              <a:t> </a:t>
            </a:r>
            <a:r>
              <a:rPr lang="ru-RU" sz="5400" dirty="0" err="1" smtClean="0"/>
              <a:t>серця</a:t>
            </a:r>
            <a:r>
              <a:rPr lang="uk-UA" sz="6000" b="1" i="1" dirty="0" smtClean="0"/>
              <a:t>».</a:t>
            </a:r>
            <a:endParaRPr lang="uk-UA" sz="6000" b="1" i="1" dirty="0"/>
          </a:p>
          <a:p>
            <a:pPr marL="0" indent="0">
              <a:buNone/>
            </a:pPr>
            <a:r>
              <a:rPr lang="uk-UA" dirty="0"/>
              <a:t>          </a:t>
            </a:r>
            <a:r>
              <a:rPr lang="uk-UA" dirty="0" smtClean="0"/>
              <a:t>     </a:t>
            </a:r>
            <a:r>
              <a:rPr lang="uk-UA" b="1" i="1" dirty="0" err="1" smtClean="0"/>
              <a:t>В.О.Сухомлинський</a:t>
            </a:r>
            <a:endParaRPr lang="uk-UA" b="1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18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9. Співпраця з батьками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>
                <a:solidFill>
                  <a:schemeClr val="tx1"/>
                </a:solidFill>
              </a:rPr>
              <a:t>Двічі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рік</a:t>
            </a:r>
            <a:r>
              <a:rPr lang="ru-RU" b="1" dirty="0" smtClean="0">
                <a:solidFill>
                  <a:schemeClr val="tx1"/>
                </a:solidFill>
              </a:rPr>
              <a:t> проведено </a:t>
            </a:r>
            <a:r>
              <a:rPr lang="ru-RU" b="1" dirty="0" err="1" smtClean="0">
                <a:solidFill>
                  <a:schemeClr val="tx1"/>
                </a:solidFill>
              </a:rPr>
              <a:t>засідання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батьківського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комітету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школи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>
                <a:solidFill>
                  <a:schemeClr val="tx1"/>
                </a:solidFill>
              </a:rPr>
              <a:t>Двічі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рік</a:t>
            </a:r>
            <a:r>
              <a:rPr lang="ru-RU" b="1" dirty="0" smtClean="0">
                <a:solidFill>
                  <a:schemeClr val="tx1"/>
                </a:solidFill>
              </a:rPr>
              <a:t> проведено </a:t>
            </a:r>
            <a:r>
              <a:rPr lang="ru-RU" b="1" dirty="0" err="1" smtClean="0">
                <a:solidFill>
                  <a:schemeClr val="tx1"/>
                </a:solidFill>
              </a:rPr>
              <a:t>загальношкільні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батьківські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збори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>
                <a:solidFill>
                  <a:schemeClr val="tx1"/>
                </a:solidFill>
              </a:rPr>
              <a:t>Двічі</a:t>
            </a:r>
            <a:r>
              <a:rPr lang="ru-RU" b="1" dirty="0" smtClean="0">
                <a:solidFill>
                  <a:schemeClr val="tx1"/>
                </a:solidFill>
              </a:rPr>
              <a:t> на семестр у </a:t>
            </a:r>
            <a:r>
              <a:rPr lang="ru-RU" b="1" dirty="0" err="1" smtClean="0">
                <a:solidFill>
                  <a:schemeClr val="tx1"/>
                </a:solidFill>
              </a:rPr>
              <a:t>класах</a:t>
            </a:r>
            <a:r>
              <a:rPr lang="ru-RU" b="1" dirty="0" smtClean="0">
                <a:solidFill>
                  <a:schemeClr val="tx1"/>
                </a:solidFill>
              </a:rPr>
              <a:t> проводились </a:t>
            </a:r>
            <a:r>
              <a:rPr lang="ru-RU" b="1" dirty="0" err="1" smtClean="0">
                <a:solidFill>
                  <a:schemeClr val="tx1"/>
                </a:solidFill>
              </a:rPr>
              <a:t>класні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батьківські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збори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Батьки є </a:t>
            </a:r>
            <a:r>
              <a:rPr lang="ru-RU" b="1" dirty="0" err="1" smtClean="0">
                <a:solidFill>
                  <a:schemeClr val="tx1"/>
                </a:solidFill>
              </a:rPr>
              <a:t>вдячними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глядачами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активними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учасниками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родинних</a:t>
            </a:r>
            <a:r>
              <a:rPr lang="ru-RU" b="1" dirty="0" smtClean="0">
                <a:solidFill>
                  <a:schemeClr val="tx1"/>
                </a:solidFill>
              </a:rPr>
              <a:t> свят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10. Управлінська діяльність</a:t>
            </a:r>
            <a:endParaRPr lang="uk-UA" dirty="0"/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778554"/>
              </p:ext>
            </p:extLst>
          </p:nvPr>
        </p:nvGraphicFramePr>
        <p:xfrm>
          <a:off x="107504" y="1556792"/>
          <a:ext cx="884758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80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11. фінансово–господарська </a:t>
            </a:r>
            <a:r>
              <a:rPr lang="uk-UA" dirty="0">
                <a:effectLst/>
              </a:rPr>
              <a:t>діяльність</a:t>
            </a:r>
            <a:endParaRPr lang="uk-UA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71600" y="1844825"/>
            <a:ext cx="7200800" cy="33843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4000" b="1" i="1" dirty="0" smtClean="0"/>
              <a:t>Доповідає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sz="3600" dirty="0" smtClean="0"/>
              <a:t>Завгосп школи  </a:t>
            </a:r>
            <a:r>
              <a:rPr lang="uk-UA" sz="4400" b="1" i="1" dirty="0" err="1" smtClean="0">
                <a:solidFill>
                  <a:srgbClr val="7030A0"/>
                </a:solidFill>
              </a:rPr>
              <a:t>Білюк</a:t>
            </a:r>
            <a:r>
              <a:rPr lang="uk-UA" sz="4400" b="1" i="1" dirty="0" smtClean="0">
                <a:solidFill>
                  <a:srgbClr val="7030A0"/>
                </a:solidFill>
              </a:rPr>
              <a:t> С.В.</a:t>
            </a:r>
            <a:endParaRPr lang="uk-UA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72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проблеми, які слід вирішувати: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443664" cy="604867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-</a:t>
            </a:r>
            <a:r>
              <a:rPr lang="uk-UA" dirty="0"/>
              <a:t>  забезпечення матеріально-технічної, навчальної бази для 1 класу згідно з вимогами Нової української школи;</a:t>
            </a:r>
          </a:p>
          <a:p>
            <a:r>
              <a:rPr lang="uk-UA" dirty="0"/>
              <a:t>- забезпечення навчальних кабінетів меблями (заміна учнівських парт</a:t>
            </a:r>
            <a:r>
              <a:rPr lang="ru-RU" dirty="0"/>
              <a:t>, </a:t>
            </a:r>
            <a:r>
              <a:rPr lang="ru-RU" dirty="0" err="1"/>
              <a:t>класних</a:t>
            </a:r>
            <a:r>
              <a:rPr lang="ru-RU" dirty="0"/>
              <a:t> </a:t>
            </a:r>
            <a:r>
              <a:rPr lang="ru-RU" dirty="0" err="1"/>
              <a:t>дошок</a:t>
            </a:r>
            <a:r>
              <a:rPr lang="uk-UA" dirty="0"/>
              <a:t>);</a:t>
            </a:r>
          </a:p>
          <a:p>
            <a:r>
              <a:rPr lang="uk-UA" dirty="0"/>
              <a:t>- потребує оновлення оформлення коридорів, холу;</a:t>
            </a:r>
          </a:p>
          <a:p>
            <a:r>
              <a:rPr lang="uk-UA" dirty="0"/>
              <a:t>- потребують заміни вікна у коридорах школи на металопластикові;</a:t>
            </a:r>
          </a:p>
          <a:p>
            <a:r>
              <a:rPr lang="uk-UA" dirty="0"/>
              <a:t>- потребує термінової заміни стовп лінії </a:t>
            </a:r>
            <a:r>
              <a:rPr lang="uk-UA" dirty="0" err="1"/>
              <a:t>електропередач</a:t>
            </a:r>
            <a:r>
              <a:rPr lang="uk-UA" dirty="0"/>
              <a:t>;</a:t>
            </a:r>
          </a:p>
          <a:p>
            <a:r>
              <a:rPr lang="uk-UA" dirty="0"/>
              <a:t>- оновлення посуду в шкільній їдальні;</a:t>
            </a:r>
          </a:p>
          <a:p>
            <a:r>
              <a:rPr lang="uk-UA" dirty="0"/>
              <a:t>- заміна роздаткового стола у їдальні;</a:t>
            </a:r>
          </a:p>
          <a:p>
            <a:r>
              <a:rPr lang="uk-UA" dirty="0"/>
              <a:t>- спорудження внутрішнього туалету у приміщенні 1 класу та кабінетів індивідуального навчання</a:t>
            </a:r>
            <a:r>
              <a:rPr lang="uk-UA" dirty="0" smtClean="0"/>
              <a:t>;</a:t>
            </a:r>
          </a:p>
          <a:p>
            <a:r>
              <a:rPr lang="uk-UA" dirty="0"/>
              <a:t>ремонт надвірного туалету школи, який має значні тріщини</a:t>
            </a:r>
            <a:r>
              <a:rPr lang="uk-UA" dirty="0" smtClean="0"/>
              <a:t>;</a:t>
            </a:r>
          </a:p>
          <a:p>
            <a:r>
              <a:rPr lang="uk-UA" dirty="0"/>
              <a:t>- забезпечення огородження території школи задля безпеки учнів</a:t>
            </a:r>
            <a:r>
              <a:rPr lang="uk-UA" dirty="0" smtClean="0"/>
              <a:t>;</a:t>
            </a:r>
          </a:p>
          <a:p>
            <a:r>
              <a:rPr lang="uk-UA" dirty="0"/>
              <a:t>удосконалення озеленення пришкільної території та квіткових ділянок; </a:t>
            </a:r>
          </a:p>
          <a:p>
            <a:r>
              <a:rPr lang="uk-UA" dirty="0" smtClean="0"/>
              <a:t>- </a:t>
            </a:r>
            <a:r>
              <a:rPr lang="uk-UA" dirty="0"/>
              <a:t>та ін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2549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748464" cy="4464496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  <a:effectLst/>
              </a:rPr>
              <a:t>Наша Рідна школа:</a:t>
            </a:r>
            <a:r>
              <a:rPr lang="uk-UA" sz="5400" dirty="0">
                <a:solidFill>
                  <a:srgbClr val="C00000"/>
                </a:solidFill>
                <a:effectLst/>
              </a:rPr>
              <a:t/>
            </a:r>
            <a:br>
              <a:rPr lang="uk-UA" sz="5400" dirty="0">
                <a:solidFill>
                  <a:srgbClr val="C00000"/>
                </a:solidFill>
                <a:effectLst/>
              </a:rPr>
            </a:br>
            <a:r>
              <a:rPr lang="uk-UA" sz="5400" dirty="0" smtClean="0">
                <a:solidFill>
                  <a:srgbClr val="C00000"/>
                </a:solidFill>
                <a:effectLst/>
              </a:rPr>
              <a:t/>
            </a:r>
            <a:br>
              <a:rPr lang="uk-UA" sz="5400" dirty="0" smtClean="0">
                <a:solidFill>
                  <a:srgbClr val="C00000"/>
                </a:solidFill>
                <a:effectLst/>
              </a:rPr>
            </a:br>
            <a:r>
              <a:rPr lang="uk-UA" dirty="0" smtClean="0">
                <a:effectLst/>
              </a:rPr>
              <a:t>для </a:t>
            </a:r>
            <a:r>
              <a:rPr lang="uk-UA" dirty="0">
                <a:effectLst/>
              </a:rPr>
              <a:t>дітей  - </a:t>
            </a:r>
            <a:r>
              <a:rPr lang="uk-UA" dirty="0">
                <a:solidFill>
                  <a:srgbClr val="FF9933"/>
                </a:solidFill>
                <a:effectLst/>
              </a:rPr>
              <a:t>школою радості, 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для </a:t>
            </a:r>
            <a:r>
              <a:rPr lang="uk-UA" dirty="0">
                <a:effectLst/>
              </a:rPr>
              <a:t>батьків – </a:t>
            </a:r>
            <a:r>
              <a:rPr lang="uk-UA" dirty="0">
                <a:solidFill>
                  <a:srgbClr val="339933"/>
                </a:solidFill>
                <a:effectLst/>
              </a:rPr>
              <a:t>спокою і надії, 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а </a:t>
            </a:r>
            <a:r>
              <a:rPr lang="uk-UA" dirty="0">
                <a:effectLst/>
              </a:rPr>
              <a:t>для вчителів – </a:t>
            </a:r>
            <a:r>
              <a:rPr lang="uk-UA" dirty="0">
                <a:solidFill>
                  <a:srgbClr val="7030A0"/>
                </a:solidFill>
                <a:effectLst/>
              </a:rPr>
              <a:t>місцем творчості.</a:t>
            </a:r>
            <a:br>
              <a:rPr lang="uk-UA" dirty="0">
                <a:solidFill>
                  <a:srgbClr val="7030A0"/>
                </a:solidFill>
                <a:effectLst/>
              </a:rPr>
            </a:b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49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7576" y="2967335"/>
            <a:ext cx="540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0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Загальна </a:t>
            </a:r>
            <a:r>
              <a:rPr lang="uk-UA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інформація </a:t>
            </a:r>
            <a:br>
              <a:rPr lang="uk-UA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 школу</a:t>
            </a:r>
            <a:endParaRPr lang="uk-UA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Будівля прийнята в </a:t>
            </a:r>
            <a:r>
              <a:rPr lang="uk-UA" dirty="0" smtClean="0">
                <a:solidFill>
                  <a:srgbClr val="0070C0"/>
                </a:solidFill>
              </a:rPr>
              <a:t>експлуатацію </a:t>
            </a:r>
            <a:r>
              <a:rPr lang="uk-UA" dirty="0">
                <a:solidFill>
                  <a:srgbClr val="0070C0"/>
                </a:solidFill>
              </a:rPr>
              <a:t>в </a:t>
            </a:r>
            <a:r>
              <a:rPr lang="uk-UA" dirty="0" smtClean="0">
                <a:solidFill>
                  <a:srgbClr val="0070C0"/>
                </a:solidFill>
              </a:rPr>
              <a:t>1966 р</a:t>
            </a:r>
            <a:r>
              <a:rPr lang="uk-UA" dirty="0">
                <a:solidFill>
                  <a:srgbClr val="0070C0"/>
                </a:solidFill>
              </a:rPr>
              <a:t>.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Педагогічних </a:t>
            </a:r>
            <a:r>
              <a:rPr lang="uk-UA" dirty="0">
                <a:solidFill>
                  <a:srgbClr val="0070C0"/>
                </a:solidFill>
              </a:rPr>
              <a:t>працівників – </a:t>
            </a:r>
            <a:r>
              <a:rPr lang="uk-UA" dirty="0" smtClean="0">
                <a:solidFill>
                  <a:srgbClr val="0070C0"/>
                </a:solidFill>
              </a:rPr>
              <a:t>23 </a:t>
            </a:r>
            <a:endParaRPr lang="uk-UA" dirty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Обслуговуючого персоналу – </a:t>
            </a:r>
            <a:r>
              <a:rPr lang="uk-UA" dirty="0" smtClean="0">
                <a:solidFill>
                  <a:srgbClr val="0070C0"/>
                </a:solidFill>
              </a:rPr>
              <a:t>8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Сезонних працівників (операторів </a:t>
            </a:r>
            <a:r>
              <a:rPr lang="uk-UA" dirty="0" err="1" smtClean="0">
                <a:solidFill>
                  <a:srgbClr val="0070C0"/>
                </a:solidFill>
              </a:rPr>
              <a:t>котелень</a:t>
            </a:r>
            <a:r>
              <a:rPr lang="uk-UA" dirty="0" smtClean="0">
                <a:solidFill>
                  <a:srgbClr val="0070C0"/>
                </a:solidFill>
              </a:rPr>
              <a:t>) - 4 </a:t>
            </a:r>
            <a:endParaRPr lang="uk-UA" dirty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Навчання завершили – </a:t>
            </a:r>
            <a:r>
              <a:rPr lang="uk-UA" dirty="0" smtClean="0">
                <a:solidFill>
                  <a:srgbClr val="0070C0"/>
                </a:solidFill>
              </a:rPr>
              <a:t>81 учень (10 повних класів )</a:t>
            </a:r>
            <a:endParaRPr lang="uk-UA" dirty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Середня наповнюваність класів – </a:t>
            </a:r>
            <a:r>
              <a:rPr lang="uk-UA" dirty="0" smtClean="0">
                <a:solidFill>
                  <a:srgbClr val="0070C0"/>
                </a:solidFill>
              </a:rPr>
              <a:t>8 учнів</a:t>
            </a:r>
            <a:endParaRPr lang="uk-UA" dirty="0">
              <a:solidFill>
                <a:srgbClr val="0070C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11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Нормативні документи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Закон </a:t>
            </a:r>
            <a:r>
              <a:rPr lang="uk-UA" dirty="0"/>
              <a:t>України «Про освіту», </a:t>
            </a:r>
            <a:endParaRPr lang="uk-UA" dirty="0" smtClean="0"/>
          </a:p>
          <a:p>
            <a:r>
              <a:rPr lang="uk-UA" dirty="0" smtClean="0"/>
              <a:t>Проект </a:t>
            </a:r>
            <a:r>
              <a:rPr lang="uk-UA" dirty="0"/>
              <a:t>Закону України «Про повну загальну середню освіту», </a:t>
            </a:r>
            <a:endParaRPr lang="uk-UA" dirty="0" smtClean="0"/>
          </a:p>
          <a:p>
            <a:r>
              <a:rPr lang="uk-UA" dirty="0" smtClean="0"/>
              <a:t>Концептуальні засади </a:t>
            </a:r>
            <a:r>
              <a:rPr lang="uk-UA" dirty="0"/>
              <a:t>реформування середньої школи «Нова українська школа», </a:t>
            </a:r>
            <a:endParaRPr lang="uk-UA" dirty="0" smtClean="0"/>
          </a:p>
          <a:p>
            <a:r>
              <a:rPr lang="uk-UA" dirty="0" smtClean="0"/>
              <a:t>Новий Державний стандарт початкової освіти,</a:t>
            </a:r>
          </a:p>
          <a:p>
            <a:r>
              <a:rPr lang="uk-UA" dirty="0" smtClean="0"/>
              <a:t>Перспективний та Річний план роботи школи.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03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effectLst/>
              </a:rPr>
              <a:t>основна проблема: 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/>
              <a:t>«Забезпечення формування особистості учня на основі якісної освіти, розвитку його творчих можливостей, самовдосконалення через підвищення рівня компетентності педагогів»</a:t>
            </a:r>
          </a:p>
        </p:txBody>
      </p:sp>
    </p:spTree>
    <p:extLst>
      <p:ext uri="{BB962C8B-B14F-4D97-AF65-F5344CB8AC3E}">
        <p14:creationId xmlns:p14="http://schemas.microsoft.com/office/powerpoint/2010/main" val="278877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6600"/>
                </a:solidFill>
              </a:rPr>
              <a:t>2. Кадрове забезпечення закладу</a:t>
            </a:r>
            <a:endParaRPr lang="uk-UA" dirty="0">
              <a:solidFill>
                <a:srgbClr val="FF66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6062064" cy="3744416"/>
          </a:xfrm>
        </p:spPr>
        <p:txBody>
          <a:bodyPr>
            <a:normAutofit/>
          </a:bodyPr>
          <a:lstStyle/>
          <a:p>
            <a:r>
              <a:rPr lang="uk-UA" sz="3500" dirty="0" smtClean="0">
                <a:solidFill>
                  <a:schemeClr val="tx1"/>
                </a:solidFill>
              </a:rPr>
              <a:t>Працюють 23 вчителі:</a:t>
            </a:r>
          </a:p>
          <a:p>
            <a:r>
              <a:rPr lang="uk-UA" sz="3500" dirty="0" smtClean="0">
                <a:solidFill>
                  <a:schemeClr val="tx1"/>
                </a:solidFill>
              </a:rPr>
              <a:t>спеціаліст </a:t>
            </a:r>
            <a:r>
              <a:rPr lang="uk-UA" sz="3500" dirty="0">
                <a:solidFill>
                  <a:schemeClr val="tx1"/>
                </a:solidFill>
              </a:rPr>
              <a:t>вищої категорії – </a:t>
            </a:r>
            <a:r>
              <a:rPr lang="uk-UA" sz="3500" dirty="0" smtClean="0">
                <a:solidFill>
                  <a:schemeClr val="tx1"/>
                </a:solidFill>
              </a:rPr>
              <a:t>16;</a:t>
            </a:r>
            <a:endParaRPr lang="uk-UA" sz="3500" dirty="0">
              <a:solidFill>
                <a:schemeClr val="tx1"/>
              </a:solidFill>
            </a:endParaRPr>
          </a:p>
          <a:p>
            <a:r>
              <a:rPr lang="uk-UA" sz="3500" dirty="0">
                <a:solidFill>
                  <a:schemeClr val="tx1"/>
                </a:solidFill>
              </a:rPr>
              <a:t>першої  - </a:t>
            </a:r>
            <a:r>
              <a:rPr lang="uk-UA" sz="3500" dirty="0" smtClean="0">
                <a:solidFill>
                  <a:schemeClr val="tx1"/>
                </a:solidFill>
              </a:rPr>
              <a:t>7;</a:t>
            </a:r>
            <a:endParaRPr lang="uk-UA" sz="3500" dirty="0">
              <a:solidFill>
                <a:schemeClr val="tx1"/>
              </a:solidFill>
            </a:endParaRPr>
          </a:p>
          <a:p>
            <a:r>
              <a:rPr lang="uk-UA" sz="3500" dirty="0">
                <a:solidFill>
                  <a:schemeClr val="tx1"/>
                </a:solidFill>
              </a:rPr>
              <a:t>з</a:t>
            </a:r>
            <a:r>
              <a:rPr lang="uk-UA" sz="3500" dirty="0" smtClean="0">
                <a:solidFill>
                  <a:schemeClr val="tx1"/>
                </a:solidFill>
              </a:rPr>
              <a:t>вання «Старший вчитель» </a:t>
            </a:r>
            <a:r>
              <a:rPr lang="uk-UA" sz="3500" dirty="0">
                <a:solidFill>
                  <a:schemeClr val="tx1"/>
                </a:solidFill>
              </a:rPr>
              <a:t>– </a:t>
            </a:r>
            <a:r>
              <a:rPr lang="uk-UA" sz="3500" dirty="0" smtClean="0">
                <a:solidFill>
                  <a:schemeClr val="tx1"/>
                </a:solidFill>
              </a:rPr>
              <a:t>13.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68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3. </a:t>
            </a:r>
            <a:r>
              <a:rPr lang="uk-UA" dirty="0" err="1" smtClean="0">
                <a:solidFill>
                  <a:srgbClr val="7030A0"/>
                </a:solidFill>
              </a:rPr>
              <a:t>НАВЧАЛЬНа</a:t>
            </a:r>
            <a:r>
              <a:rPr lang="uk-UA" dirty="0" smtClean="0">
                <a:solidFill>
                  <a:srgbClr val="7030A0"/>
                </a:solidFill>
              </a:rPr>
              <a:t> діяльність УЧНІВ</a:t>
            </a:r>
            <a:endParaRPr lang="uk-UA" dirty="0">
              <a:solidFill>
                <a:srgbClr val="7030A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5333548"/>
              </p:ext>
            </p:extLst>
          </p:nvPr>
        </p:nvGraphicFramePr>
        <p:xfrm>
          <a:off x="467544" y="1628800"/>
          <a:ext cx="5832648" cy="44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76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Похвальні листи</a:t>
            </a:r>
            <a:endParaRPr lang="uk-UA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530254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573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5268" y="54868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</a:rPr>
              <a:t>успішність </a:t>
            </a:r>
            <a:r>
              <a:rPr lang="uk-UA" dirty="0">
                <a:effectLst/>
              </a:rPr>
              <a:t>та </a:t>
            </a:r>
            <a:r>
              <a:rPr lang="uk-UA" dirty="0" smtClean="0">
                <a:effectLst/>
              </a:rPr>
              <a:t>якість </a:t>
            </a:r>
            <a:r>
              <a:rPr lang="uk-UA" dirty="0">
                <a:effectLst/>
              </a:rPr>
              <a:t>навчальних досягнень учнів</a:t>
            </a: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8948"/>
              </p:ext>
            </p:extLst>
          </p:nvPr>
        </p:nvGraphicFramePr>
        <p:xfrm>
          <a:off x="539552" y="1772816"/>
          <a:ext cx="7848872" cy="32259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6762">
                  <a:extLst>
                    <a:ext uri="{9D8B030D-6E8A-4147-A177-3AD203B41FA5}">
                      <a16:colId xmlns:a16="http://schemas.microsoft.com/office/drawing/2014/main" val="3872601073"/>
                    </a:ext>
                  </a:extLst>
                </a:gridCol>
                <a:gridCol w="1053631">
                  <a:extLst>
                    <a:ext uri="{9D8B030D-6E8A-4147-A177-3AD203B41FA5}">
                      <a16:colId xmlns:a16="http://schemas.microsoft.com/office/drawing/2014/main" val="473630659"/>
                    </a:ext>
                  </a:extLst>
                </a:gridCol>
                <a:gridCol w="1186481">
                  <a:extLst>
                    <a:ext uri="{9D8B030D-6E8A-4147-A177-3AD203B41FA5}">
                      <a16:colId xmlns:a16="http://schemas.microsoft.com/office/drawing/2014/main" val="3593678061"/>
                    </a:ext>
                  </a:extLst>
                </a:gridCol>
                <a:gridCol w="1186481">
                  <a:extLst>
                    <a:ext uri="{9D8B030D-6E8A-4147-A177-3AD203B41FA5}">
                      <a16:colId xmlns:a16="http://schemas.microsoft.com/office/drawing/2014/main" val="1939532596"/>
                    </a:ext>
                  </a:extLst>
                </a:gridCol>
                <a:gridCol w="1077657">
                  <a:extLst>
                    <a:ext uri="{9D8B030D-6E8A-4147-A177-3AD203B41FA5}">
                      <a16:colId xmlns:a16="http://schemas.microsoft.com/office/drawing/2014/main" val="3601088179"/>
                    </a:ext>
                  </a:extLst>
                </a:gridCol>
                <a:gridCol w="1059282">
                  <a:extLst>
                    <a:ext uri="{9D8B030D-6E8A-4147-A177-3AD203B41FA5}">
                      <a16:colId xmlns:a16="http://schemas.microsoft.com/office/drawing/2014/main" val="209243509"/>
                    </a:ext>
                  </a:extLst>
                </a:gridCol>
                <a:gridCol w="1058578">
                  <a:extLst>
                    <a:ext uri="{9D8B030D-6E8A-4147-A177-3AD203B41FA5}">
                      <a16:colId xmlns:a16="http://schemas.microsoft.com/office/drawing/2014/main" val="1114492244"/>
                    </a:ext>
                  </a:extLst>
                </a:gridCol>
              </a:tblGrid>
              <a:tr h="64807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 Навчальний рік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2013-2014 н. р.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2014-2015 н. р.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2015-2016 н. р.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2016-2017 н. р.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2017-2018 н. р.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5449"/>
                  </a:ext>
                </a:extLst>
              </a:tr>
              <a:tr h="417646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Рівень навчальних досягнень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в.р</a:t>
                      </a:r>
                      <a:r>
                        <a:rPr lang="uk-UA" sz="14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13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8000"/>
                          </a:solidFill>
                          <a:effectLst/>
                        </a:rPr>
                        <a:t>5</a:t>
                      </a:r>
                      <a:endParaRPr lang="uk-UA" sz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645622"/>
                  </a:ext>
                </a:extLst>
              </a:tr>
              <a:tr h="41764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д.р</a:t>
                      </a:r>
                      <a:r>
                        <a:rPr lang="uk-UA" sz="14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23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8000"/>
                          </a:solidFill>
                          <a:effectLst/>
                        </a:rPr>
                        <a:t>23</a:t>
                      </a:r>
                      <a:endParaRPr lang="uk-UA" sz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938275"/>
                  </a:ext>
                </a:extLst>
              </a:tr>
              <a:tr h="41764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с.р</a:t>
                      </a:r>
                      <a:r>
                        <a:rPr lang="uk-UA" sz="14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uk-UA" sz="14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8000"/>
                          </a:solidFill>
                          <a:effectLst/>
                        </a:rPr>
                        <a:t>17</a:t>
                      </a:r>
                      <a:endParaRPr lang="uk-UA" sz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239424"/>
                  </a:ext>
                </a:extLst>
              </a:tr>
              <a:tr h="40324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п.р</a:t>
                      </a:r>
                      <a:r>
                        <a:rPr lang="uk-UA" sz="14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8000"/>
                          </a:solidFill>
                          <a:effectLst/>
                        </a:rPr>
                        <a:t>11</a:t>
                      </a:r>
                      <a:endParaRPr lang="uk-UA" sz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5690705"/>
                  </a:ext>
                </a:extLst>
              </a:tr>
              <a:tr h="5040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Вербальне оцінювання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1,2 кл.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1,2 </a:t>
                      </a:r>
                      <a:r>
                        <a:rPr lang="uk-UA" sz="1400" dirty="0" err="1">
                          <a:effectLst/>
                        </a:rPr>
                        <a:t>кл</a:t>
                      </a:r>
                      <a:r>
                        <a:rPr lang="uk-UA" sz="14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1,2 </a:t>
                      </a:r>
                      <a:r>
                        <a:rPr lang="uk-UA" sz="1400" dirty="0">
                          <a:effectLst/>
                        </a:rPr>
                        <a:t>клас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1,2 </a:t>
                      </a:r>
                      <a:r>
                        <a:rPr lang="uk-UA" sz="1400" dirty="0">
                          <a:effectLst/>
                        </a:rPr>
                        <a:t>клас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8000"/>
                          </a:solidFill>
                          <a:effectLst/>
                        </a:rPr>
                        <a:t>1,2 </a:t>
                      </a:r>
                      <a:r>
                        <a:rPr lang="uk-UA" sz="1400" dirty="0">
                          <a:solidFill>
                            <a:srgbClr val="008000"/>
                          </a:solidFill>
                          <a:effectLst/>
                        </a:rPr>
                        <a:t>клас</a:t>
                      </a:r>
                      <a:endParaRPr lang="uk-UA" sz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556960"/>
                  </a:ext>
                </a:extLst>
              </a:tr>
              <a:tr h="4176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Загальна кількість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93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r>
                        <a:rPr lang="uk-UA" sz="14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91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82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8000"/>
                          </a:solidFill>
                          <a:effectLst/>
                        </a:rPr>
                        <a:t>81</a:t>
                      </a:r>
                      <a:endParaRPr lang="uk-UA" sz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147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552</TotalTime>
  <Words>628</Words>
  <Application>Microsoft Office PowerPoint</Application>
  <PresentationFormat>Экран (4:3)</PresentationFormat>
  <Paragraphs>221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Franklin Gothic Book</vt:lpstr>
      <vt:lpstr>Franklin Gothic Medium</vt:lpstr>
      <vt:lpstr>Georgia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1. Загальна інформація  про школу</vt:lpstr>
      <vt:lpstr>Нормативні документи </vt:lpstr>
      <vt:lpstr>основна проблема: </vt:lpstr>
      <vt:lpstr>2. Кадрове забезпечення закладу</vt:lpstr>
      <vt:lpstr>3. НАВЧАЛЬНа діяльність УЧНІВ</vt:lpstr>
      <vt:lpstr>Похвальні листи</vt:lpstr>
      <vt:lpstr>успішність та якість навчальних досягнень учнів</vt:lpstr>
      <vt:lpstr>вступ до вищих навчальних закладів</vt:lpstr>
      <vt:lpstr>районний етап Всеукраїнських предметних олімпіад (2016–2017 н. р.) </vt:lpstr>
      <vt:lpstr>4. Методична робота </vt:lpstr>
      <vt:lpstr>різноманітні форми роботи,  проведені у школі протягом 2017-2018 н.р.</vt:lpstr>
      <vt:lpstr>5. Робота шкільної бібліотеки</vt:lpstr>
      <vt:lpstr>6. Виховна та позакласна робота</vt:lpstr>
      <vt:lpstr>Презентация PowerPoint</vt:lpstr>
      <vt:lpstr>7. Охорона праці. Тижні безпеки,  цивільний захист</vt:lpstr>
      <vt:lpstr>Презентация PowerPoint</vt:lpstr>
      <vt:lpstr>8. Соціальний захист</vt:lpstr>
      <vt:lpstr>9. Співпраця з батьками</vt:lpstr>
      <vt:lpstr>10. Управлінська діяльність</vt:lpstr>
      <vt:lpstr>11. фінансово–господарська діяльність</vt:lpstr>
      <vt:lpstr>проблеми, які слід вирішувати: </vt:lpstr>
      <vt:lpstr>Наша Рідна школа:  для дітей  - школою радості,  для батьків – спокою і надії,  а для вчителів – місцем творчості.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директора школи Сидорчук Л.П. перед громадськістю за 2014-2015 н.р.</dc:title>
  <dc:creator>Школа4</dc:creator>
  <cp:lastModifiedBy>Igor</cp:lastModifiedBy>
  <cp:revision>47</cp:revision>
  <dcterms:created xsi:type="dcterms:W3CDTF">2015-06-10T19:49:18Z</dcterms:created>
  <dcterms:modified xsi:type="dcterms:W3CDTF">2018-06-20T05:01:12Z</dcterms:modified>
</cp:coreProperties>
</file>