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ru-RU"/>
              <a:t>Образец заголовка</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46C117F-5CCF-4837-BE5F-2B92066CAFAF}" type="datetimeFigureOut">
              <a:rPr lang="en-US" dirty="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84EB90BD-B6CE-46B7-997F-7313B992CCDC}" type="datetimeFigureOut">
              <a:rPr lang="en-US" dirty="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CDB9D11F-B188-461D-B23F-39381795C052}" type="datetimeFigureOut">
              <a:rPr lang="en-US" dirty="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2E6D8D9-55A2-4063-B0F3-121F44549695}" type="datetimeFigureOut">
              <a:rPr lang="en-US" dirty="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ru-RU"/>
              <a:t>Образец заголовка</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D4B24536-994D-4021-A283-9F449C0DB509}" type="datetimeFigureOut">
              <a:rPr lang="en-US" dirty="0"/>
              <a:t>3/29/2022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3CBBBB78-C96F-47B7-AB17-D852CA960AC9}" type="datetimeFigureOut">
              <a:rPr lang="en-US" dirty="0"/>
              <a:t>3/29/2022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3/29/2022</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ru-RU"/>
              <a:t>Образец заголовка</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0578ACC-22D6-47C1-A373-4FD133E34F3C}" type="datetimeFigureOut">
              <a:rPr lang="en-US" dirty="0"/>
              <a:t>3/29/2022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0322" y="3030008"/>
            <a:ext cx="4698355"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594123" y="3030008"/>
            <a:ext cx="4700059" cy="290617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E331444B-B92B-4E27-8C94-BB93EAF5CB18}" type="datetimeFigureOut">
              <a:rPr lang="en-US" dirty="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63EFA5E-FA76-400D-B3DC-F0BA90E6D107}" type="datetimeFigureOut">
              <a:rPr lang="en-US" dirty="0"/>
              <a:t>3/29/2022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3/29/2022</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8" Type="http://schemas.openxmlformats.org/officeDocument/2006/relationships/hyperlink" Target="https://uk.m.wikipedia.org/wiki/%D0%9A%D0%B0%D1%82%D0%B0%D1%80%D0%B0%D0%BA%D1%82%D0%B0" TargetMode="External" /><Relationship Id="rId3" Type="http://schemas.openxmlformats.org/officeDocument/2006/relationships/hyperlink" Target="https://uk.m.wikipedia.org/wiki/%D0%93%D1%96%D0%B4%D1%80%D0%BE%D1%86%D0%B5%D1%84%D0%B0%D0%BB%D1%96%D1%8F" TargetMode="External" /><Relationship Id="rId7" Type="http://schemas.openxmlformats.org/officeDocument/2006/relationships/hyperlink" Target="https://uk.m.wikipedia.org/wiki/%D0%9A%D0%BE%D0%BB%D0%BE%D0%B1%D0%BE%D0%BC%D0%B0" TargetMode="External" /><Relationship Id="rId2" Type="http://schemas.openxmlformats.org/officeDocument/2006/relationships/hyperlink" Target="https://uk.m.wikipedia.org/wiki/%D0%9C%D1%96%D0%BA%D1%80%D0%BE%D1%86%D0%B5%D1%84%D0%B0%D0%BB%D1%96%D1%8F" TargetMode="External" /><Relationship Id="rId1" Type="http://schemas.openxmlformats.org/officeDocument/2006/relationships/slideLayout" Target="../slideLayouts/slideLayout2.xml" /><Relationship Id="rId6" Type="http://schemas.openxmlformats.org/officeDocument/2006/relationships/hyperlink" Target="https://uk.m.wikipedia.org/w/index.php?title=%D0%9C%D1%96%D0%BA%D1%80%D0%BE%D1%84%D1%82%D0%B0%D0%BB%D1%8C%D0%BC%D1%96%D1%8F&amp;action=edit&amp;redlink=1" TargetMode="External" /><Relationship Id="rId5" Type="http://schemas.openxmlformats.org/officeDocument/2006/relationships/hyperlink" Target="https://uk.m.wikipedia.org/wiki/%D0%9F%D1%82%D0%BE%D0%B7" TargetMode="External" /><Relationship Id="rId4" Type="http://schemas.openxmlformats.org/officeDocument/2006/relationships/hyperlink" Target="https://uk.m.wikipedia.org/w/index.php?title=%D0%95%D0%BF%D1%96%D0%BA%D0%B0%D0%BD%D1%82&amp;action=edit&amp;redlink=1" TargetMode="Externa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34C2D6-8ED3-3F4B-AFE7-73D55CD79288}"/>
              </a:ext>
            </a:extLst>
          </p:cNvPr>
          <p:cNvSpPr>
            <a:spLocks noGrp="1"/>
          </p:cNvSpPr>
          <p:nvPr>
            <p:ph type="ctrTitle"/>
          </p:nvPr>
        </p:nvSpPr>
        <p:spPr/>
        <p:txBody>
          <a:bodyPr/>
          <a:lstStyle/>
          <a:p>
            <a:r>
              <a:rPr lang="ru-RU"/>
              <a:t>Синдром Едвардса</a:t>
            </a:r>
            <a:endParaRPr lang=""/>
          </a:p>
        </p:txBody>
      </p:sp>
      <p:sp>
        <p:nvSpPr>
          <p:cNvPr id="3" name="Подзаголовок 2">
            <a:extLst>
              <a:ext uri="{FF2B5EF4-FFF2-40B4-BE49-F238E27FC236}">
                <a16:creationId xmlns:a16="http://schemas.microsoft.com/office/drawing/2014/main" id="{D2E13779-EBC9-0E4C-971C-A827CC25475D}"/>
              </a:ext>
            </a:extLst>
          </p:cNvPr>
          <p:cNvSpPr>
            <a:spLocks noGrp="1"/>
          </p:cNvSpPr>
          <p:nvPr>
            <p:ph type="subTitle" idx="1"/>
          </p:nvPr>
        </p:nvSpPr>
        <p:spPr/>
        <p:txBody>
          <a:bodyPr/>
          <a:lstStyle/>
          <a:p>
            <a:r>
              <a:rPr lang="ru-RU"/>
              <a:t>Презентація учня 10 класу </a:t>
            </a:r>
          </a:p>
          <a:p>
            <a:r>
              <a:rPr lang="ru-RU"/>
              <a:t>Санкевича Артьома </a:t>
            </a:r>
            <a:endParaRPr lang=""/>
          </a:p>
        </p:txBody>
      </p:sp>
    </p:spTree>
    <p:extLst>
      <p:ext uri="{BB962C8B-B14F-4D97-AF65-F5344CB8AC3E}">
        <p14:creationId xmlns:p14="http://schemas.microsoft.com/office/powerpoint/2010/main" val="595683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61FEB2-9200-AA42-898B-34A3C1E6A40B}"/>
              </a:ext>
            </a:extLst>
          </p:cNvPr>
          <p:cNvSpPr>
            <a:spLocks noGrp="1"/>
          </p:cNvSpPr>
          <p:nvPr>
            <p:ph type="title"/>
          </p:nvPr>
        </p:nvSpPr>
        <p:spPr/>
        <p:txBody>
          <a:bodyPr/>
          <a:lstStyle/>
          <a:p>
            <a:endParaRPr lang=""/>
          </a:p>
        </p:txBody>
      </p:sp>
      <p:sp>
        <p:nvSpPr>
          <p:cNvPr id="5" name="TextBox 2">
            <a:extLst>
              <a:ext uri="{FF2B5EF4-FFF2-40B4-BE49-F238E27FC236}">
                <a16:creationId xmlns:a16="http://schemas.microsoft.com/office/drawing/2014/main" id="{4C7C046F-1234-064C-AAD7-CDCDAECFFDBA}"/>
              </a:ext>
            </a:extLst>
          </p:cNvPr>
          <p:cNvSpPr txBox="1">
            <a:spLocks noGrp="1" noChangeArrowheads="1"/>
          </p:cNvSpPr>
          <p:nvPr>
            <p:ph idx="1"/>
          </p:nvPr>
        </p:nvSpPr>
        <p:spPr bwMode="auto">
          <a:xfrm>
            <a:off x="680321" y="2289107"/>
            <a:ext cx="9613900" cy="2751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indent="0" eaLnBrk="1" hangingPunct="1">
              <a:buNone/>
            </a:pPr>
            <a:r>
              <a:rPr lang="ru-RU" altLang="en-US" sz="2400"/>
              <a:t>Синдром Едвардса (синдром трисомії 18) - хромосомне захворювання, характеризується комплексом множинних вад розвитку та трисомією 18 хромосоми. Описаний в 1960 році Джоном Едвардсом (</a:t>
            </a:r>
            <a:r>
              <a:rPr lang="en-US" altLang="en-US" sz="2400"/>
              <a:t>John H. Edwards). </a:t>
            </a:r>
            <a:r>
              <a:rPr lang="ru-RU" altLang="en-US" sz="2400"/>
              <a:t>Популяційна частота приблизно 1:7000. Діти з трисомією 18 частіше народжуються у літніх матерів, взаємозв'язок з віком матері менш виражений, ніж у випадках трисомії хромосоми 21 і 13. Для жінок старше 45 років ризик народити хвору дитину становить 0,7%. Дівчатка з синдромом Едвардса народжуються в три рази частіше хлопчиків.</a:t>
            </a:r>
          </a:p>
        </p:txBody>
      </p:sp>
    </p:spTree>
    <p:extLst>
      <p:ext uri="{BB962C8B-B14F-4D97-AF65-F5344CB8AC3E}">
        <p14:creationId xmlns:p14="http://schemas.microsoft.com/office/powerpoint/2010/main" val="3939241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D72D53-1D2F-154E-A3B7-79DCE22B28C1}"/>
              </a:ext>
            </a:extLst>
          </p:cNvPr>
          <p:cNvSpPr>
            <a:spLocks noGrp="1"/>
          </p:cNvSpPr>
          <p:nvPr>
            <p:ph type="title"/>
          </p:nvPr>
        </p:nvSpPr>
        <p:spPr/>
        <p:txBody>
          <a:bodyPr/>
          <a:lstStyle/>
          <a:p>
            <a:endParaRPr lang=""/>
          </a:p>
        </p:txBody>
      </p:sp>
      <p:sp>
        <p:nvSpPr>
          <p:cNvPr id="3" name="Объект 2">
            <a:extLst>
              <a:ext uri="{FF2B5EF4-FFF2-40B4-BE49-F238E27FC236}">
                <a16:creationId xmlns:a16="http://schemas.microsoft.com/office/drawing/2014/main" id="{9C55980A-4074-074B-A7C3-AEA6C0FFEF71}"/>
              </a:ext>
            </a:extLst>
          </p:cNvPr>
          <p:cNvSpPr>
            <a:spLocks noGrp="1"/>
          </p:cNvSpPr>
          <p:nvPr>
            <p:ph idx="1"/>
          </p:nvPr>
        </p:nvSpPr>
        <p:spPr>
          <a:xfrm>
            <a:off x="680321" y="2193997"/>
            <a:ext cx="9613861" cy="4181799"/>
          </a:xfrm>
        </p:spPr>
        <p:txBody>
          <a:bodyPr>
            <a:normAutofit/>
          </a:bodyPr>
          <a:lstStyle/>
          <a:p>
            <a:pPr marL="0" indent="0">
              <a:buNone/>
            </a:pPr>
            <a:r>
              <a:rPr lang="">
                <a:effectLst/>
                <a:latin typeface="-apple-system"/>
              </a:rPr>
              <a:t>Досить характерні. Череп доліхоцефалічний, здавлений з боків, з низьким чолом і широкою виступаючою потилицею; іноді зустрічається </a:t>
            </a:r>
            <a:r>
              <a:rPr lang="" strike="noStrike">
                <a:effectLst/>
                <a:latin typeface="-apple-system"/>
                <a:hlinkClick r:id="rId2" tooltip="Мікроцефалія">
                  <a:extLst>
                    <a:ext uri="{A12FA001-AC4F-418D-AE19-62706E023703}">
                      <ahyp:hlinkClr xmlns:ahyp="http://schemas.microsoft.com/office/drawing/2018/hyperlinkcolor" val="tx"/>
                    </a:ext>
                  </a:extLst>
                </a:hlinkClick>
              </a:rPr>
              <a:t>мікроцефалія</a:t>
            </a:r>
            <a:r>
              <a:rPr lang="">
                <a:effectLst/>
                <a:latin typeface="-apple-system"/>
              </a:rPr>
              <a:t> або </a:t>
            </a:r>
            <a:r>
              <a:rPr lang="" strike="noStrike">
                <a:effectLst/>
                <a:latin typeface="-apple-system"/>
                <a:hlinkClick r:id="rId3" tooltip="Гідроцефалія">
                  <a:extLst>
                    <a:ext uri="{A12FA001-AC4F-418D-AE19-62706E023703}">
                      <ahyp:hlinkClr xmlns:ahyp="http://schemas.microsoft.com/office/drawing/2018/hyperlinkcolor" val="tx"/>
                    </a:ext>
                  </a:extLst>
                </a:hlinkClick>
              </a:rPr>
              <a:t>гідроцефалія</a:t>
            </a:r>
            <a:r>
              <a:rPr lang="">
                <a:effectLst/>
                <a:latin typeface="-apple-system"/>
              </a:rPr>
              <a:t>. Надочні валки згладжені, очні щілини вузькі, спостерігають </a:t>
            </a:r>
            <a:r>
              <a:rPr lang="" strike="noStrike">
                <a:effectLst/>
                <a:latin typeface="-apple-system"/>
                <a:hlinkClick r:id="rId4" tooltip="Епікант (ще не написана)">
                  <a:extLst>
                    <a:ext uri="{A12FA001-AC4F-418D-AE19-62706E023703}">
                      <ahyp:hlinkClr xmlns:ahyp="http://schemas.microsoft.com/office/drawing/2018/hyperlinkcolor" val="tx"/>
                    </a:ext>
                  </a:extLst>
                </a:hlinkClick>
              </a:rPr>
              <a:t>епікант</a:t>
            </a:r>
            <a:r>
              <a:rPr lang="">
                <a:effectLst/>
                <a:latin typeface="-apple-system"/>
              </a:rPr>
              <a:t>, </a:t>
            </a:r>
            <a:r>
              <a:rPr lang="" strike="noStrike">
                <a:effectLst/>
                <a:latin typeface="-apple-system"/>
                <a:hlinkClick r:id="rId5" tooltip="Птоз">
                  <a:extLst>
                    <a:ext uri="{A12FA001-AC4F-418D-AE19-62706E023703}">
                      <ahyp:hlinkClr xmlns:ahyp="http://schemas.microsoft.com/office/drawing/2018/hyperlinkcolor" val="tx"/>
                    </a:ext>
                  </a:extLst>
                </a:hlinkClick>
              </a:rPr>
              <a:t>птоз</a:t>
            </a:r>
            <a:r>
              <a:rPr lang="">
                <a:effectLst/>
                <a:latin typeface="-apple-system"/>
              </a:rPr>
              <a:t>, виявляють також очну патологію, </a:t>
            </a:r>
            <a:r>
              <a:rPr lang="" strike="noStrike">
                <a:effectLst/>
                <a:latin typeface="-apple-system"/>
                <a:hlinkClick r:id="rId6" tooltip="Мікрофтальмія (ще не написана)">
                  <a:extLst>
                    <a:ext uri="{A12FA001-AC4F-418D-AE19-62706E023703}">
                      <ahyp:hlinkClr xmlns:ahyp="http://schemas.microsoft.com/office/drawing/2018/hyperlinkcolor" val="tx"/>
                    </a:ext>
                  </a:extLst>
                </a:hlinkClick>
              </a:rPr>
              <a:t>мікрофтальмію</a:t>
            </a:r>
            <a:r>
              <a:rPr lang="">
                <a:effectLst/>
                <a:latin typeface="-apple-system"/>
              </a:rPr>
              <a:t>, </a:t>
            </a:r>
            <a:r>
              <a:rPr lang="" strike="noStrike">
                <a:effectLst/>
                <a:latin typeface="-apple-system"/>
                <a:hlinkClick r:id="rId7" tooltip="Колобома">
                  <a:extLst>
                    <a:ext uri="{A12FA001-AC4F-418D-AE19-62706E023703}">
                      <ahyp:hlinkClr xmlns:ahyp="http://schemas.microsoft.com/office/drawing/2018/hyperlinkcolor" val="tx"/>
                    </a:ext>
                  </a:extLst>
                </a:hlinkClick>
              </a:rPr>
              <a:t>колобому</a:t>
            </a:r>
            <a:r>
              <a:rPr lang="">
                <a:effectLst/>
                <a:latin typeface="-apple-system"/>
              </a:rPr>
              <a:t>, </a:t>
            </a:r>
            <a:r>
              <a:rPr lang="" strike="noStrike">
                <a:effectLst/>
                <a:latin typeface="-apple-system"/>
                <a:hlinkClick r:id="rId8" tooltip="Катаракта">
                  <a:extLst>
                    <a:ext uri="{A12FA001-AC4F-418D-AE19-62706E023703}">
                      <ahyp:hlinkClr xmlns:ahyp="http://schemas.microsoft.com/office/drawing/2018/hyperlinkcolor" val="tx"/>
                    </a:ext>
                  </a:extLst>
                </a:hlinkClick>
              </a:rPr>
              <a:t>катаракту</a:t>
            </a:r>
            <a:r>
              <a:rPr lang="">
                <a:effectLst/>
                <a:latin typeface="-apple-system"/>
              </a:rPr>
              <a:t>. Перенісся втиснене, але спинка носа тонка, виступає, вушні раковини розташовані дуже низько, часто відсутні мочка і козелок, відбувається недорозвинення завитка і протизавитка. Характерна мікроретрогнатія. Рот маленький, трикутної форми з короткою верхньою губою; піднебіння високе, іноді з щілиною, шия коротка, часто з крилоподібною складкою.</a:t>
            </a:r>
            <a:endParaRPr lang=""/>
          </a:p>
        </p:txBody>
      </p:sp>
    </p:spTree>
    <p:extLst>
      <p:ext uri="{BB962C8B-B14F-4D97-AF65-F5344CB8AC3E}">
        <p14:creationId xmlns:p14="http://schemas.microsoft.com/office/powerpoint/2010/main" val="4169136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79F817-0AF7-F24F-8D33-81BD03EEC326}"/>
              </a:ext>
            </a:extLst>
          </p:cNvPr>
          <p:cNvSpPr>
            <a:spLocks noGrp="1"/>
          </p:cNvSpPr>
          <p:nvPr>
            <p:ph type="title"/>
          </p:nvPr>
        </p:nvSpPr>
        <p:spPr/>
        <p:txBody>
          <a:bodyPr/>
          <a:lstStyle/>
          <a:p>
            <a:endParaRPr lang=""/>
          </a:p>
        </p:txBody>
      </p:sp>
      <p:sp>
        <p:nvSpPr>
          <p:cNvPr id="3" name="Объект 2">
            <a:extLst>
              <a:ext uri="{FF2B5EF4-FFF2-40B4-BE49-F238E27FC236}">
                <a16:creationId xmlns:a16="http://schemas.microsoft.com/office/drawing/2014/main" id="{44F9AD06-CBD7-6144-A1A8-6424B1FCE3E1}"/>
              </a:ext>
            </a:extLst>
          </p:cNvPr>
          <p:cNvSpPr>
            <a:spLocks noGrp="1"/>
          </p:cNvSpPr>
          <p:nvPr>
            <p:ph idx="1"/>
          </p:nvPr>
        </p:nvSpPr>
        <p:spPr>
          <a:xfrm>
            <a:off x="680321" y="2053828"/>
            <a:ext cx="9613861" cy="3882361"/>
          </a:xfrm>
        </p:spPr>
        <p:txBody>
          <a:bodyPr>
            <a:normAutofit fontScale="92500"/>
          </a:bodyPr>
          <a:lstStyle/>
          <a:p>
            <a:pPr marL="0" indent="0">
              <a:buNone/>
            </a:pPr>
            <a:r>
              <a:rPr lang="" b="0" i="0">
                <a:effectLst/>
                <a:latin typeface="-apple-system"/>
              </a:rPr>
              <a:t>Синдрому Едвардса притаманні декілька характерних ознак: велика частота дуг на подушечках пальців рук (приблизно в 10 разів вища, аніж у популяції), часто відсутня дистальна згинальна складка на пальцях, у третини хворих виявляють поперечну долонну борозну, кількість гребінців збільшено, осьовий трирадіус зазвичай розташований дистально. Майже 95 % пацієнтів з синдромом Едвардса мають вади серця та великих судин, найчастіше виявляють дефект міжшлуночкової перегородки й незаростання артеріальної протоки. Близько половини всіх випадків трисомії 18 супроводжуються вродженими аномаліями органів травлення: порушення розміщення кишечника, наявність дивертикула Меккеля, різке звуження стравоходу або анального отвору. З такою самою частотою спостерігають вади розвитку сечостатевої системи — сегментовану або підковоподібну нирку</a:t>
            </a:r>
            <a:endParaRPr lang=""/>
          </a:p>
        </p:txBody>
      </p:sp>
    </p:spTree>
    <p:extLst>
      <p:ext uri="{BB962C8B-B14F-4D97-AF65-F5344CB8AC3E}">
        <p14:creationId xmlns:p14="http://schemas.microsoft.com/office/powerpoint/2010/main" val="778413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26955E-287F-DE48-ADB9-1B116F373D72}"/>
              </a:ext>
            </a:extLst>
          </p:cNvPr>
          <p:cNvSpPr>
            <a:spLocks noGrp="1"/>
          </p:cNvSpPr>
          <p:nvPr>
            <p:ph type="title"/>
          </p:nvPr>
        </p:nvSpPr>
        <p:spPr>
          <a:xfrm flipV="1">
            <a:off x="680321" y="446485"/>
            <a:ext cx="9613861" cy="306744"/>
          </a:xfrm>
        </p:spPr>
        <p:txBody>
          <a:bodyPr>
            <a:normAutofit fontScale="90000"/>
          </a:bodyPr>
          <a:lstStyle/>
          <a:p>
            <a:endParaRPr lang=""/>
          </a:p>
        </p:txBody>
      </p:sp>
      <p:sp>
        <p:nvSpPr>
          <p:cNvPr id="5" name="Объект 4">
            <a:extLst>
              <a:ext uri="{FF2B5EF4-FFF2-40B4-BE49-F238E27FC236}">
                <a16:creationId xmlns:a16="http://schemas.microsoft.com/office/drawing/2014/main" id="{651EF6B4-0933-B346-B049-BFBDC6A93EF5}"/>
              </a:ext>
            </a:extLst>
          </p:cNvPr>
          <p:cNvSpPr txBox="1">
            <a:spLocks noGrp="1" noChangeArrowheads="1"/>
          </p:cNvSpPr>
          <p:nvPr>
            <p:ph idx="1"/>
          </p:nvPr>
        </p:nvSpPr>
        <p:spPr bwMode="auto">
          <a:xfrm>
            <a:off x="680321" y="2068982"/>
            <a:ext cx="9613861" cy="367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indent="0" eaLnBrk="1" hangingPunct="1">
              <a:buNone/>
            </a:pPr>
            <a:r>
              <a:rPr lang="ru-RU" altLang="en-US" sz="2000"/>
              <a:t>Причиною захворювання є наявність додаткової 18-ї хромосоми (трьох замість двох в нормі для диплоїдного набору) в каріотипі зиготи.</a:t>
            </a:r>
          </a:p>
          <a:p>
            <a:pPr marL="0" indent="0" eaLnBrk="1" hangingPunct="1">
              <a:buNone/>
            </a:pPr>
            <a:r>
              <a:rPr lang="ru-RU" altLang="en-US" sz="2000"/>
              <a:t>Зайва хромосома зазвичай з'являється до запліднення. У людини нормальні статеві клітини - гамети - містять по 23 хромосоми (гаплоїдний набір) і, зливаючись, вони дають каріотип зиготи - 46 хромосом. До появи зайвої хромосоми гамет зазвичай призводить нерозходження хромосом при мейотичному поділі, внаслідок чого в статевій клітині виявляється 24 хромосоми. У разі, якщо така клітина зустріне при заплідненні гамету від протилежної статі, вони утворюють зиготу з трисомією.</a:t>
            </a:r>
          </a:p>
          <a:p>
            <a:pPr marL="0" indent="0" eaLnBrk="1" hangingPunct="1">
              <a:buNone/>
            </a:pPr>
            <a:r>
              <a:rPr lang="ru-RU" altLang="en-US" sz="2000"/>
              <a:t>В одному випадку з десяти спостерігається мозаїцизм в явищі трисомії 18: зайву хромосому несуть не всі клітини організму. Це говорить про те, що нерозходження сталося на ранній стадії розвитку зародка, а всі клітини з трисомією - нащадки неправильно поділеної клітини зародка.</a:t>
            </a:r>
          </a:p>
        </p:txBody>
      </p:sp>
    </p:spTree>
    <p:extLst>
      <p:ext uri="{BB962C8B-B14F-4D97-AF65-F5344CB8AC3E}">
        <p14:creationId xmlns:p14="http://schemas.microsoft.com/office/powerpoint/2010/main" val="2987429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E24993-3AC3-E847-8D8E-C68B4DD5F883}"/>
              </a:ext>
            </a:extLst>
          </p:cNvPr>
          <p:cNvSpPr>
            <a:spLocks noGrp="1"/>
          </p:cNvSpPr>
          <p:nvPr>
            <p:ph type="title"/>
          </p:nvPr>
        </p:nvSpPr>
        <p:spPr/>
        <p:txBody>
          <a:bodyPr/>
          <a:lstStyle/>
          <a:p>
            <a:endParaRPr lang=""/>
          </a:p>
        </p:txBody>
      </p:sp>
      <p:sp>
        <p:nvSpPr>
          <p:cNvPr id="3" name="Объект 2">
            <a:extLst>
              <a:ext uri="{FF2B5EF4-FFF2-40B4-BE49-F238E27FC236}">
                <a16:creationId xmlns:a16="http://schemas.microsoft.com/office/drawing/2014/main" id="{5A575AA0-BF8F-CA40-8A61-FA37CEBFE205}"/>
              </a:ext>
            </a:extLst>
          </p:cNvPr>
          <p:cNvSpPr>
            <a:spLocks noGrp="1"/>
          </p:cNvSpPr>
          <p:nvPr>
            <p:ph idx="1"/>
          </p:nvPr>
        </p:nvSpPr>
        <p:spPr/>
        <p:txBody>
          <a:bodyPr>
            <a:normAutofit lnSpcReduction="10000"/>
          </a:bodyPr>
          <a:lstStyle/>
          <a:p>
            <a:pPr marL="0" indent="0">
              <a:buNone/>
            </a:pPr>
            <a:r>
              <a:rPr lang="" b="0" i="0">
                <a:effectLst/>
                <a:latin typeface="SuisseIntl"/>
              </a:rPr>
              <a:t>Лікування синдрому Едвардса потребує комплексного підходу. За дитиною, хворою на синдром Едвардса, необхідний постійний і ретельний догляд, необхідно постійно контролювати поведінку дитини і дотримуватися рекомендацій лікаря щодо догляду за хворим. Іноді за явно виражених пороків необхідно проводити хірургічну корекцію. Також необхідно лікувати симптоми захворювання, для цього лікар призначає медикаментозне лікування, яке необхідно ретельно виконувати та дотримуватися.</a:t>
            </a:r>
            <a:r>
              <a:rPr lang="" b="0" i="0">
                <a:solidFill>
                  <a:srgbClr val="333536"/>
                </a:solidFill>
                <a:effectLst/>
                <a:latin typeface="SuisseIntl"/>
              </a:rPr>
              <a:t> </a:t>
            </a:r>
            <a:r>
              <a:rPr lang="" b="0" i="0">
                <a:effectLst/>
                <a:latin typeface="SuisseIntl"/>
              </a:rPr>
              <a:t>Немає</a:t>
            </a:r>
            <a:r>
              <a:rPr lang="" b="0" i="0">
                <a:solidFill>
                  <a:srgbClr val="333536"/>
                </a:solidFill>
                <a:effectLst/>
                <a:latin typeface="SuisseIntl"/>
              </a:rPr>
              <a:t> </a:t>
            </a:r>
            <a:r>
              <a:rPr lang="" b="0" i="0">
                <a:effectLst/>
                <a:latin typeface="SuisseIntl"/>
              </a:rPr>
              <a:t>спеціальних</a:t>
            </a:r>
            <a:r>
              <a:rPr lang="" b="0" i="0">
                <a:solidFill>
                  <a:srgbClr val="333536"/>
                </a:solidFill>
                <a:effectLst/>
                <a:latin typeface="SuisseIntl"/>
              </a:rPr>
              <a:t> </a:t>
            </a:r>
            <a:r>
              <a:rPr lang="" b="0" i="0">
                <a:effectLst/>
                <a:latin typeface="SuisseIntl"/>
              </a:rPr>
              <a:t>методів</a:t>
            </a:r>
            <a:r>
              <a:rPr lang="" b="0" i="0">
                <a:solidFill>
                  <a:srgbClr val="333536"/>
                </a:solidFill>
                <a:effectLst/>
                <a:latin typeface="SuisseIntl"/>
              </a:rPr>
              <a:t> </a:t>
            </a:r>
            <a:r>
              <a:rPr lang="" b="0" i="0">
                <a:effectLst/>
                <a:latin typeface="SuisseIntl"/>
              </a:rPr>
              <a:t>профілактики</a:t>
            </a:r>
            <a:r>
              <a:rPr lang="" b="0" i="0">
                <a:solidFill>
                  <a:srgbClr val="333536"/>
                </a:solidFill>
                <a:effectLst/>
                <a:latin typeface="SuisseIntl"/>
              </a:rPr>
              <a:t> </a:t>
            </a:r>
            <a:r>
              <a:rPr lang="" b="0" i="0">
                <a:effectLst/>
                <a:latin typeface="SuisseIntl"/>
              </a:rPr>
              <a:t>синдрому</a:t>
            </a:r>
            <a:r>
              <a:rPr lang="" b="0" i="0">
                <a:solidFill>
                  <a:srgbClr val="333536"/>
                </a:solidFill>
                <a:effectLst/>
                <a:latin typeface="SuisseIntl"/>
              </a:rPr>
              <a:t> </a:t>
            </a:r>
            <a:r>
              <a:rPr lang="" b="0" i="0">
                <a:effectLst/>
                <a:latin typeface="SuisseIntl"/>
              </a:rPr>
              <a:t>Едвардса</a:t>
            </a:r>
            <a:r>
              <a:rPr lang="" b="0" i="0">
                <a:solidFill>
                  <a:srgbClr val="333536"/>
                </a:solidFill>
                <a:effectLst/>
                <a:latin typeface="SuisseIntl"/>
              </a:rPr>
              <a:t>. </a:t>
            </a:r>
            <a:r>
              <a:rPr lang="" b="0" i="0">
                <a:effectLst/>
                <a:latin typeface="SuisseIntl"/>
              </a:rPr>
              <a:t>Якщо</a:t>
            </a:r>
            <a:r>
              <a:rPr lang="" b="0" i="0">
                <a:solidFill>
                  <a:srgbClr val="333536"/>
                </a:solidFill>
                <a:effectLst/>
                <a:latin typeface="SuisseIntl"/>
              </a:rPr>
              <a:t> </a:t>
            </a:r>
            <a:r>
              <a:rPr lang="ru-RU">
                <a:latin typeface="SuisseIntl"/>
              </a:rPr>
              <a:t>є</a:t>
            </a:r>
            <a:r>
              <a:rPr lang="" b="0" i="0">
                <a:solidFill>
                  <a:srgbClr val="333536"/>
                </a:solidFill>
                <a:effectLst/>
                <a:latin typeface="SuisseIntl"/>
              </a:rPr>
              <a:t> </a:t>
            </a:r>
            <a:r>
              <a:rPr lang="" b="0" i="0">
                <a:effectLst/>
                <a:latin typeface="SuisseIntl"/>
              </a:rPr>
              <a:t>спадкові</a:t>
            </a:r>
            <a:r>
              <a:rPr lang="" b="0" i="0">
                <a:solidFill>
                  <a:srgbClr val="333536"/>
                </a:solidFill>
                <a:effectLst/>
                <a:latin typeface="SuisseIntl"/>
              </a:rPr>
              <a:t> </a:t>
            </a:r>
            <a:r>
              <a:rPr lang="" b="0" i="0">
                <a:effectLst/>
                <a:latin typeface="SuisseIntl"/>
              </a:rPr>
              <a:t>захворювання</a:t>
            </a:r>
            <a:r>
              <a:rPr lang="" b="0" i="0">
                <a:solidFill>
                  <a:srgbClr val="333536"/>
                </a:solidFill>
                <a:effectLst/>
                <a:latin typeface="SuisseIntl"/>
              </a:rPr>
              <a:t> </a:t>
            </a:r>
            <a:r>
              <a:rPr lang="ru-RU" b="0" i="0">
                <a:effectLst/>
                <a:latin typeface="SuisseIntl"/>
              </a:rPr>
              <a:t>в</a:t>
            </a:r>
            <a:r>
              <a:rPr lang="" b="0" i="0">
                <a:solidFill>
                  <a:srgbClr val="333536"/>
                </a:solidFill>
                <a:effectLst/>
                <a:latin typeface="SuisseIntl"/>
              </a:rPr>
              <a:t> </a:t>
            </a:r>
            <a:r>
              <a:rPr lang="" b="0" i="0">
                <a:effectLst/>
                <a:latin typeface="SuisseIntl"/>
              </a:rPr>
              <a:t>попередніх</a:t>
            </a:r>
            <a:r>
              <a:rPr lang="" b="0" i="0">
                <a:solidFill>
                  <a:srgbClr val="333536"/>
                </a:solidFill>
                <a:effectLst/>
                <a:latin typeface="SuisseIntl"/>
              </a:rPr>
              <a:t> </a:t>
            </a:r>
            <a:r>
              <a:rPr lang="" b="0" i="0">
                <a:effectLst/>
                <a:latin typeface="SuisseIntl"/>
              </a:rPr>
              <a:t>поколіннях</a:t>
            </a:r>
            <a:r>
              <a:rPr lang="" b="0" i="0">
                <a:solidFill>
                  <a:srgbClr val="333536"/>
                </a:solidFill>
                <a:effectLst/>
                <a:latin typeface="SuisseIntl"/>
              </a:rPr>
              <a:t>, </a:t>
            </a:r>
            <a:r>
              <a:rPr lang="" b="0" i="0">
                <a:effectLst/>
                <a:latin typeface="SuisseIntl"/>
              </a:rPr>
              <a:t>необхідно</a:t>
            </a:r>
            <a:r>
              <a:rPr lang="" b="0" i="0">
                <a:solidFill>
                  <a:srgbClr val="333536"/>
                </a:solidFill>
                <a:effectLst/>
                <a:latin typeface="SuisseIntl"/>
              </a:rPr>
              <a:t> </a:t>
            </a:r>
            <a:r>
              <a:rPr lang="" b="0" i="0">
                <a:effectLst/>
                <a:latin typeface="SuisseIntl"/>
              </a:rPr>
              <a:t>перед</a:t>
            </a:r>
            <a:r>
              <a:rPr lang="" b="0" i="0">
                <a:solidFill>
                  <a:srgbClr val="333536"/>
                </a:solidFill>
                <a:effectLst/>
                <a:latin typeface="SuisseIntl"/>
              </a:rPr>
              <a:t> </a:t>
            </a:r>
            <a:r>
              <a:rPr lang="" b="0" i="0">
                <a:effectLst/>
                <a:latin typeface="SuisseIntl"/>
              </a:rPr>
              <a:t>плануванням</a:t>
            </a:r>
            <a:r>
              <a:rPr lang="" b="0" i="0">
                <a:solidFill>
                  <a:srgbClr val="333536"/>
                </a:solidFill>
                <a:effectLst/>
                <a:latin typeface="SuisseIntl"/>
              </a:rPr>
              <a:t> </a:t>
            </a:r>
            <a:r>
              <a:rPr lang="" b="0" i="0">
                <a:effectLst/>
                <a:latin typeface="SuisseIntl"/>
              </a:rPr>
              <a:t>вагітності</a:t>
            </a:r>
            <a:r>
              <a:rPr lang="" b="0" i="0">
                <a:solidFill>
                  <a:srgbClr val="333536"/>
                </a:solidFill>
                <a:effectLst/>
                <a:latin typeface="SuisseIntl"/>
              </a:rPr>
              <a:t> </a:t>
            </a:r>
            <a:r>
              <a:rPr lang="" b="0" i="0">
                <a:effectLst/>
                <a:latin typeface="SuisseIntl"/>
              </a:rPr>
              <a:t>проконсультуватися</a:t>
            </a:r>
            <a:r>
              <a:rPr lang="" b="0" i="0">
                <a:solidFill>
                  <a:srgbClr val="333536"/>
                </a:solidFill>
                <a:effectLst/>
                <a:latin typeface="SuisseIntl"/>
              </a:rPr>
              <a:t> </a:t>
            </a:r>
            <a:r>
              <a:rPr lang="ru-RU">
                <a:latin typeface="SuisseIntl"/>
              </a:rPr>
              <a:t>у</a:t>
            </a:r>
            <a:r>
              <a:rPr lang="" b="0" i="0">
                <a:solidFill>
                  <a:srgbClr val="333536"/>
                </a:solidFill>
                <a:effectLst/>
                <a:latin typeface="SuisseIntl"/>
              </a:rPr>
              <a:t> </a:t>
            </a:r>
            <a:r>
              <a:rPr lang="" b="0" i="0">
                <a:effectLst/>
                <a:latin typeface="SuisseIntl"/>
              </a:rPr>
              <a:t>лікаря</a:t>
            </a:r>
            <a:r>
              <a:rPr lang="" b="0" i="0">
                <a:solidFill>
                  <a:srgbClr val="333536"/>
                </a:solidFill>
                <a:effectLst/>
                <a:latin typeface="SuisseIntl"/>
              </a:rPr>
              <a:t>.</a:t>
            </a:r>
            <a:endParaRPr lang=""/>
          </a:p>
        </p:txBody>
      </p:sp>
    </p:spTree>
    <p:extLst>
      <p:ext uri="{BB962C8B-B14F-4D97-AF65-F5344CB8AC3E}">
        <p14:creationId xmlns:p14="http://schemas.microsoft.com/office/powerpoint/2010/main" val="442737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278A78-0D43-B54B-B14E-F9149EE253D2}"/>
              </a:ext>
            </a:extLst>
          </p:cNvPr>
          <p:cNvSpPr>
            <a:spLocks noGrp="1"/>
          </p:cNvSpPr>
          <p:nvPr>
            <p:ph type="title"/>
          </p:nvPr>
        </p:nvSpPr>
        <p:spPr/>
        <p:txBody>
          <a:bodyPr/>
          <a:lstStyle/>
          <a:p>
            <a:endParaRPr lang=""/>
          </a:p>
        </p:txBody>
      </p:sp>
      <p:pic>
        <p:nvPicPr>
          <p:cNvPr id="5" name="Picture 2" descr="D:\User_Vika\Downloads\синдром\image018.jpg">
            <a:extLst>
              <a:ext uri="{FF2B5EF4-FFF2-40B4-BE49-F238E27FC236}">
                <a16:creationId xmlns:a16="http://schemas.microsoft.com/office/drawing/2014/main" id="{7C1E635B-C8C0-5745-808E-4431FDA6D43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97818" y="0"/>
            <a:ext cx="746049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9599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ECF1CB-A722-BE41-8776-9A1F0D59B5CA}"/>
              </a:ext>
            </a:extLst>
          </p:cNvPr>
          <p:cNvSpPr>
            <a:spLocks noGrp="1"/>
          </p:cNvSpPr>
          <p:nvPr>
            <p:ph type="title"/>
          </p:nvPr>
        </p:nvSpPr>
        <p:spPr>
          <a:xfrm>
            <a:off x="680321" y="1401308"/>
            <a:ext cx="9613861" cy="3599316"/>
          </a:xfrm>
        </p:spPr>
        <p:txBody>
          <a:bodyPr/>
          <a:lstStyle/>
          <a:p>
            <a:r>
              <a:rPr lang="ru-RU" b="1"/>
              <a:t>Дякую</a:t>
            </a:r>
            <a:r>
              <a:rPr lang="ru-RU"/>
              <a:t> </a:t>
            </a:r>
            <a:r>
              <a:rPr lang="ru-RU" b="1"/>
              <a:t>за</a:t>
            </a:r>
            <a:r>
              <a:rPr lang="ru-RU"/>
              <a:t> </a:t>
            </a:r>
            <a:r>
              <a:rPr lang="ru-RU" b="1"/>
              <a:t>увагу</a:t>
            </a:r>
            <a:endParaRPr lang="" b="1"/>
          </a:p>
        </p:txBody>
      </p:sp>
      <p:sp>
        <p:nvSpPr>
          <p:cNvPr id="3" name="Объект 2">
            <a:extLst>
              <a:ext uri="{FF2B5EF4-FFF2-40B4-BE49-F238E27FC236}">
                <a16:creationId xmlns:a16="http://schemas.microsoft.com/office/drawing/2014/main" id="{662A92E6-2652-3C4C-BC17-A5C1D9A19AC3}"/>
              </a:ext>
            </a:extLst>
          </p:cNvPr>
          <p:cNvSpPr>
            <a:spLocks noGrp="1"/>
          </p:cNvSpPr>
          <p:nvPr>
            <p:ph idx="1"/>
          </p:nvPr>
        </p:nvSpPr>
        <p:spPr/>
        <p:txBody>
          <a:bodyPr/>
          <a:lstStyle/>
          <a:p>
            <a:endParaRPr lang=""/>
          </a:p>
        </p:txBody>
      </p:sp>
    </p:spTree>
    <p:extLst>
      <p:ext uri="{BB962C8B-B14F-4D97-AF65-F5344CB8AC3E}">
        <p14:creationId xmlns:p14="http://schemas.microsoft.com/office/powerpoint/2010/main" val="1569398586"/>
      </p:ext>
    </p:extLst>
  </p:cSld>
  <p:clrMapOvr>
    <a:masterClrMapping/>
  </p:clrMapOvr>
</p:sld>
</file>

<file path=ppt/theme/theme1.xml><?xml version="1.0" encoding="utf-8"?>
<a:theme xmlns:a="http://schemas.openxmlformats.org/drawingml/2006/main" name="TM04033917[[fn=Berlin]]_novariants">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TM04033917[[fn=Berlin]]_novariants" id="{309C13C0-3BE0-4E8F-8916-1D5516B3B5DD}" vid="{18E1BE87-7240-45DF-8788-3CAEB7F17AB1}"/>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Широкоэкранный</PresentationFormat>
  <Slides>8</Slides>
  <Notes>0</Notes>
  <HiddenSlides>0</HiddenSlide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TM04033917[[fn=Berlin]]_novariants</vt:lpstr>
      <vt:lpstr>Синдром Едвардса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Синдром Едвардса</dc:title>
  <dc:creator>Санкевич Артьом</dc:creator>
  <cp:lastModifiedBy>Санкевич Артьом</cp:lastModifiedBy>
  <cp:revision>5</cp:revision>
  <dcterms:created xsi:type="dcterms:W3CDTF">2022-03-29T06:09:27Z</dcterms:created>
  <dcterms:modified xsi:type="dcterms:W3CDTF">2022-03-29T06:34:02Z</dcterms:modified>
</cp:coreProperties>
</file>