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type="screen4x3" cy="6858000" cx="9144000"/>
  <p:notesSz cx="6858000" cy="9144000"/>
  <p:defaultTextStyle>
    <a:defPPr>
      <a:defRPr lang="uk-UA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3B164A"/>
    <a:srgbClr val="510A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tableStyles" Target="tableStyle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5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57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5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5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6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Титульный слайд">
    <p:bg>
      <p:bgRef idx="1001">
        <a:schemeClr val="bg2"/>
      </p:bgRef>
    </p:bg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1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2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3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4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5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algn="ctr" indent="0" marL="0">
              <a:buNone/>
              <a:defRPr baseline="0" b="1" cap="all" sz="1600" spc="250">
                <a:solidFill>
                  <a:schemeClr val="tx2"/>
                </a:solidFill>
              </a:defRPr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  <a:lvl6pPr algn="ctr" indent="0" marL="2286000">
              <a:buNone/>
            </a:lvl6pPr>
            <a:lvl7pPr algn="ctr" indent="0" marL="2743200">
              <a:buNone/>
            </a:lvl7pPr>
            <a:lvl8pPr algn="ctr" indent="0" marL="3200400">
              <a:buNone/>
            </a:lvl8pPr>
            <a:lvl9pPr algn="ctr" indent="0" marL="3657600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48596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59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uk-UA"/>
          </a:p>
        </p:txBody>
      </p:sp>
      <p:sp>
        <p:nvSpPr>
          <p:cNvPr id="1048598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99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00" name="Овал 12"/>
          <p:cNvSpPr/>
          <p:nvPr/>
        </p:nvSpPr>
        <p:spPr>
          <a:xfrm>
            <a:off x="4267200" y="2115312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01" name="Овал 13"/>
          <p:cNvSpPr/>
          <p:nvPr/>
        </p:nvSpPr>
        <p:spPr>
          <a:xfrm>
            <a:off x="4361688" y="2209800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0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603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bg>
      <p:bgRef idx="1001">
        <a:schemeClr val="bg2"/>
      </p:bgRef>
    </p:bg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8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8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68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uk-UA"/>
          </a:p>
        </p:txBody>
      </p:sp>
      <p:sp>
        <p:nvSpPr>
          <p:cNvPr id="104868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vertTitleAndTx">
  <p:cSld name="Вертикальный заголовок и текст">
    <p:bg>
      <p:bgRef idx="1001">
        <a:schemeClr val="bg2"/>
      </p:bgRef>
    </p:bg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52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53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54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55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56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57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/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58" name="Овал 13"/>
          <p:cNvSpPr/>
          <p:nvPr/>
        </p:nvSpPr>
        <p:spPr>
          <a:xfrm>
            <a:off x="6839712" y="2925763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59" name="Овал 14"/>
          <p:cNvSpPr/>
          <p:nvPr/>
        </p:nvSpPr>
        <p:spPr>
          <a:xfrm>
            <a:off x="6934200" y="3020251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6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661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66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66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uk-UA"/>
          </a:p>
        </p:txBody>
      </p:sp>
      <p:sp>
        <p:nvSpPr>
          <p:cNvPr id="1048664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bg>
      <p:bgRef idx="1001">
        <a:schemeClr val="bg2"/>
      </p:bgRef>
    </p:bg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0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60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uk-UA"/>
          </a:p>
        </p:txBody>
      </p:sp>
      <p:sp>
        <p:nvSpPr>
          <p:cNvPr id="104860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610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Заголовок раздела">
    <p:bg>
      <p:bgRef idx="1001">
        <a:schemeClr val="bg1"/>
      </p:bgRef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88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89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0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1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/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algn="ctr" indent="0" marL="0">
              <a:buNone/>
              <a:defRPr baseline="0" b="1" cap="all" sz="1600" spc="25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94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5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9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uk-UA"/>
          </a:p>
        </p:txBody>
      </p:sp>
      <p:sp>
        <p:nvSpPr>
          <p:cNvPr id="104869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69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99" name="Овал 9"/>
          <p:cNvSpPr/>
          <p:nvPr/>
        </p:nvSpPr>
        <p:spPr>
          <a:xfrm>
            <a:off x="4267200" y="2115312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00" name="Овал 10"/>
          <p:cNvSpPr/>
          <p:nvPr/>
        </p:nvSpPr>
        <p:spPr>
          <a:xfrm>
            <a:off x="4361688" y="2209800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0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70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baseline="0" b="0" cap="none" sz="420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bg>
      <p:bgRef idx="1001">
        <a:schemeClr val="bg2"/>
      </p:bgRef>
    </p:bg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704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705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uk-UA"/>
          </a:p>
        </p:txBody>
      </p:sp>
      <p:sp>
        <p:nvSpPr>
          <p:cNvPr id="104870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707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/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08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709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woTxTwoObj">
  <p:cSld name="Сравнение">
    <p:bg>
      <p:bgRef idx="1001">
        <a:schemeClr val="bg2"/>
      </p:bgRef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/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1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2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3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4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5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/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16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17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indent="0" marL="0">
              <a:buNone/>
              <a:defRPr b="1" dirty="0" sz="2200" lang="en-US" smtClean="0">
                <a:solidFill>
                  <a:srgbClr val="FFFFFF"/>
                </a:solidFill>
              </a:defRPr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718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indent="0" marL="0">
              <a:buNone/>
              <a:defRPr b="1" sz="2200"/>
            </a:lvl1pPr>
            <a:lvl2pPr>
              <a:buNone/>
              <a:defRPr b="1" sz="2000"/>
            </a:lvl2pPr>
            <a:lvl3pPr>
              <a:buNone/>
              <a:defRPr b="1" sz="1800"/>
            </a:lvl3pPr>
            <a:lvl4pPr>
              <a:buNone/>
              <a:defRPr b="1" sz="1600"/>
            </a:lvl4pPr>
            <a:lvl5pPr>
              <a:buNone/>
              <a:defRPr b="1" sz="16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71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720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p>
            <a:endParaRPr lang="uk-UA"/>
          </a:p>
        </p:txBody>
      </p:sp>
      <p:sp>
        <p:nvSpPr>
          <p:cNvPr id="1048721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22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723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724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725" name="Овал 24"/>
          <p:cNvSpPr/>
          <p:nvPr/>
        </p:nvSpPr>
        <p:spPr>
          <a:xfrm>
            <a:off x="4267200" y="956036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26" name="Овал 26"/>
          <p:cNvSpPr/>
          <p:nvPr/>
        </p:nvSpPr>
        <p:spPr>
          <a:xfrm>
            <a:off x="4361688" y="1050524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27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/>
          </a:lstStyle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728" name="Заголовок 22"/>
          <p:cNvSpPr>
            <a:spLocks noGrp="1"/>
          </p:cNvSpPr>
          <p:nvPr>
            <p:ph type="title"/>
          </p:nvPr>
        </p:nvSpPr>
        <p:spPr/>
        <p:txBody>
          <a:bodyPr anchor="b" anchorCtr="0" rtlCol="0"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48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649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uk-UA"/>
          </a:p>
        </p:txBody>
      </p:sp>
      <p:sp>
        <p:nvSpPr>
          <p:cNvPr id="1048650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blank">
  <p:cSld name="Пустой слайд"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9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30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31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32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33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34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73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73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uk-UA"/>
          </a:p>
        </p:txBody>
      </p:sp>
      <p:sp>
        <p:nvSpPr>
          <p:cNvPr id="104873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Объект с подписью">
    <p:bg>
      <p:bgRef idx="1001">
        <a:schemeClr val="bg1"/>
      </p:bgRef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39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40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41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42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4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/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44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b="1" sz="220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745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indent="0" marL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746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747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48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p>
            <a:pPr eaLnBrk="1" hangingPunct="1" latinLnBrk="0" lvl="0"/>
            <a:r>
              <a:rPr lang="ru-RU" smtClean="0"/>
              <a:t>Образец текста</a:t>
            </a:r>
          </a:p>
          <a:p>
            <a:pPr eaLnBrk="1" hangingPunct="1" latinLnBrk="0" lvl="1"/>
            <a:r>
              <a:rPr lang="ru-RU" smtClean="0"/>
              <a:t>Второй уровень</a:t>
            </a:r>
          </a:p>
          <a:p>
            <a:pPr eaLnBrk="1" hangingPunct="1" latinLnBrk="0" lvl="2"/>
            <a:r>
              <a:rPr lang="ru-RU" smtClean="0"/>
              <a:t>Третий уровень</a:t>
            </a:r>
          </a:p>
          <a:p>
            <a:pPr eaLnBrk="1" hangingPunct="1" latinLnBrk="0" lvl="3"/>
            <a:r>
              <a:rPr lang="ru-RU" smtClean="0"/>
              <a:t>Четвертый уровень</a:t>
            </a:r>
          </a:p>
          <a:p>
            <a:pPr eaLnBrk="1" hangingPunct="1" latinLnBrk="0" lvl="4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48749" name="Овал 9"/>
          <p:cNvSpPr/>
          <p:nvPr/>
        </p:nvSpPr>
        <p:spPr>
          <a:xfrm>
            <a:off x="1295400" y="228600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50" name="Овал 10"/>
          <p:cNvSpPr/>
          <p:nvPr/>
        </p:nvSpPr>
        <p:spPr>
          <a:xfrm>
            <a:off x="1389888" y="323088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75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752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753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754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p>
            <a:endParaRPr lang="uk-UA"/>
          </a:p>
        </p:txBody>
      </p: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Рисунок с подписью"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/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6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7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7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/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72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673" name="Овал 11"/>
          <p:cNvSpPr/>
          <p:nvPr/>
        </p:nvSpPr>
        <p:spPr>
          <a:xfrm>
            <a:off x="1295400" y="228600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74" name="Овал 12"/>
          <p:cNvSpPr/>
          <p:nvPr/>
        </p:nvSpPr>
        <p:spPr>
          <a:xfrm>
            <a:off x="1389888" y="323088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675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676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b="1" sz="24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677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indent="0" marL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dirty="0" kumimoji="0" lang="en-US"/>
          </a:p>
        </p:txBody>
      </p:sp>
      <p:sp>
        <p:nvSpPr>
          <p:cNvPr id="1048678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indent="0" marL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eaLnBrk="1" hangingPunct="1" latinLnBrk="0" lvl="0"/>
            <a:r>
              <a:rPr kumimoji="0" lang="ru-RU" smtClean="0"/>
              <a:t>Образец текста</a:t>
            </a:r>
          </a:p>
        </p:txBody>
      </p:sp>
      <p:sp>
        <p:nvSpPr>
          <p:cNvPr id="1048679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680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681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7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7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7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/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80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/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81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/>
        </p:spPr>
        <p:txBody>
          <a:bodyPr vert="horz"/>
          <a:lstStyle>
            <a:lvl1pPr algn="r" eaLnBrk="1" hangingPunct="1" latinLnBrk="0">
              <a:defRPr sz="1400" kumimoji="0">
                <a:solidFill>
                  <a:srgbClr val="FFFFFF"/>
                </a:solidFill>
              </a:defRPr>
            </a:lvl1pPr>
          </a:lstStyle>
          <a:p>
            <a:fld id="{73C4E031-4F18-4BAF-89B2-89C3E8295563}" type="datetimeFigureOut">
              <a:rPr lang="uk-UA" smtClean="0"/>
              <a:t>02.10.2021</a:t>
            </a:fld>
            <a:endParaRPr lang="uk-UA"/>
          </a:p>
        </p:txBody>
      </p:sp>
      <p:sp>
        <p:nvSpPr>
          <p:cNvPr id="1048582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/>
        </p:spPr>
        <p:txBody>
          <a:bodyPr vert="horz"/>
          <a:lstStyle>
            <a:lvl1pPr algn="l" eaLnBrk="1" hangingPunct="1" latinLnBrk="0">
              <a:defRPr sz="1200" kumimoji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1048583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/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dirty="0" kumimoji="0" lang="en-US"/>
          </a:p>
        </p:txBody>
      </p:sp>
      <p:sp>
        <p:nvSpPr>
          <p:cNvPr id="1048584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/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anchor="ctr" bIns="45720" compatLnSpc="1" lIns="91440" rIns="91440" tIns="45720" vert="horz" wrap="none"/>
          <a:p>
            <a:endParaRPr kumimoji="0" lang="en-US"/>
          </a:p>
        </p:txBody>
      </p:sp>
      <p:sp>
        <p:nvSpPr>
          <p:cNvPr id="1048585" name="Овал 11"/>
          <p:cNvSpPr/>
          <p:nvPr/>
        </p:nvSpPr>
        <p:spPr>
          <a:xfrm>
            <a:off x="4267200" y="956036"/>
            <a:ext cx="609600" cy="609600"/>
          </a:xfrm>
          <a:prstGeom prst="ellipse"/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6" name="Овал 14"/>
          <p:cNvSpPr/>
          <p:nvPr/>
        </p:nvSpPr>
        <p:spPr>
          <a:xfrm>
            <a:off x="4361688" y="1050524"/>
            <a:ext cx="420624" cy="420624"/>
          </a:xfrm>
          <a:prstGeom prst="ellipse"/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hangingPunct="1" latinLnBrk="0"/>
            <a:endParaRPr kumimoji="0" lang="en-US"/>
          </a:p>
        </p:txBody>
      </p:sp>
      <p:sp>
        <p:nvSpPr>
          <p:cNvPr id="1048587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/>
        </p:spPr>
        <p:txBody>
          <a:bodyPr anchor="ctr" lIns="45720" rIns="45720" vert="horz">
            <a:normAutofit/>
          </a:bodyPr>
          <a:lstStyle>
            <a:lvl1pPr algn="ctr" eaLnBrk="1" hangingPunct="1" latinLnBrk="0">
              <a:defRPr sz="1600" kumimoji="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4A92CAA-7D2C-488A-8C43-8B4A84E4A56F}" type="slidenum">
              <a:rPr lang="uk-UA" smtClean="0"/>
              <a:t>‹#›</a:t>
            </a:fld>
            <a:endParaRPr lang="uk-UA"/>
          </a:p>
        </p:txBody>
      </p:sp>
      <p:sp>
        <p:nvSpPr>
          <p:cNvPr id="1048588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/>
        </p:spPr>
        <p:txBody>
          <a:bodyPr anchor="b" vert="horz">
            <a:normAutofit/>
          </a:bodyPr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048589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/>
        </p:spPr>
        <p:txBody>
          <a:bodyPr vert="horz">
            <a:normAutofit/>
          </a:bodyPr>
          <a:p>
            <a:pPr eaLnBrk="1" hangingPunct="1" latinLnBrk="0" lvl="0"/>
            <a:r>
              <a:rPr kumimoji="0" lang="ru-RU" smtClean="0"/>
              <a:t>Образец текста</a:t>
            </a:r>
          </a:p>
          <a:p>
            <a:pPr eaLnBrk="1" hangingPunct="1" latinLnBrk="0" lvl="1"/>
            <a:r>
              <a:rPr kumimoji="0" lang="ru-RU" smtClean="0"/>
              <a:t>Второй уровень</a:t>
            </a:r>
          </a:p>
          <a:p>
            <a:pPr eaLnBrk="1" hangingPunct="1" latinLnBrk="0" lvl="2"/>
            <a:r>
              <a:rPr kumimoji="0" lang="ru-RU" smtClean="0"/>
              <a:t>Третий уровень</a:t>
            </a:r>
          </a:p>
          <a:p>
            <a:pPr eaLnBrk="1" hangingPunct="1" latinLnBrk="0" lvl="3"/>
            <a:r>
              <a:rPr kumimoji="0" lang="ru-RU" smtClean="0"/>
              <a:t>Четвертый уровень</a:t>
            </a:r>
          </a:p>
          <a:p>
            <a:pPr eaLnBrk="1" hangingPunct="1" latinLnBrk="0" lvl="4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eaLnBrk="1" hangingPunct="1" latinLnBrk="0" rtl="0">
        <a:spcBef>
          <a:spcPct val="0"/>
        </a:spcBef>
        <a:buNone/>
        <a:defRPr sz="3300" kern="1200" kumimoji="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algn="l" eaLnBrk="1" hangingPunct="1" indent="-274320" latinLnBrk="0" marL="274320" rtl="0">
        <a:spcBef>
          <a:spcPct val="20000"/>
        </a:spcBef>
        <a:buClr>
          <a:schemeClr val="accent1"/>
        </a:buClr>
        <a:buSzPct val="85000"/>
        <a:buFont typeface="Wingdings 2"/>
        <a:buChar char=""/>
        <a:defRPr sz="2700"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indent="-274320" latinLnBrk="0" marL="548640" rtl="0">
        <a:spcBef>
          <a:spcPct val="20000"/>
        </a:spcBef>
        <a:buClr>
          <a:schemeClr val="accent2"/>
        </a:buClr>
        <a:buSzPct val="70000"/>
        <a:buFont typeface="Wingdings"/>
        <a:buChar char=""/>
        <a:defRPr sz="2200" kern="1200" kumimoji="0">
          <a:solidFill>
            <a:schemeClr val="tx2"/>
          </a:solidFill>
          <a:latin typeface="+mn-lt"/>
          <a:ea typeface="+mn-ea"/>
          <a:cs typeface="+mn-cs"/>
        </a:defRPr>
      </a:lvl2pPr>
      <a:lvl3pPr algn="l" eaLnBrk="1" hangingPunct="1" indent="-228600" latinLnBrk="0" marL="822960" rtl="0">
        <a:spcBef>
          <a:spcPct val="20000"/>
        </a:spcBef>
        <a:buClr>
          <a:schemeClr val="accent3"/>
        </a:buClr>
        <a:buSzPct val="75000"/>
        <a:buFont typeface="Wingdings 2"/>
        <a:buChar char=""/>
        <a:defRPr sz="2000"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indent="-228600" latinLnBrk="0" marL="1097280" rtl="0">
        <a:spcBef>
          <a:spcPct val="20000"/>
        </a:spcBef>
        <a:buClr>
          <a:schemeClr val="accent4"/>
        </a:buClr>
        <a:buSzPct val="70000"/>
        <a:buFont typeface="Wingdings"/>
        <a:buChar char=""/>
        <a:defRPr sz="2000" kern="1200" kumimoji="0">
          <a:solidFill>
            <a:schemeClr val="tx2"/>
          </a:solidFill>
          <a:latin typeface="+mn-lt"/>
          <a:ea typeface="+mn-ea"/>
          <a:cs typeface="+mn-cs"/>
        </a:defRPr>
      </a:lvl4pPr>
      <a:lvl5pPr algn="l" eaLnBrk="1" hangingPunct="1" indent="-228600" latinLnBrk="0" marL="1371600" rtl="0">
        <a:spcBef>
          <a:spcPct val="20000"/>
        </a:spcBef>
        <a:buClr>
          <a:schemeClr val="accent5"/>
        </a:buClr>
        <a:buFontTx/>
        <a:buChar char="•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indent="-182880" latinLnBrk="0" marL="1645920" rtl="0">
        <a:spcBef>
          <a:spcPct val="20000"/>
        </a:spcBef>
        <a:buClr>
          <a:schemeClr val="accent6"/>
        </a:buClr>
        <a:buSzPct val="80000"/>
        <a:buFont typeface="Wingdings 2"/>
        <a:buChar char=""/>
        <a:defRPr sz="1800"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indent="-182880" latinLnBrk="0" marL="1920240" rtl="0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baseline="0" sz="1600"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indent="-182880" latinLnBrk="0" marL="2103120" rtl="0">
        <a:spcBef>
          <a:spcPct val="20000"/>
        </a:spcBef>
        <a:buClr>
          <a:schemeClr val="accent4">
            <a:shade val="75000"/>
          </a:schemeClr>
        </a:buClr>
        <a:buChar char="•"/>
        <a:defRPr sz="1600"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indent="-182880" latinLnBrk="0" marL="2377440" rtl="0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baseline="0" cap="all" sz="1400" kern="1200" kumimoji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algn="l" eaLnBrk="1" hangingPunct="1" latinLnBrk="0" marL="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1pPr>
      <a:lvl2pPr algn="l" eaLnBrk="1" hangingPunct="1" latinLnBrk="0" marL="457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2pPr>
      <a:lvl3pPr algn="l" eaLnBrk="1" hangingPunct="1" latinLnBrk="0" marL="914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3pPr>
      <a:lvl4pPr algn="l" eaLnBrk="1" hangingPunct="1" latinLnBrk="0" marL="1371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4pPr>
      <a:lvl5pPr algn="l" eaLnBrk="1" hangingPunct="1" latinLnBrk="0" marL="18288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5pPr>
      <a:lvl6pPr algn="l" eaLnBrk="1" hangingPunct="1" latinLnBrk="0" marL="22860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6pPr>
      <a:lvl7pPr algn="l" eaLnBrk="1" hangingPunct="1" latinLnBrk="0" marL="27432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7pPr>
      <a:lvl8pPr algn="l" eaLnBrk="1" hangingPunct="1" latinLnBrk="0" marL="32004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8pPr>
      <a:lvl9pPr algn="l" eaLnBrk="1" hangingPunct="1" latinLnBrk="0" marL="3657600" rtl="0">
        <a:defRPr kern="1200" kumimoji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4.jpeg"/><Relationship Id="rId3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image" Target="../media/image9.jpe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image" Target="../media/image13.jpeg"/><Relationship Id="rId3" Type="http://schemas.openxmlformats.org/officeDocument/2006/relationships/image" Target="../media/image14.jpe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92280" y="6237312"/>
            <a:ext cx="1941984" cy="497650"/>
          </a:xfrm>
        </p:spPr>
        <p:txBody>
          <a:bodyPr>
            <a:noAutofit/>
          </a:bodyPr>
          <a:p>
            <a:r>
              <a:rPr dirty="0" sz="800" lang="uk-UA" smtClean="0">
                <a:solidFill>
                  <a:schemeClr val="bg2">
                    <a:lumMod val="50000"/>
                  </a:schemeClr>
                </a:solidFill>
              </a:rPr>
              <a:t>Виконала </a:t>
            </a:r>
          </a:p>
          <a:p>
            <a:r>
              <a:rPr dirty="0" sz="800" lang="uk-UA" smtClean="0">
                <a:solidFill>
                  <a:schemeClr val="bg2">
                    <a:lumMod val="50000"/>
                  </a:schemeClr>
                </a:solidFill>
              </a:rPr>
              <a:t>Кузьміч Катерина</a:t>
            </a:r>
          </a:p>
          <a:p>
            <a:r>
              <a:rPr dirty="0" sz="800" lang="uk-UA">
                <a:solidFill>
                  <a:schemeClr val="bg2">
                    <a:lumMod val="50000"/>
                  </a:schemeClr>
                </a:solidFill>
              </a:rPr>
              <a:t>у</a:t>
            </a:r>
            <a:r>
              <a:rPr dirty="0" sz="800" lang="uk-UA" smtClean="0">
                <a:solidFill>
                  <a:schemeClr val="bg2">
                    <a:lumMod val="50000"/>
                  </a:schemeClr>
                </a:solidFill>
              </a:rPr>
              <a:t>чениця 10 класу </a:t>
            </a:r>
            <a:endParaRPr dirty="0" sz="800" lang="uk-UA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48605" name="Заголовок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uk-UA" smtClean="0">
                <a:solidFill>
                  <a:schemeClr val="bg2">
                    <a:lumMod val="50000"/>
                  </a:schemeClr>
                </a:solidFill>
              </a:rPr>
              <a:t>Жовта лихорадка</a:t>
            </a:r>
            <a:endParaRPr dirty="0" lang="uk-UA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ru-RU"/>
              <a:t>Патогенез</a:t>
            </a:r>
            <a:endParaRPr dirty="0" lang="uk-UA"/>
          </a:p>
        </p:txBody>
      </p:sp>
      <p:sp>
        <p:nvSpPr>
          <p:cNvPr id="1048629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778" lnSpcReduction="20000"/>
          </a:bodyPr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Вірус проникає в організм людини при укусі інфікованим комаром.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Від місця впровадження збудник розповсюджується по лімфатичним шляхам та досягає реґіонарних лімфатичних вузлів, де відбувається його розмноження та накопичення.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Через декілька днів вірус проникає у кров, де його можна виявити протягом 3-5 днів.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Гематогенним шляхом вірус проникає у різні органи (печінка, селезінка, нирки, кістковий мозок, лімфатичні вузли).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Розвивається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</a:rPr>
              <a:t>тромбогеморагічний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синдром, який проявляється у вигляді множинних крововиливів у різних органах.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Печінка збільшена,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</a:rPr>
              <a:t>некротизовані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печінкові клітини розташовані невеликими осередками (тільця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</a:rPr>
              <a:t>Каунсилмена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).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Зміни виявляються  у нирках  (набряк, крововиливи, некроз ниркових канальців), селезінці, міокарді, лімфатичних вузлах.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None/>
            </a:pPr>
            <a:endParaRPr dirty="0" lang="uk-UA"/>
          </a:p>
        </p:txBody>
      </p:sp>
    </p:spTree>
  </p:cSld>
  <p:clrMapOvr>
    <a:masterClrMapping/>
  </p:clrMapOvr>
  <p:transition spd="slow">
    <p:wipe/>
  </p:transition>
  <p:timing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dirty="0" lang="uk-UA"/>
          </a:p>
        </p:txBody>
      </p:sp>
      <p:sp>
        <p:nvSpPr>
          <p:cNvPr id="1048631" name="Объект 2"/>
          <p:cNvSpPr>
            <a:spLocks noGrp="1"/>
          </p:cNvSpPr>
          <p:nvPr>
            <p:ph sz="quarter" idx="1"/>
          </p:nvPr>
        </p:nvSpPr>
        <p:spPr/>
        <p:txBody>
          <a:bodyPr/>
          <a:p>
            <a:pPr indent="0" marL="0">
              <a:buFont typeface="Wingdings" pitchFamily="2" charset="2"/>
              <a:buNone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Інкубаційний період : 3-6 діб, іноді може досягати 10 діб.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Font typeface="Wingdings" pitchFamily="2" charset="2"/>
              <a:buNone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    У типових випадках  спостерігаються три періоді хвороби: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початковий лихоманний,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період ремісії зі зниженням температури тіла, 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період венозного стаза. </a:t>
            </a:r>
            <a:r>
              <a:rPr altLang="en-US" dirty="0" sz="2400" lang="en-US"/>
              <a:t/>
            </a:r>
            <a:br>
              <a:rPr altLang="en-US" dirty="0" sz="2400" lang="en-US"/>
            </a:br>
            <a:endParaRPr altLang="ru-RU" dirty="0" sz="2400" lang="uk-UA"/>
          </a:p>
          <a:p>
            <a:pPr indent="0" marL="0">
              <a:buNone/>
            </a:pPr>
            <a:endParaRPr dirty="0" lang="uk-UA"/>
          </a:p>
        </p:txBody>
      </p:sp>
    </p:spTree>
  </p:cSld>
  <p:clrMapOvr>
    <a:masterClrMapping/>
  </p:clrMapOvr>
  <p:transition spd="slow">
    <p:wipe/>
  </p:transition>
  <p:timing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ru-RU" err="1"/>
              <a:t>Початковий</a:t>
            </a:r>
            <a:r>
              <a:rPr altLang="ru-RU" dirty="0" lang="ru-RU"/>
              <a:t> </a:t>
            </a:r>
            <a:r>
              <a:rPr altLang="ru-RU" dirty="0" lang="ru-RU" err="1"/>
              <a:t>лихоманний</a:t>
            </a:r>
            <a:r>
              <a:rPr altLang="ru-RU" dirty="0" lang="ru-RU"/>
              <a:t> </a:t>
            </a:r>
            <a:r>
              <a:rPr altLang="ru-RU" dirty="0" lang="ru-RU" err="1"/>
              <a:t>період</a:t>
            </a:r>
            <a:endParaRPr dirty="0" lang="uk-UA"/>
          </a:p>
        </p:txBody>
      </p:sp>
      <p:sp>
        <p:nvSpPr>
          <p:cNvPr id="104863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altLang="ru-RU" dirty="0" sz="1600" lang="ru-RU"/>
              <a:t>	    </a:t>
            </a:r>
            <a:r>
              <a:rPr altLang="ru-RU" dirty="0" sz="2800" lang="uk-UA">
                <a:latin typeface="Times New Roman" pitchFamily="18" charset="0"/>
              </a:rPr>
              <a:t>   </a:t>
            </a: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Захворювання починається гостро: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висока температура тіла 39-40</a:t>
            </a:r>
            <a:r>
              <a:rPr altLang="ru-RU" baseline="30000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0</a:t>
            </a:r>
            <a:r>
              <a:rPr altLang="ru-RU" dirty="0" sz="2200" lang="ru-RU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С.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ru-RU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озноб, 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ru-RU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сильний</a:t>
            </a:r>
            <a:r>
              <a:rPr altLang="ru-RU" dirty="0" sz="2200" lang="ru-RU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altLang="ru-RU" dirty="0" sz="2200" lang="ru-RU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головний</a:t>
            </a:r>
            <a:r>
              <a:rPr altLang="ru-RU" dirty="0" sz="2200" lang="ru-RU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altLang="ru-RU" dirty="0" sz="2200" lang="ru-RU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біль</a:t>
            </a:r>
            <a:r>
              <a:rPr altLang="ru-RU" dirty="0" sz="2200" lang="ru-RU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,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ru-RU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біль</a:t>
            </a:r>
            <a:r>
              <a:rPr altLang="ru-RU" dirty="0" sz="2200" lang="ru-RU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у м</a:t>
            </a:r>
            <a:r>
              <a:rPr altLang="ru-RU" dirty="0" sz="2200" lang="en-US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’</a:t>
            </a:r>
            <a:r>
              <a:rPr altLang="ru-RU" dirty="0" sz="2200" lang="ru-RU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язах</a:t>
            </a:r>
            <a:r>
              <a:rPr altLang="ru-RU" dirty="0" sz="2200" lang="ru-RU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спини та кінцівок,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нудота, блювання, 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гіперемія обличчя, шиї та верхньої частини тулуба, 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виражена </a:t>
            </a:r>
            <a:r>
              <a:rPr altLang="ru-RU" dirty="0" sz="22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ін</a:t>
            </a:r>
            <a:r>
              <a:rPr altLang="ru-RU" dirty="0" sz="2200" lang="en-US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’</a:t>
            </a: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є</a:t>
            </a:r>
            <a:r>
              <a:rPr altLang="ru-RU" dirty="0" sz="2200" lang="ru-RU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кція</a:t>
            </a:r>
            <a:r>
              <a:rPr altLang="ru-RU" dirty="0" sz="2200" lang="ru-RU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судин склер, набряк вій, одутлість обличчя ("</a:t>
            </a:r>
            <a:r>
              <a:rPr altLang="ru-RU" dirty="0" sz="22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амарильна</a:t>
            </a: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маска"). 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світлобоязнь, 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сльозотеча. 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Слизова оболонка рота та язик ярко-червоні. 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2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При важкому перебігу лихоманка може тривати впродовж 8-10 діб.</a:t>
            </a:r>
            <a:endParaRPr altLang="en-US" dirty="0" sz="22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dirty="0" lang="uk-UA"/>
          </a:p>
        </p:txBody>
      </p:sp>
    </p:spTree>
  </p:cSld>
  <p:clrMapOvr>
    <a:masterClrMapping/>
  </p:clrMapOvr>
  <p:transition spd="slow">
    <p:wipe/>
  </p:transition>
  <p:timing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altLang="ru-RU" dirty="0" lang="uk-UA"/>
              <a:t>Період ремісії зі зниженням температури тіла</a:t>
            </a:r>
            <a:endParaRPr dirty="0" lang="uk-UA"/>
          </a:p>
        </p:txBody>
      </p:sp>
      <p:sp>
        <p:nvSpPr>
          <p:cNvPr id="1048635" name="Объект 2"/>
          <p:cNvSpPr>
            <a:spLocks noGrp="1"/>
          </p:cNvSpPr>
          <p:nvPr>
            <p:ph sz="quarter" idx="1"/>
          </p:nvPr>
        </p:nvSpPr>
        <p:spPr/>
        <p:txBody>
          <a:bodyPr/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Температура тіла знижується до нормальних значень,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загальний стан покращується,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припиняються нудота та блювання,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обличчя блідніє,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зникає одутлість.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Період короткочасний від декілька годин до 1-1,5 діб.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endParaRPr dirty="0" lang="uk-UA"/>
          </a:p>
        </p:txBody>
      </p:sp>
    </p:spTree>
  </p:cSld>
  <p:clrMapOvr>
    <a:masterClrMapping/>
  </p:clrMapOvr>
  <p:transition spd="slow">
    <p:wipe/>
  </p:transition>
  <p:timing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uk-UA"/>
              <a:t>Період</a:t>
            </a:r>
            <a:r>
              <a:rPr altLang="ru-RU" dirty="0" lang="ru-RU"/>
              <a:t> венозного стазу</a:t>
            </a:r>
            <a:endParaRPr dirty="0" lang="uk-UA"/>
          </a:p>
        </p:txBody>
      </p:sp>
      <p:sp>
        <p:nvSpPr>
          <p:cNvPr id="1048637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5000" lnSpcReduction="20000"/>
          </a:bodyPr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жовтяниця,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геморагічний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діатез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(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кровоточивість ясен, носові, маточні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та</a:t>
            </a:r>
            <a:r>
              <a:rPr altLang="ru-RU" dirty="0" lang="uk-UA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кишкові 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кровотечі),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гостра ниркова недостатність,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тромбогеморагічний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синдром у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вигляді 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кровавої блювоти, кровотеч з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носу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,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кишечника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, матки, на шкірі з′являються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петіхії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Обличчя хворого стає блідим.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Пульс рідким (до 50-40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уд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/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хв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), не відповідає  підвищеній температурі (симптом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Фаже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),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АТ(</a:t>
            </a: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а</a:t>
            </a:r>
            <a:r>
              <a:rPr dirty="0" sz="2400" lang="uk-UA" smtClean="0">
                <a:solidFill>
                  <a:schemeClr val="bg2">
                    <a:lumMod val="50000"/>
                  </a:schemeClr>
                </a:solidFill>
              </a:rPr>
              <a:t>ртеріальний тиск)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 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raditional Arabic" pitchFamily="18" charset="-78"/>
              </a:rPr>
              <a:t>падає, кількість сечі зменшується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інколи розвивається анурія.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 боку нервової системи нерідкі явища токсичної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енцефалопатії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При сприятливому плині з 8-9-го дня хвороби загальний стан хворих поступово покращується.</a:t>
            </a:r>
            <a:endParaRPr dirty="0" lang="uk-UA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ru-RU" err="1"/>
              <a:t>Лабораторна</a:t>
            </a:r>
            <a:r>
              <a:rPr altLang="ru-RU" dirty="0" lang="ru-RU"/>
              <a:t> </a:t>
            </a:r>
            <a:r>
              <a:rPr altLang="ru-RU" dirty="0" lang="ru-RU" err="1"/>
              <a:t>діагностика</a:t>
            </a:r>
            <a:endParaRPr dirty="0" lang="uk-UA"/>
          </a:p>
        </p:txBody>
      </p:sp>
      <p:sp>
        <p:nvSpPr>
          <p:cNvPr id="1048639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b="1" dirty="0" sz="2400" lang="uk-UA">
                <a:solidFill>
                  <a:schemeClr val="bg2">
                    <a:lumMod val="50000"/>
                  </a:schemeClr>
                </a:solidFill>
              </a:rPr>
              <a:t>Аналіз крові</a:t>
            </a: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: лейкопенія, </a:t>
            </a:r>
            <a:r>
              <a:rPr altLang="ru-RU" dirty="0" sz="2400" lang="uk-UA" err="1">
                <a:solidFill>
                  <a:schemeClr val="bg2">
                    <a:lumMod val="50000"/>
                  </a:schemeClr>
                </a:solidFill>
              </a:rPr>
              <a:t>нейтропенія</a:t>
            </a: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.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b="1" dirty="0" sz="2400" lang="uk-UA">
                <a:solidFill>
                  <a:schemeClr val="bg2">
                    <a:lumMod val="50000"/>
                  </a:schemeClr>
                </a:solidFill>
              </a:rPr>
              <a:t>Аналіз сечі</a:t>
            </a: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: виявлення білка і циліндрів в сечі.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b="1" dirty="0" sz="2400" lang="uk-UA">
                <a:solidFill>
                  <a:schemeClr val="bg2">
                    <a:lumMod val="50000"/>
                  </a:schemeClr>
                </a:solidFill>
              </a:rPr>
              <a:t>Біохімічний аналіз крові</a:t>
            </a: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: вміст білірубіну в сироватці крові, залишкового азоту і значне підвищення активності сироваткових </a:t>
            </a:r>
            <a:r>
              <a:rPr altLang="ru-RU" dirty="0" sz="2400" lang="uk-UA" smtClean="0">
                <a:solidFill>
                  <a:schemeClr val="bg2">
                    <a:lumMod val="50000"/>
                  </a:schemeClr>
                </a:solidFill>
              </a:rPr>
              <a:t>амінотрансфераз.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b="1" dirty="0" sz="2400" lang="uk-UA">
                <a:solidFill>
                  <a:schemeClr val="bg2">
                    <a:lumMod val="50000"/>
                  </a:schemeClr>
                </a:solidFill>
              </a:rPr>
              <a:t>Гістологічне дослідження </a:t>
            </a:r>
            <a:r>
              <a:rPr altLang="ru-RU" b="1" dirty="0" sz="2400" lang="uk-UA" err="1">
                <a:solidFill>
                  <a:schemeClr val="bg2">
                    <a:lumMod val="50000"/>
                  </a:schemeClr>
                </a:solidFill>
              </a:rPr>
              <a:t>біоптатів</a:t>
            </a:r>
            <a:r>
              <a:rPr altLang="ru-RU" b="1" dirty="0" sz="2400" lang="uk-UA">
                <a:solidFill>
                  <a:schemeClr val="bg2">
                    <a:lumMod val="50000"/>
                  </a:schemeClr>
                </a:solidFill>
              </a:rPr>
              <a:t> печінки</a:t>
            </a: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 (виявлення телець </a:t>
            </a:r>
            <a:r>
              <a:rPr altLang="ru-RU" dirty="0" sz="2400" lang="uk-UA" err="1">
                <a:solidFill>
                  <a:schemeClr val="bg2">
                    <a:lumMod val="50000"/>
                  </a:schemeClr>
                </a:solidFill>
              </a:rPr>
              <a:t>Каунсилмена</a:t>
            </a: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).</a:t>
            </a:r>
            <a:endParaRPr dirty="0" sz="2400" lang="uk-UA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ru-RU" err="1"/>
              <a:t>Лікування</a:t>
            </a:r>
            <a:endParaRPr dirty="0" lang="uk-UA"/>
          </a:p>
        </p:txBody>
      </p:sp>
      <p:sp>
        <p:nvSpPr>
          <p:cNvPr id="1048641" name="Объект 2"/>
          <p:cNvSpPr>
            <a:spLocks noGrp="1"/>
          </p:cNvSpPr>
          <p:nvPr>
            <p:ph sz="quarter" idx="1"/>
          </p:nvPr>
        </p:nvSpPr>
        <p:spPr/>
        <p:txBody>
          <a:bodyPr/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600" lang="ru-RU"/>
              <a:t> </a:t>
            </a:r>
            <a:r>
              <a:rPr altLang="ru-RU" dirty="0" sz="2600" lang="uk-UA">
                <a:solidFill>
                  <a:schemeClr val="bg2">
                    <a:lumMod val="50000"/>
                  </a:schemeClr>
                </a:solidFill>
              </a:rPr>
              <a:t>Специфічного лікування немає. 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Courier New" pitchFamily="49" charset="0"/>
              <a:buChar char="o"/>
            </a:pPr>
            <a:endParaRPr altLang="ru-RU" dirty="0" sz="2600" lang="uk-UA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Courier New" pitchFamily="49" charset="0"/>
              <a:buChar char="o"/>
            </a:pPr>
            <a:endParaRPr altLang="ru-RU" dirty="0" sz="2600" lang="uk-UA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600" lang="uk-UA">
                <a:solidFill>
                  <a:schemeClr val="bg2">
                    <a:lumMod val="50000"/>
                  </a:schemeClr>
                </a:solidFill>
              </a:rPr>
              <a:t>Всі лікувальні заходи зводяться до використання патогенетичних засобів:</a:t>
            </a:r>
            <a:r>
              <a:rPr altLang="en-US" dirty="0" sz="2600" lang="en-US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altLang="en-US" dirty="0" sz="2600" lang="en-US">
                <a:solidFill>
                  <a:schemeClr val="bg2">
                    <a:lumMod val="50000"/>
                  </a:schemeClr>
                </a:solidFill>
              </a:rPr>
            </a:br>
            <a:endParaRPr altLang="ru-RU" dirty="0" sz="2600" lang="uk-UA">
              <a:solidFill>
                <a:schemeClr val="bg2">
                  <a:lumMod val="50000"/>
                </a:schemeClr>
              </a:solidFill>
            </a:endParaRPr>
          </a:p>
          <a:p>
            <a:pPr lvl="2">
              <a:lnSpc>
                <a:spcPct val="80000"/>
              </a:lnSpc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Протишокові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</a:rPr>
              <a:t>препарати.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lvl="2">
              <a:lnSpc>
                <a:spcPct val="80000"/>
              </a:lnSpc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</a:rPr>
              <a:t>Дезінтоксикаційні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</a:rPr>
              <a:t>препарати.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lvl="2">
              <a:lnSpc>
                <a:spcPct val="80000"/>
              </a:lnSpc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Корекція порушень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</a:rPr>
              <a:t>гомеостазу.</a:t>
            </a:r>
            <a:endParaRPr dirty="0" lang="uk-UA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ru-RU" err="1"/>
              <a:t>Профілактика</a:t>
            </a:r>
            <a:endParaRPr dirty="0" lang="uk-UA"/>
          </a:p>
        </p:txBody>
      </p:sp>
      <p:sp>
        <p:nvSpPr>
          <p:cNvPr id="104864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963" lnSpcReduction="20000"/>
          </a:bodyPr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ru-RU">
                <a:solidFill>
                  <a:schemeClr val="bg2">
                    <a:lumMod val="50000"/>
                  </a:schemeClr>
                </a:solidFill>
              </a:rPr>
              <a:t>Жива вакцина на 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основі штаму </a:t>
            </a:r>
            <a:r>
              <a:rPr altLang="ru-RU" dirty="0" sz="2800" lang="ru-RU">
                <a:solidFill>
                  <a:schemeClr val="bg2">
                    <a:lumMod val="50000"/>
                  </a:schemeClr>
                </a:solidFill>
              </a:rPr>
              <a:t>17Д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-  вводиться </a:t>
            </a: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</a:rPr>
              <a:t>підшкірно</a:t>
            </a:r>
            <a:r>
              <a:rPr altLang="ru-RU" dirty="0" sz="2800" lang="ru-RU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800" lang="ru-RU">
                <a:solidFill>
                  <a:schemeClr val="bg2">
                    <a:lumMod val="50000"/>
                  </a:schemeClr>
                </a:solidFill>
              </a:rPr>
              <a:t>в 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розведенні</a:t>
            </a:r>
            <a:r>
              <a:rPr altLang="ru-RU" dirty="0" sz="2800" lang="ru-RU">
                <a:solidFill>
                  <a:schemeClr val="bg2">
                    <a:lumMod val="50000"/>
                  </a:schemeClr>
                </a:solidFill>
              </a:rPr>
              <a:t> 1:10 по 0,5 мл</a:t>
            </a:r>
            <a:r>
              <a:rPr altLang="ru-RU" dirty="0" sz="2800" lang="ru-RU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indent="0" marL="0">
              <a:lnSpc>
                <a:spcPct val="80000"/>
              </a:lnSpc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2800" lang="ru-RU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Ревакцинацію слід проводити 1 раз в 10 років. </a:t>
            </a:r>
            <a:endParaRPr altLang="ru-RU" dirty="0" sz="2800" lang="uk-UA" smtClean="0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lnSpc>
                <a:spcPct val="80000"/>
              </a:lnSpc>
              <a:buClr>
                <a:schemeClr val="bg2">
                  <a:lumMod val="50000"/>
                </a:schemeClr>
              </a:buClr>
              <a:buNone/>
            </a:pP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ru-RU">
                <a:solidFill>
                  <a:schemeClr val="bg2">
                    <a:lumMod val="50000"/>
                  </a:schemeClr>
                </a:solidFill>
              </a:rPr>
              <a:t>Жива вакцина «Дакар»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використовується менше</a:t>
            </a:r>
            <a:r>
              <a:rPr altLang="ru-RU" dirty="0" sz="2800" lang="ru-RU">
                <a:solidFill>
                  <a:schemeClr val="bg2">
                    <a:lumMod val="50000"/>
                  </a:schemeClr>
                </a:solidFill>
              </a:rPr>
              <a:t>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lnSpc>
                <a:spcPct val="80000"/>
              </a:lnSpc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</a:rPr>
              <a:t>   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ru-RU">
                <a:solidFill>
                  <a:schemeClr val="bg2">
                    <a:lumMod val="50000"/>
                  </a:schemeClr>
                </a:solidFill>
              </a:rPr>
              <a:t>Особам, 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що прямують в зону, де може зустрічатися жовта лихоманка і особам, що виїжджають з ендемічної зони має бути зроблене щеплення.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altLang="ru-RU" dirty="0" sz="2800" lang="uk-UA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Проведення щеплень реєструється в  міжнародних сертифікатах.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lnSpc>
                <a:spcPct val="80000"/>
              </a:lnSpc>
              <a:buClr>
                <a:schemeClr val="bg2">
                  <a:lumMod val="50000"/>
                </a:schemeClr>
              </a:buClr>
              <a:buNone/>
            </a:pP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800" lang="uk-UA" err="1">
                <a:solidFill>
                  <a:schemeClr val="bg2">
                    <a:lumMod val="50000"/>
                  </a:schemeClr>
                </a:solidFill>
              </a:rPr>
              <a:t>Неприщеплені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 особи з ендемічних районів піддаються карантину протягом 9 днів.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tx2">
                  <a:lumMod val="40000"/>
                  <a:lumOff val="60000"/>
                </a:schemeClr>
              </a:buClr>
              <a:buFont typeface="Courier New" pitchFamily="49" charset="0"/>
              <a:buChar char="o"/>
            </a:pPr>
            <a:endParaRPr altLang="ru-RU" dirty="0" sz="2800" lang="uk-UA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tx2">
                  <a:lumMod val="40000"/>
                  <a:lumOff val="60000"/>
                </a:schemeClr>
              </a:buClr>
              <a:buFont typeface="Courier New" pitchFamily="49" charset="0"/>
              <a:buChar char="o"/>
            </a:pPr>
            <a:endParaRPr altLang="ru-RU" dirty="0" sz="2800" lang="uk-UA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800" lang="uk-UA" smtClean="0">
                <a:solidFill>
                  <a:schemeClr val="bg2">
                    <a:lumMod val="50000"/>
                  </a:schemeClr>
                </a:solidFill>
              </a:rPr>
              <a:t> Для </a:t>
            </a:r>
            <a:r>
              <a:rPr altLang="ru-RU" dirty="0" sz="2800" lang="uk-UA">
                <a:solidFill>
                  <a:schemeClr val="bg2">
                    <a:lumMod val="50000"/>
                  </a:schemeClr>
                </a:solidFill>
              </a:rPr>
              <a:t>повної ліквідації спалахів захворювання жовтою лихоманкою необхідна науково обґрунтована і наполеглива боротьба з комарами - переносниками збудника хвороби.</a:t>
            </a:r>
            <a:r>
              <a:rPr altLang="en-US" b="1" dirty="0" sz="2800" lang="en-US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altLang="en-US" b="1" dirty="0" sz="2800" lang="en-US">
                <a:solidFill>
                  <a:schemeClr val="bg2">
                    <a:lumMod val="50000"/>
                  </a:schemeClr>
                </a:solidFill>
              </a:rPr>
            </a:br>
            <a:endParaRPr altLang="ru-RU" b="1" dirty="0" sz="2800" lang="uk-UA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None/>
            </a:pPr>
            <a:endParaRPr dirty="0" lang="uk-UA"/>
          </a:p>
        </p:txBody>
      </p:sp>
    </p:spTree>
  </p:cSld>
  <p:clrMapOvr>
    <a:masterClrMapping/>
  </p:clrMapOvr>
  <p:transition spd="slow">
    <p:wipe/>
  </p:transition>
  <p:timing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uk-UA" smtClean="0"/>
              <a:t>Висновок</a:t>
            </a:r>
            <a:endParaRPr dirty="0" lang="uk-UA"/>
          </a:p>
        </p:txBody>
      </p:sp>
      <p:sp>
        <p:nvSpPr>
          <p:cNvPr id="1048645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963" lnSpcReduction="20000"/>
          </a:bodyPr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r>
              <a:rPr altLang="en-US" dirty="0" sz="2800" lang="uk-UA">
                <a:solidFill>
                  <a:schemeClr val="bg2">
                    <a:lumMod val="50000"/>
                  </a:schemeClr>
                </a:solidFill>
              </a:rPr>
              <a:t>Жовта лихоманка – гостра арбовірусна природно-осередкова хвороба з </a:t>
            </a:r>
            <a:r>
              <a:rPr altLang="en-US" dirty="0" sz="2800" lang="uk-UA" err="1">
                <a:solidFill>
                  <a:schemeClr val="bg2">
                    <a:lumMod val="50000"/>
                  </a:schemeClr>
                </a:solidFill>
              </a:rPr>
              <a:t>групи гемора</a:t>
            </a:r>
            <a:r>
              <a:rPr altLang="en-US" dirty="0" sz="2800" lang="uk-UA">
                <a:solidFill>
                  <a:schemeClr val="bg2">
                    <a:lumMod val="50000"/>
                  </a:schemeClr>
                </a:solidFill>
              </a:rPr>
              <a:t>гічних лихоманок, що характеризується раптовим початком, двофазною високою </a:t>
            </a:r>
            <a:r>
              <a:rPr altLang="en-US" dirty="0" sz="2800" lang="uk-UA" smtClean="0">
                <a:solidFill>
                  <a:schemeClr val="bg2">
                    <a:lumMod val="50000"/>
                  </a:schemeClr>
                </a:solidFill>
              </a:rPr>
              <a:t>гарячкою,різко </a:t>
            </a:r>
            <a:r>
              <a:rPr altLang="en-US" dirty="0" sz="2800" lang="uk-UA">
                <a:solidFill>
                  <a:schemeClr val="bg2">
                    <a:lumMod val="50000"/>
                  </a:schemeClr>
                </a:solidFill>
              </a:rPr>
              <a:t>вираженою загальною інтоксикацією, тромбогеморагічним синдромом, ураженням печінки з появою жовтяниці, ушкодженням нирок й інших </a:t>
            </a:r>
            <a:r>
              <a:rPr altLang="en-US" dirty="0" sz="2800" lang="uk-UA" smtClean="0">
                <a:solidFill>
                  <a:schemeClr val="bg2">
                    <a:lumMod val="50000"/>
                  </a:schemeClr>
                </a:solidFill>
              </a:rPr>
              <a:t>органів.</a:t>
            </a: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r>
              <a:rPr altLang="en-US" dirty="0" sz="2800" lang="uk-UA" smtClean="0">
                <a:solidFill>
                  <a:schemeClr val="bg2">
                    <a:lumMod val="50000"/>
                  </a:schemeClr>
                </a:solidFill>
              </a:rPr>
              <a:t>Переносником </a:t>
            </a:r>
            <a:r>
              <a:rPr altLang="en-US" dirty="0" sz="2800" lang="uk-UA">
                <a:solidFill>
                  <a:schemeClr val="bg2">
                    <a:lumMod val="50000"/>
                  </a:schemeClr>
                </a:solidFill>
              </a:rPr>
              <a:t>інфекції є комар, що укусив заражену тварину або народжений від зараженої самки комара</a:t>
            </a:r>
            <a:r>
              <a:rPr altLang="en-US" dirty="0" sz="2800" lang="uk-UA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algn="just" indent="0" marL="0">
              <a:lnSpc>
                <a:spcPct val="80000"/>
              </a:lnSpc>
              <a:buClr>
                <a:schemeClr val="bg2">
                  <a:lumMod val="50000"/>
                </a:schemeClr>
              </a:buClr>
              <a:buNone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r>
              <a:rPr altLang="en-US" dirty="0" sz="2800" lang="uk-UA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r>
              <a:rPr altLang="en-US" dirty="0" sz="2800" lang="uk-UA">
                <a:solidFill>
                  <a:schemeClr val="bg2">
                    <a:lumMod val="50000"/>
                  </a:schemeClr>
                </a:solidFill>
              </a:rPr>
              <a:t>Це захворювання особливо поширене в Південній Америці і в Африці на південь від Сахари. </a:t>
            </a:r>
            <a:endParaRPr altLang="en-US" dirty="0" sz="2800" lang="uk-UA" smtClean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r>
              <a:rPr altLang="en-US" dirty="0" sz="2800" lang="uk-UA">
                <a:solidFill>
                  <a:schemeClr val="bg2">
                    <a:lumMod val="50000"/>
                  </a:schemeClr>
                </a:solidFill>
              </a:rPr>
              <a:t>Заразитися на жовту лихоманку може будь-яка людина, проте в групу ризику потрапляють в основному люди похилого віку. </a:t>
            </a:r>
            <a:endParaRPr altLang="en-US" dirty="0" sz="2800" lang="uk-UA" smtClean="0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r>
              <a:rPr altLang="en-US" dirty="0" sz="2800" lang="uk-UA">
                <a:solidFill>
                  <a:schemeClr val="bg2">
                    <a:lumMod val="50000"/>
                  </a:schemeClr>
                </a:solidFill>
              </a:rPr>
              <a:t>Після укусу зараженого комара симптоми проявляються через 3-6 днів</a:t>
            </a:r>
            <a:r>
              <a:rPr altLang="en-US" dirty="0" sz="2800" lang="uk-UA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  <a:tabLst>
                <a:tab algn="l" pos="8042275"/>
                <a:tab algn="l" pos="8042275"/>
                <a:tab algn="l" pos="8042275"/>
                <a:tab algn="l" pos="8042275"/>
                <a:tab algn="l" pos="8042275"/>
                <a:tab algn="l" pos="8042275"/>
              </a:tabLst>
            </a:pPr>
            <a:r>
              <a:rPr altLang="en-US" dirty="0" sz="2800" lang="uk-UA">
                <a:solidFill>
                  <a:schemeClr val="bg2">
                    <a:lumMod val="50000"/>
                  </a:schemeClr>
                </a:solidFill>
              </a:rPr>
              <a:t>Вірус жовтої гарячки віднесено до тих біологічних агентів, які офіційно визнано чинниками біологічної зброї.</a:t>
            </a:r>
            <a:r>
              <a:rPr altLang="en-US" dirty="0" lang="uk-UA">
                <a:solidFill>
                  <a:schemeClr val="bg2">
                    <a:lumMod val="50000"/>
                  </a:schemeClr>
                </a:solidFill>
              </a:rPr>
              <a:t>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  <a:p>
            <a:endParaRPr dirty="0" lang="uk-UA"/>
          </a:p>
        </p:txBody>
      </p:sp>
    </p:spTree>
  </p:cSld>
  <p:clrMapOvr>
    <a:masterClrMapping/>
  </p:clrMapOvr>
  <p:transition spd="slow">
    <p:wipe/>
  </p:transition>
  <p:timing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Заголовок 2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uk-UA" smtClean="0">
                <a:solidFill>
                  <a:schemeClr val="bg2">
                    <a:lumMod val="50000"/>
                  </a:schemeClr>
                </a:solidFill>
              </a:rPr>
              <a:t>Дякую за увагу!</a:t>
            </a:r>
            <a:endParaRPr dirty="0" lang="uk-UA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p>
            <a:r>
              <a:rPr dirty="0" sz="3200" lang="uk-UA">
                <a:solidFill>
                  <a:schemeClr val="bg2">
                    <a:lumMod val="50000"/>
                  </a:schemeClr>
                </a:solidFill>
              </a:rPr>
              <a:t>Що ж таке «Жовта лихорадка»</a:t>
            </a:r>
            <a:endParaRPr dirty="0" lang="uk-UA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97152" name="Объект 3"/>
          <p:cNvPicPr>
            <a:picLocks noChangeAspect="1" noGrp="1"/>
          </p:cNvPicPr>
          <p:nvPr>
            <p:ph sz="quarter"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967536" y="1361441"/>
            <a:ext cx="2376264" cy="1508338"/>
          </a:xfrm>
        </p:spPr>
      </p:pic>
      <p:sp>
        <p:nvSpPr>
          <p:cNvPr id="1048612" name="Прямоугольник 4"/>
          <p:cNvSpPr/>
          <p:nvPr/>
        </p:nvSpPr>
        <p:spPr>
          <a:xfrm>
            <a:off x="395536" y="1484784"/>
            <a:ext cx="4572000" cy="1310640"/>
          </a:xfrm>
          <a:prstGeom prst="rect"/>
        </p:spPr>
        <p:txBody>
          <a:bodyPr>
            <a:spAutoFit/>
          </a:bodyPr>
          <a:p>
            <a:pPr fontAlgn="base" indent="-285750" marL="285750">
              <a:buFont typeface="Courier New" pitchFamily="49" charset="0"/>
              <a:buChar char="o"/>
            </a:pPr>
            <a:r>
              <a:rPr dirty="0" sz="1400" lang="uk-UA" smtClean="0">
                <a:solidFill>
                  <a:schemeClr val="bg2">
                    <a:lumMod val="50000"/>
                  </a:schemeClr>
                </a:solidFill>
              </a:rPr>
              <a:t>Жовта лихорадка - гостре вірусне </a:t>
            </a:r>
            <a:r>
              <a:rPr dirty="0" sz="1400" lang="uk-UA" err="1" smtClean="0">
                <a:solidFill>
                  <a:schemeClr val="bg2">
                    <a:lumMod val="50000"/>
                  </a:schemeClr>
                </a:solidFill>
              </a:rPr>
              <a:t>геморагічне</a:t>
            </a:r>
            <a:r>
              <a:rPr dirty="0" sz="1400" lang="uk-UA" smtClean="0">
                <a:solidFill>
                  <a:schemeClr val="bg2">
                    <a:lumMod val="50000"/>
                  </a:schemeClr>
                </a:solidFill>
              </a:rPr>
              <a:t> захворювання, що характеризується високою температурою тіла, важким загальним станом, а також кровотечами в ротовій порожнині, </a:t>
            </a:r>
            <a:r>
              <a:rPr dirty="0" sz="1400" lang="uk-UA" err="1" smtClean="0">
                <a:solidFill>
                  <a:schemeClr val="bg2">
                    <a:lumMod val="50000"/>
                  </a:schemeClr>
                </a:solidFill>
              </a:rPr>
              <a:t>кишківнику</a:t>
            </a:r>
            <a:r>
              <a:rPr dirty="0" sz="1400" lang="uk-UA" smtClean="0">
                <a:solidFill>
                  <a:schemeClr val="bg2">
                    <a:lumMod val="50000"/>
                  </a:schemeClr>
                </a:solidFill>
              </a:rPr>
              <a:t>, шлунку. Також у хворих спостерігається ураження нирок та печінки.</a:t>
            </a:r>
            <a:endParaRPr dirty="0" sz="1400" lang="uk-UA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48613" name="Прямоугольник 5"/>
          <p:cNvSpPr/>
          <p:nvPr/>
        </p:nvSpPr>
        <p:spPr>
          <a:xfrm>
            <a:off x="395536" y="4797152"/>
            <a:ext cx="4572000" cy="523220"/>
          </a:xfrm>
          <a:prstGeom prst="rect"/>
        </p:spPr>
        <p:txBody>
          <a:bodyPr>
            <a:spAutoFit/>
          </a:bodyPr>
          <a:p>
            <a:pPr fontAlgn="base" indent="-285750" marL="285750">
              <a:buFont typeface="Courier New" pitchFamily="49" charset="0"/>
              <a:buChar char="o"/>
            </a:pPr>
            <a:r>
              <a:rPr dirty="0" sz="1400" lang="uk-UA" smtClean="0">
                <a:solidFill>
                  <a:schemeClr val="bg2">
                    <a:lumMod val="50000"/>
                  </a:schemeClr>
                </a:solidFill>
              </a:rPr>
              <a:t>«Жовтою» вона називається через те, що у деяких пацієнтів розвивається жовтяниця.</a:t>
            </a:r>
            <a:endParaRPr dirty="0" sz="1400" lang="uk-UA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97153" name="Picture 2" descr="ЖЕЛТАЯ ЛИХОРАДКА - ГБУЗ РМ РИКБ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/>
          <a:srcRect/>
          <a:stretch>
            <a:fillRect/>
          </a:stretch>
        </p:blipFill>
        <p:spPr bwMode="auto">
          <a:xfrm>
            <a:off x="4967536" y="4207728"/>
            <a:ext cx="2460547" cy="1546498"/>
          </a:xfrm>
          <a:prstGeom prst="rect"/>
          <a:noFill/>
        </p:spPr>
      </p:pic>
    </p:spTree>
  </p:cSld>
  <p:clrMapOvr>
    <a:masterClrMapping/>
  </p:clrMapOvr>
  <p:transition spd="slow">
    <p:wipe/>
  </p:transition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ru-RU" dirty="0" sz="3200" lang="ru-RU" err="1">
                <a:solidFill>
                  <a:schemeClr val="bg2">
                    <a:lumMod val="50000"/>
                  </a:schemeClr>
                </a:solidFill>
              </a:rPr>
              <a:t>Геморагічні</a:t>
            </a:r>
            <a:r>
              <a:rPr altLang="ru-RU" dirty="0" sz="32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3200" lang="ru-RU" smtClean="0">
                <a:solidFill>
                  <a:schemeClr val="bg2">
                    <a:lumMod val="50000"/>
                  </a:schemeClr>
                </a:solidFill>
              </a:rPr>
              <a:t>лихорадки</a:t>
            </a:r>
            <a:endParaRPr dirty="0" sz="3200" lang="uk-UA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48615" name="Объект 2"/>
          <p:cNvSpPr>
            <a:spLocks noGrp="1"/>
          </p:cNvSpPr>
          <p:nvPr>
            <p:ph sz="quarter" idx="1"/>
          </p:nvPr>
        </p:nvSpPr>
        <p:spPr/>
        <p:txBody>
          <a:bodyPr/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</a:rPr>
              <a:t>Це група природно-осередкових вірусних хвороб, що передаються від тварин людині, які </a:t>
            </a:r>
            <a:r>
              <a:rPr altLang="ru-RU" dirty="0" sz="1800" lang="ru-RU">
                <a:solidFill>
                  <a:schemeClr val="bg2">
                    <a:lumMod val="50000"/>
                  </a:schemeClr>
                </a:solidFill>
              </a:rPr>
              <a:t>об</a:t>
            </a:r>
            <a:r>
              <a:rPr altLang="ru-RU" dirty="0" sz="1800" lang="en-US">
                <a:solidFill>
                  <a:schemeClr val="bg2">
                    <a:lumMod val="50000"/>
                  </a:schemeClr>
                </a:solidFill>
              </a:rPr>
              <a:t>’</a:t>
            </a:r>
            <a:r>
              <a:rPr altLang="ru-RU" dirty="0" sz="1800" lang="uk-UA" err="1">
                <a:solidFill>
                  <a:schemeClr val="bg2">
                    <a:lumMod val="50000"/>
                  </a:schemeClr>
                </a:solidFill>
              </a:rPr>
              <a:t>єднані</a:t>
            </a: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</a:rPr>
              <a:t> загальними клінічними ознаками </a:t>
            </a:r>
            <a:r>
              <a:rPr altLang="ru-RU" dirty="0" sz="1800" lang="ru-RU">
                <a:solidFill>
                  <a:schemeClr val="bg2">
                    <a:lumMod val="50000"/>
                  </a:schemeClr>
                </a:solidFill>
              </a:rPr>
              <a:t>— </a:t>
            </a: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</a:rPr>
              <a:t>підвищенням температури (</a:t>
            </a:r>
            <a:r>
              <a:rPr altLang="ru-RU" dirty="0" sz="1800" lang="uk-UA" smtClean="0">
                <a:solidFill>
                  <a:schemeClr val="bg2">
                    <a:lumMod val="50000"/>
                  </a:schemeClr>
                </a:solidFill>
              </a:rPr>
              <a:t>лихорадка</a:t>
            </a: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</a:rPr>
              <a:t>), підшкірними та внутрішніми крововиливами на тлі інтоксикації</a:t>
            </a:r>
            <a:r>
              <a:rPr altLang="ru-RU" dirty="0" lang="ru-RU">
                <a:solidFill>
                  <a:schemeClr val="bg2">
                    <a:lumMod val="50000"/>
                  </a:schemeClr>
                </a:solidFill>
              </a:rPr>
              <a:t>. </a:t>
            </a:r>
            <a:endParaRPr altLang="en-US" dirty="0" lang="en-US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97154" name="Рисунок 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4644008" y="2569495"/>
            <a:ext cx="2704571" cy="2028428"/>
          </a:xfrm>
          <a:prstGeom prst="rect"/>
        </p:spPr>
      </p:pic>
      <p:pic>
        <p:nvPicPr>
          <p:cNvPr id="2097155" name="Рисунок 4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2195736" y="3775876"/>
            <a:ext cx="2448272" cy="1644095"/>
          </a:xfrm>
          <a:prstGeom prst="rect"/>
        </p:spPr>
      </p:pic>
    </p:spTree>
  </p:cSld>
  <p:clrMapOvr>
    <a:masterClrMapping/>
  </p:clrMapOvr>
  <p:transition spd="slow">
    <p:wipe/>
  </p:transition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</a:rPr>
              <a:t>За збудником, а також за способом розповсюдження інфекції розрізняють </a:t>
            </a:r>
            <a:r>
              <a:rPr altLang="ru-RU" dirty="0" sz="1800" lang="uk-UA" u="sng">
                <a:solidFill>
                  <a:schemeClr val="bg2">
                    <a:lumMod val="50000"/>
                  </a:schemeClr>
                </a:solidFill>
              </a:rPr>
              <a:t>декілька видів: </a:t>
            </a:r>
            <a:endParaRPr dirty="0" sz="1800" lang="uk-UA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48617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214320"/>
          </a:xfrm>
        </p:spPr>
        <p:txBody>
          <a:bodyPr>
            <a:normAutofit/>
          </a:bodyPr>
          <a:p>
            <a:pPr algn="just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900" lang="uk-UA" err="1" smtClean="0">
                <a:solidFill>
                  <a:schemeClr val="bg2">
                    <a:lumMod val="50000"/>
                  </a:schemeClr>
                </a:solidFill>
              </a:rPr>
              <a:t>Геморагічні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 лихорадки 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з нирковим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синдромом</a:t>
            </a:r>
          </a:p>
          <a:p>
            <a:pPr algn="just" indent="0" marL="0"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altLang="ru-RU" dirty="0" sz="1900" lang="uk-UA" err="1" smtClean="0">
                <a:solidFill>
                  <a:schemeClr val="bg2">
                    <a:lumMod val="50000"/>
                  </a:schemeClr>
                </a:solidFill>
              </a:rPr>
              <a:t>геморагічний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900" lang="uk-UA" err="1" smtClean="0">
                <a:solidFill>
                  <a:schemeClr val="bg2">
                    <a:lumMod val="50000"/>
                  </a:schemeClr>
                </a:solidFill>
              </a:rPr>
              <a:t>нефрозо-нефрит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)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зустрічається у 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Європі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та </a:t>
            </a:r>
          </a:p>
          <a:p>
            <a:pPr algn="just" indent="0" marL="0"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Азії 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у вигляді групових спалахів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та одиничних випадків.</a:t>
            </a:r>
          </a:p>
          <a:p>
            <a:pPr algn="just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Кримська </a:t>
            </a:r>
            <a:r>
              <a:rPr altLang="ru-RU" dirty="0" sz="1900" lang="uk-UA" err="1">
                <a:solidFill>
                  <a:schemeClr val="bg2">
                    <a:lumMod val="50000"/>
                  </a:schemeClr>
                </a:solidFill>
              </a:rPr>
              <a:t>геморагічна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лихорадка 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зустрічається у вигляді </a:t>
            </a:r>
          </a:p>
          <a:p>
            <a:pPr algn="just" indent="0" marL="0"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одиничних випадків 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у північних степних районах </a:t>
            </a:r>
            <a:endParaRPr altLang="ru-RU" dirty="0" sz="1900" lang="uk-UA" smtClean="0">
              <a:solidFill>
                <a:schemeClr val="bg2">
                  <a:lumMod val="50000"/>
                </a:schemeClr>
              </a:solidFill>
            </a:endParaRPr>
          </a:p>
          <a:p>
            <a:pPr algn="just" indent="0" marL="0"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Криму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, Росії, країнах СНД (Казахстан, Узбекистан, </a:t>
            </a:r>
            <a:endParaRPr altLang="ru-RU" dirty="0" sz="1900" lang="uk-UA" smtClean="0">
              <a:solidFill>
                <a:schemeClr val="bg2">
                  <a:lumMod val="50000"/>
                </a:schemeClr>
              </a:solidFill>
            </a:endParaRPr>
          </a:p>
          <a:p>
            <a:pPr algn="just" indent="0" marL="0"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Киргизія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, Туркменістан, </a:t>
            </a:r>
            <a:r>
              <a:rPr altLang="ru-RU" dirty="0" sz="1900" lang="uk-UA" err="1">
                <a:solidFill>
                  <a:schemeClr val="bg2">
                    <a:lumMod val="50000"/>
                  </a:schemeClr>
                </a:solidFill>
              </a:rPr>
              <a:t>Таджикістан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), а також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у</a:t>
            </a:r>
          </a:p>
          <a:p>
            <a:pPr algn="just" indent="0" marL="0"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 Болгарії,тобто 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там, де розповсюджені </a:t>
            </a:r>
            <a:r>
              <a:rPr altLang="ru-RU" dirty="0" sz="1900" lang="uk-UA" err="1">
                <a:solidFill>
                  <a:schemeClr val="bg2">
                    <a:lumMod val="50000"/>
                  </a:schemeClr>
                </a:solidFill>
              </a:rPr>
              <a:t>іксодові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 кліщі </a:t>
            </a:r>
            <a:r>
              <a:rPr altLang="ru-RU" dirty="0" sz="1900" lang="ru-RU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altLang="ru-RU" dirty="0" sz="1900" lang="ru-RU" err="1">
                <a:solidFill>
                  <a:schemeClr val="bg2">
                    <a:lumMod val="50000"/>
                  </a:schemeClr>
                </a:solidFill>
              </a:rPr>
              <a:t>Hyalomma</a:t>
            </a:r>
            <a:r>
              <a:rPr altLang="ru-RU" dirty="0" sz="1900" lang="ru-RU">
                <a:solidFill>
                  <a:schemeClr val="bg2">
                    <a:lumMod val="50000"/>
                  </a:schemeClr>
                </a:solidFill>
              </a:rPr>
              <a:t>). </a:t>
            </a:r>
            <a:endParaRPr altLang="en-US" dirty="0" sz="1900" lang="en-US">
              <a:solidFill>
                <a:schemeClr val="bg2">
                  <a:lumMod val="50000"/>
                </a:schemeClr>
              </a:solidFill>
            </a:endParaRPr>
          </a:p>
          <a:p>
            <a:pPr algn="just"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  Омська </a:t>
            </a:r>
            <a:r>
              <a:rPr altLang="ru-RU" dirty="0" sz="1900" lang="uk-UA" err="1">
                <a:solidFill>
                  <a:schemeClr val="bg2">
                    <a:lumMod val="50000"/>
                  </a:schemeClr>
                </a:solidFill>
              </a:rPr>
              <a:t>геморагічна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лихорадка 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описана у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жителів</a:t>
            </a:r>
          </a:p>
          <a:p>
            <a:pPr algn="just" indent="0" marL="0"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приозерних селищ </a:t>
            </a:r>
            <a:r>
              <a:rPr altLang="ru-RU" dirty="0" sz="1900" lang="uk-UA" err="1">
                <a:solidFill>
                  <a:schemeClr val="bg2">
                    <a:lumMod val="50000"/>
                  </a:schemeClr>
                </a:solidFill>
              </a:rPr>
              <a:t>Сибиру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, у мисливців та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членів їх родин</a:t>
            </a:r>
          </a:p>
          <a:p>
            <a:pPr algn="just" indent="0" marL="0">
              <a:buClr>
                <a:schemeClr val="bg2">
                  <a:lumMod val="50000"/>
                </a:schemeClr>
              </a:buClr>
              <a:buNone/>
            </a:pP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(у </a:t>
            </a:r>
            <a:r>
              <a:rPr altLang="ru-RU" dirty="0" sz="1900" lang="uk-UA" err="1">
                <a:solidFill>
                  <a:schemeClr val="bg2">
                    <a:lumMod val="50000"/>
                  </a:schemeClr>
                </a:solidFill>
              </a:rPr>
              <a:t>нещеплених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).</a:t>
            </a:r>
            <a:endParaRPr altLang="en-US" dirty="0" sz="19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900" lang="uk-UA" err="1">
                <a:solidFill>
                  <a:schemeClr val="bg2">
                    <a:lumMod val="50000"/>
                  </a:schemeClr>
                </a:solidFill>
              </a:rPr>
              <a:t>Геморагічні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лихорадки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, що розповсюджуються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комарами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, зустрічаються в окремих  країнах </a:t>
            </a:r>
            <a:r>
              <a:rPr altLang="ru-RU" dirty="0" sz="1900" lang="uk-UA" smtClean="0">
                <a:solidFill>
                  <a:schemeClr val="bg2">
                    <a:lumMod val="50000"/>
                  </a:schemeClr>
                </a:solidFill>
              </a:rPr>
              <a:t>Азії</a:t>
            </a:r>
            <a:r>
              <a:rPr altLang="ru-RU" dirty="0" sz="1900" lang="uk-UA">
                <a:solidFill>
                  <a:schemeClr val="bg2">
                    <a:lumMod val="50000"/>
                  </a:schemeClr>
                </a:solidFill>
              </a:rPr>
              <a:t>, Африки та Океанії.</a:t>
            </a:r>
            <a:r>
              <a:rPr altLang="ru-RU" dirty="0" sz="19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endParaRPr altLang="en-US" dirty="0" sz="1900" lang="en-US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2097156" name="Рисунок 3"/>
          <p:cNvPicPr>
            <a:picLocks noChangeAspect="1"/>
          </p:cNvPicPr>
          <p:nvPr/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>
          <a:xfrm>
            <a:off x="7236296" y="1412776"/>
            <a:ext cx="1725822" cy="1152128"/>
          </a:xfrm>
          <a:prstGeom prst="rect"/>
        </p:spPr>
      </p:pic>
      <p:pic>
        <p:nvPicPr>
          <p:cNvPr id="2097157" name="Рисунок 4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6516216" y="2927608"/>
            <a:ext cx="2016224" cy="1008112"/>
          </a:xfrm>
          <a:prstGeom prst="rect"/>
        </p:spPr>
      </p:pic>
      <p:pic>
        <p:nvPicPr>
          <p:cNvPr id="2097158" name="Рисунок 5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7236296" y="4293096"/>
            <a:ext cx="1428750" cy="1152525"/>
          </a:xfrm>
          <a:prstGeom prst="rect"/>
        </p:spPr>
      </p:pic>
    </p:spTree>
  </p:cSld>
  <p:clrMapOvr>
    <a:masterClrMapping/>
  </p:clrMapOvr>
  <p:transition spd="slow">
    <p:wipe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ru-RU" dirty="0" sz="3200" lang="ru-RU" err="1"/>
              <a:t>Жовта</a:t>
            </a:r>
            <a:r>
              <a:rPr altLang="ru-RU" dirty="0" sz="3200" lang="ru-RU"/>
              <a:t> </a:t>
            </a:r>
            <a:r>
              <a:rPr altLang="ru-RU" dirty="0" sz="3200" lang="ru-RU" smtClean="0"/>
              <a:t>лихорадка</a:t>
            </a:r>
            <a:endParaRPr dirty="0" sz="3200" lang="uk-UA">
              <a:solidFill>
                <a:srgbClr val="3B164A"/>
              </a:solidFill>
            </a:endParaRPr>
          </a:p>
        </p:txBody>
      </p:sp>
      <p:sp>
        <p:nvSpPr>
          <p:cNvPr id="1048619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000" lang="uk-UA" smtClean="0">
                <a:solidFill>
                  <a:schemeClr val="bg2">
                    <a:lumMod val="50000"/>
                  </a:schemeClr>
                </a:solidFill>
              </a:rPr>
              <a:t>Гостре </a:t>
            </a:r>
            <a:r>
              <a:rPr altLang="ru-RU" dirty="0" sz="2000" lang="uk-UA">
                <a:solidFill>
                  <a:schemeClr val="bg2">
                    <a:lumMod val="50000"/>
                  </a:schemeClr>
                </a:solidFill>
              </a:rPr>
              <a:t>арбовірусне природно-осередкове захворювання, яке передається комарами, характеризується лихоманкою, тяжкою інтоксикацією, </a:t>
            </a:r>
            <a:r>
              <a:rPr altLang="ru-RU" dirty="0" sz="2000" lang="uk-UA" err="1">
                <a:solidFill>
                  <a:schemeClr val="bg2">
                    <a:lumMod val="50000"/>
                  </a:schemeClr>
                </a:solidFill>
              </a:rPr>
              <a:t>тромбогеморагічним</a:t>
            </a:r>
            <a:r>
              <a:rPr altLang="ru-RU" dirty="0" sz="2000" lang="uk-UA">
                <a:solidFill>
                  <a:schemeClr val="bg2">
                    <a:lumMod val="50000"/>
                  </a:schemeClr>
                </a:solidFill>
              </a:rPr>
              <a:t> синдромом, ураженням нирок та печінки.</a:t>
            </a:r>
            <a:endParaRPr altLang="en-US" dirty="0" sz="20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</a:pPr>
            <a:endParaRPr altLang="ru-RU" dirty="0" sz="2000" lang="uk-UA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000" lang="uk-UA" smtClean="0">
                <a:solidFill>
                  <a:schemeClr val="bg2">
                    <a:lumMod val="50000"/>
                  </a:schemeClr>
                </a:solidFill>
              </a:rPr>
              <a:t>Відноситься </a:t>
            </a:r>
            <a:r>
              <a:rPr altLang="ru-RU" dirty="0" sz="2000" lang="uk-UA">
                <a:solidFill>
                  <a:schemeClr val="bg2">
                    <a:lumMod val="50000"/>
                  </a:schemeClr>
                </a:solidFill>
              </a:rPr>
              <a:t>до карантинних хвороб (особливо небезпечна інфекція), що підлягає міжнародній реєстрації.</a:t>
            </a:r>
            <a:endParaRPr dirty="0" sz="2000" lang="uk-UA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wipe/>
  </p:transition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ru-RU" err="1"/>
              <a:t>Збудник</a:t>
            </a:r>
            <a:endParaRPr dirty="0" lang="uk-UA"/>
          </a:p>
        </p:txBody>
      </p:sp>
      <p:sp>
        <p:nvSpPr>
          <p:cNvPr id="1048621" name="Объект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503920" cy="4572000"/>
          </a:xfrm>
        </p:spPr>
        <p:txBody>
          <a:bodyPr/>
          <a:p>
            <a:pPr indent="0" marL="0">
              <a:buFont typeface="Wingdings" pitchFamily="2" charset="2"/>
              <a:buNone/>
            </a:pPr>
            <a:r>
              <a:rPr altLang="ru-RU" dirty="0" sz="2400" lang="ru-RU" smtClean="0">
                <a:solidFill>
                  <a:schemeClr val="bg2">
                    <a:lumMod val="50000"/>
                  </a:schemeClr>
                </a:solidFill>
              </a:rPr>
              <a:t>Родина </a:t>
            </a: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Togoviridae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, 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Font typeface="Wingdings" pitchFamily="2" charset="2"/>
              <a:buNone/>
            </a:pP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рід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Flavivirus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. 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Font typeface="Wingdings" pitchFamily="2" charset="2"/>
              <a:buNone/>
            </a:pPr>
            <a:endParaRPr altLang="ru-RU" dirty="0" sz="2400" lang="ru-RU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Font typeface="Wingdings" pitchFamily="2" charset="2"/>
              <a:buNone/>
            </a:pP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Відноситься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 до </a:t>
            </a: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групи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арбовірусів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. 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Font typeface="Wingdings" pitchFamily="2" charset="2"/>
              <a:buNone/>
            </a:pPr>
            <a:endParaRPr altLang="ru-RU" dirty="0" sz="2400" lang="ru-RU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Font typeface="Wingdings" pitchFamily="2" charset="2"/>
              <a:buNone/>
            </a:pP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Містить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 РНК.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Font typeface="Wingdings" pitchFamily="2" charset="2"/>
              <a:buNone/>
            </a:pPr>
            <a:endParaRPr altLang="ru-RU" dirty="0" sz="2400" i="1" lang="ru-RU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Font typeface="Wingdings" pitchFamily="2" charset="2"/>
              <a:buNone/>
            </a:pP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Збудник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жовтої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400" lang="ru-RU" smtClean="0">
                <a:solidFill>
                  <a:schemeClr val="bg2">
                    <a:lumMod val="50000"/>
                  </a:schemeClr>
                </a:solidFill>
              </a:rPr>
              <a:t>лихорадки </a:t>
            </a: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був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2400" lang="ru-RU" err="1">
                <a:solidFill>
                  <a:schemeClr val="bg2">
                    <a:lumMod val="50000"/>
                  </a:schemeClr>
                </a:solidFill>
              </a:rPr>
              <a:t>виділений</a:t>
            </a:r>
            <a:r>
              <a:rPr altLang="ru-RU" dirty="0" sz="2400" lang="ru-RU">
                <a:solidFill>
                  <a:schemeClr val="bg2">
                    <a:lumMod val="50000"/>
                  </a:schemeClr>
                </a:solidFill>
              </a:rPr>
              <a:t> у 1901.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 indent="0" marL="0">
              <a:buNone/>
            </a:pPr>
            <a:endParaRPr dirty="0" lang="uk-UA"/>
          </a:p>
        </p:txBody>
      </p:sp>
      <p:pic>
        <p:nvPicPr>
          <p:cNvPr id="2097159" name="Рисунок 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5796137" y="1736487"/>
            <a:ext cx="2304256" cy="2716190"/>
          </a:xfrm>
          <a:prstGeom prst="rect"/>
        </p:spPr>
      </p:pic>
    </p:spTree>
  </p:cSld>
  <p:clrMapOvr>
    <a:masterClrMapping/>
  </p:clrMapOvr>
  <p:transition spd="slow">
    <p:wipe/>
  </p:transition>
  <p:timing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uk-UA"/>
              <a:t>Розповсюдження</a:t>
            </a:r>
            <a:r>
              <a:rPr altLang="ru-RU" dirty="0" lang="ru-RU"/>
              <a:t> </a:t>
            </a:r>
            <a:endParaRPr dirty="0" lang="uk-UA"/>
          </a:p>
        </p:txBody>
      </p:sp>
      <p:sp>
        <p:nvSpPr>
          <p:cNvPr id="104862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7500" lnSpcReduction="10000"/>
          </a:bodyPr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Про жовту лихоманку стало відомо після опису епідемій 1847- 1948 рр. в країнах Карибського басейну. 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Наприкінці минулого століття на Кубі у іспанській армії загинуло 30 тис. чоловік. 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У тому ж столітті, в Іспанії, від жовтої лихоманки померло 79 тис. чоловік. Зареєстровані були епідемії в Італії, Франції, Португалії. Сотні тисяч людей перехворіли при будівництві Панамського каналу. 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tx2"/>
              </a:buClr>
              <a:buFont typeface="Courier New" pitchFamily="49" charset="0"/>
              <a:buChar char="o"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З великих епідемій більш пізнього періоду слід відзначити епідемію в Судані у 1940 р., коли захворіли більш 15.000 та вмерли 15.000 чоловік, а також епідемію 1960 - 1962 рр. в Ефіопії, під час якої захворіли більш 200.000 та вмерли близько 30.000 чоловік. 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Clr>
                <a:schemeClr val="tx2"/>
              </a:buClr>
              <a:buFont typeface="Courier New" pitchFamily="49" charset="0"/>
              <a:buChar char="o"/>
            </a:pP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У теперішній час періодично виникають захворювання з  кількістю захворілих у декілька десятків чоловік у таких країнах, як Бразилія, Колумбія, Перу, Венесуела, Нігерія, Камерун, Гана та </a:t>
            </a:r>
            <a:r>
              <a:rPr altLang="ru-RU" dirty="0" sz="2400" lang="uk-UA" err="1">
                <a:solidFill>
                  <a:schemeClr val="bg2">
                    <a:lumMod val="50000"/>
                  </a:schemeClr>
                </a:solidFill>
              </a:rPr>
              <a:t>інш</a:t>
            </a:r>
            <a:r>
              <a:rPr altLang="ru-RU" dirty="0" sz="2400" lang="uk-UA">
                <a:solidFill>
                  <a:schemeClr val="bg2">
                    <a:lumMod val="50000"/>
                  </a:schemeClr>
                </a:solidFill>
              </a:rPr>
              <a:t>. </a:t>
            </a:r>
            <a:endParaRPr altLang="en-US" dirty="0" sz="2400" lang="en-US">
              <a:solidFill>
                <a:schemeClr val="bg2">
                  <a:lumMod val="50000"/>
                </a:schemeClr>
              </a:solidFill>
            </a:endParaRPr>
          </a:p>
          <a:p>
            <a:endParaRPr dirty="0" lang="uk-UA"/>
          </a:p>
        </p:txBody>
      </p:sp>
    </p:spTree>
  </p:cSld>
  <p:clrMapOvr>
    <a:masterClrMapping/>
  </p:clrMapOvr>
  <p:transition spd="slow">
    <p:wipe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ru-RU" err="1"/>
              <a:t>Географічне</a:t>
            </a:r>
            <a:r>
              <a:rPr altLang="ru-RU" dirty="0" lang="ru-RU"/>
              <a:t> </a:t>
            </a:r>
            <a:r>
              <a:rPr altLang="ru-RU" dirty="0" lang="ru-RU" err="1"/>
              <a:t>розповсюдження</a:t>
            </a:r>
            <a:endParaRPr dirty="0" lang="uk-UA"/>
          </a:p>
        </p:txBody>
      </p:sp>
      <p:sp>
        <p:nvSpPr>
          <p:cNvPr id="1048625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857" lnSpcReduction="10000"/>
          </a:bodyPr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/>
          </a:p>
          <a:p>
            <a:pPr algn="ctr" indent="0" marL="0">
              <a:buClr>
                <a:srgbClr val="336666"/>
              </a:buClr>
              <a:buSzPct val="70000"/>
              <a:buNone/>
            </a:pPr>
            <a:endParaRPr altLang="ru-RU" dirty="0" sz="1400" lang="ru-RU" smtClean="0">
              <a:solidFill>
                <a:schemeClr val="bg2">
                  <a:lumMod val="50000"/>
                </a:schemeClr>
              </a:solidFill>
            </a:endParaRPr>
          </a:p>
          <a:p>
            <a:pPr algn="ctr" indent="0" marL="0">
              <a:buClr>
                <a:srgbClr val="336666"/>
              </a:buClr>
              <a:buSzPct val="70000"/>
              <a:buNone/>
            </a:pPr>
            <a:r>
              <a:rPr altLang="ru-RU" dirty="0" sz="1400" lang="ru-RU" err="1" smtClean="0">
                <a:solidFill>
                  <a:schemeClr val="bg2">
                    <a:lumMod val="50000"/>
                  </a:schemeClr>
                </a:solidFill>
              </a:rPr>
              <a:t>Ендемічними</a:t>
            </a:r>
            <a:r>
              <a:rPr altLang="ru-RU" dirty="0" sz="1400" lang="ru-RU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осередками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являються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обширні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території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Південної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Америки</a:t>
            </a:r>
            <a:endParaRPr altLang="en-US" dirty="0" sz="1400" lang="en-US">
              <a:solidFill>
                <a:schemeClr val="bg2">
                  <a:lumMod val="50000"/>
                </a:schemeClr>
              </a:solidFill>
            </a:endParaRPr>
          </a:p>
          <a:p>
            <a:pPr algn="ctr" indent="0" marL="0">
              <a:buClr>
                <a:srgbClr val="336666"/>
              </a:buClr>
              <a:buSzPct val="70000"/>
              <a:buNone/>
            </a:pP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Болівія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Бразилія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Колумбія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, Перу,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Еквадор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та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інш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.), а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також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400" lang="ru-RU" err="1">
                <a:solidFill>
                  <a:schemeClr val="bg2">
                    <a:lumMod val="50000"/>
                  </a:schemeClr>
                </a:solidFill>
              </a:rPr>
              <a:t>екваторіальної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altLang="ru-RU" dirty="0" sz="1400" lang="ru-RU" smtClean="0">
                <a:solidFill>
                  <a:schemeClr val="bg2">
                    <a:lumMod val="50000"/>
                  </a:schemeClr>
                </a:solidFill>
              </a:rPr>
              <a:t>Африки</a:t>
            </a:r>
            <a:r>
              <a:rPr altLang="ru-RU" dirty="0" sz="1400" lang="ru-RU">
                <a:solidFill>
                  <a:schemeClr val="bg2">
                    <a:lumMod val="50000"/>
                  </a:schemeClr>
                </a:solidFill>
              </a:rPr>
              <a:t>.</a:t>
            </a:r>
            <a:endParaRPr altLang="en-US" dirty="0" sz="1400" lang="en-US">
              <a:solidFill>
                <a:schemeClr val="bg2">
                  <a:lumMod val="50000"/>
                </a:schemeClr>
              </a:solidFill>
            </a:endParaRPr>
          </a:p>
          <a:p>
            <a:endParaRPr dirty="0" lang="uk-UA"/>
          </a:p>
        </p:txBody>
      </p:sp>
      <p:pic>
        <p:nvPicPr>
          <p:cNvPr id="2097160" name="Рисунок 3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323528" y="1460768"/>
            <a:ext cx="8280920" cy="4074213"/>
          </a:xfrm>
          <a:prstGeom prst="rect"/>
        </p:spPr>
      </p:pic>
    </p:spTree>
  </p:cSld>
  <p:clrMapOvr>
    <a:masterClrMapping/>
  </p:clrMapOvr>
  <p:transition spd="slow">
    <p:wipe/>
  </p:transition>
  <p:timing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ru-RU" dirty="0" lang="ru-RU" err="1"/>
              <a:t>Епідеміологія</a:t>
            </a:r>
            <a:endParaRPr dirty="0" lang="uk-UA"/>
          </a:p>
        </p:txBody>
      </p:sp>
      <p:sp>
        <p:nvSpPr>
          <p:cNvPr id="1048627" name="Объект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558280" cy="4572000"/>
          </a:xfrm>
        </p:spPr>
        <p:txBody>
          <a:bodyPr>
            <a:normAutofit/>
          </a:bodyPr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800" lang="uk-UA" u="sng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Джерело та резервуар </a:t>
            </a: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інфекції: дикі тварини (мавпи, опосуми, рідше інші види), а також хвора людина.</a:t>
            </a:r>
            <a:endParaRPr altLang="en-US" dirty="0" sz="18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altLang="ru-RU" dirty="0" sz="1800" lang="uk-UA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Переносниками являються комарі. </a:t>
            </a:r>
            <a:endParaRPr altLang="en-US" dirty="0" sz="18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altLang="ru-RU" dirty="0" sz="1800" lang="uk-UA">
              <a:solidFill>
                <a:schemeClr val="bg2">
                  <a:lumMod val="50000"/>
                </a:schemeClr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Якщо циркуляція </a:t>
            </a:r>
            <a:r>
              <a:rPr altLang="ru-RU" dirty="0" sz="1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віруса</a:t>
            </a: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 відбувається по ланцюжку людина - комар - людина, то жовта лихоманка стає типовим </a:t>
            </a:r>
            <a:r>
              <a:rPr altLang="ru-RU" dirty="0" sz="1800" lang="uk-UA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антропонозом</a:t>
            </a: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. </a:t>
            </a:r>
            <a:endParaRPr altLang="en-US" dirty="0" sz="18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r>
              <a:rPr altLang="ru-RU" dirty="0" sz="1800" lang="uk-UA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</a:rPr>
              <a:t>Вірус, який передається комарами, уражує людину будь-якого віку та статі. </a:t>
            </a:r>
            <a:endParaRPr altLang="en-US" dirty="0" sz="1800" lang="en-US">
              <a:solidFill>
                <a:schemeClr val="bg2">
                  <a:lumMod val="50000"/>
                </a:schemeClr>
              </a:solidFill>
            </a:endParaRPr>
          </a:p>
          <a:p>
            <a:pPr>
              <a:buClr>
                <a:schemeClr val="bg2">
                  <a:lumMod val="50000"/>
                </a:schemeClr>
              </a:buClr>
              <a:buFont typeface="Courier New" pitchFamily="49" charset="0"/>
              <a:buChar char="o"/>
            </a:pPr>
            <a:endParaRPr dirty="0" lang="uk-UA"/>
          </a:p>
        </p:txBody>
      </p:sp>
      <p:pic>
        <p:nvPicPr>
          <p:cNvPr id="2097161" name="Рисунок 3"/>
          <p:cNvPicPr>
            <a:picLocks noChangeAspect="1"/>
          </p:cNvPicPr>
          <p:nvPr/>
        </p:nvPicPr>
        <p:blipFill>
          <a:blip xmlns:r="http://schemas.openxmlformats.org/officeDocument/2006/relationships" r:embed="rId1" cstate="print"/>
          <a:stretch>
            <a:fillRect/>
          </a:stretch>
        </p:blipFill>
        <p:spPr>
          <a:xfrm>
            <a:off x="5796136" y="3068960"/>
            <a:ext cx="2880320" cy="1716747"/>
          </a:xfrm>
          <a:prstGeom prst="rect"/>
        </p:spPr>
      </p:pic>
      <p:pic>
        <p:nvPicPr>
          <p:cNvPr id="2097162" name="Рисунок 4"/>
          <p:cNvPicPr>
            <a:picLocks noChangeAspect="1"/>
          </p:cNvPicPr>
          <p:nvPr/>
        </p:nvPicPr>
        <p:blipFill>
          <a:blip xmlns:r="http://schemas.openxmlformats.org/officeDocument/2006/relationships" r:embed="rId2"/>
          <a:stretch>
            <a:fillRect/>
          </a:stretch>
        </p:blipFill>
        <p:spPr>
          <a:xfrm>
            <a:off x="4716016" y="1628800"/>
            <a:ext cx="1925991" cy="1528564"/>
          </a:xfrm>
          <a:prstGeom prst="rect"/>
        </p:spPr>
      </p:pic>
      <p:pic>
        <p:nvPicPr>
          <p:cNvPr id="2097163" name="Рисунок 5"/>
          <p:cNvPicPr>
            <a:picLocks noChangeAspect="1"/>
          </p:cNvPicPr>
          <p:nvPr/>
        </p:nvPicPr>
        <p:blipFill>
          <a:blip xmlns:r="http://schemas.openxmlformats.org/officeDocument/2006/relationships" r:embed="rId3"/>
          <a:stretch>
            <a:fillRect/>
          </a:stretch>
        </p:blipFill>
        <p:spPr>
          <a:xfrm>
            <a:off x="4791902" y="4653136"/>
            <a:ext cx="1861153" cy="1477106"/>
          </a:xfrm>
          <a:prstGeom prst="rect"/>
        </p:spPr>
      </p:pic>
    </p:spTree>
  </p:cSld>
  <p:clrMapOvr>
    <a:masterClrMapping/>
  </p:clrMapOvr>
  <p:transition spd="slow">
    <p:wipe/>
  </p:transition>
  <p:timing/>
</p:sld>
</file>

<file path=ppt/theme/_rels/them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lastClr="000000" val="windowText"/>
      </a:dk1>
      <a:lt1>
        <a:sysClr lastClr="FFFFFF" val="window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r="5400000" dist="254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r="5400000" dist="254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dir="t" rig="threeP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r="5400000" dist="254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dir="b" rig="soft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algn="tl" flip="none" sx="85000" sy="85000" tx="0" ty="0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algn="tl" flip="none" sx="65000" sy="65000" tx="0" ty="0"/>
        </a:blip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Презентация PowerPoint</dc:title>
  <dc:creator>FRIME</dc:creator>
  <cp:lastModifiedBy>FRIME</cp:lastModifiedBy>
  <dcterms:created xsi:type="dcterms:W3CDTF">2021-10-02T05:36:44Z</dcterms:created>
  <dcterms:modified xsi:type="dcterms:W3CDTF">2021-10-10T13:38:26Z</dcterms:modified>
</cp:coreProperties>
</file>