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7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</a:defRPr>
            </a:lvl1pPr>
          </a:lstStyle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fld id="{A3CAABF9-ECCC-436A-BD73-1CF01F188EB4}" type="datetimeFigureOut">
              <a:rPr lang="ru-RU"/>
              <a:pPr/>
              <a:t>14.11.2016</a:t>
            </a:fld>
            <a:endParaRPr lang="ru-RU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</a:defRPr>
            </a:lvl1pPr>
          </a:lstStyle>
          <a:p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fld id="{DD448444-3CE1-4FE8-99CE-F830027A5ED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7BDBA7-3183-4FC9-842F-AF9490238132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E853AE-EB9D-4B3E-B5FF-A7295273F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15B246-BD7C-40CA-B2EA-347DDCCDE8E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149C-DF4A-4679-B69E-EBB44B8571AD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9FA6-9FB6-4056-9A6F-24FDE7398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014D-CFB8-455E-9627-88D44026379E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E0A98-8503-4383-9493-B6BE3BD0A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4A535-2691-472D-B25A-E9AEF49AB9CF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7445-E675-4B69-89A1-2FD0C844B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5AAB0-11BA-45ED-8F0A-AF5FC4B2AD16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72E9-40BB-4EF6-84A7-676735EE1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1D8D-6ABB-4E42-A6A4-C91A89515E7D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63FF-588F-46D9-B534-978ECD129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58825-242A-462C-B333-50AC5ED1838E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F783-E953-4E50-BD96-02428BC79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15D3-C41D-414B-9794-F5738E66F1BA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2E98F-9D16-439F-BF36-369E5CD1B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7BCE4-1A42-4F05-A468-A743CCDFDA25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ED31-6911-4CC5-889A-5130068FD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89162-4935-49EE-ACC1-4E13BE6A9FD3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A5BF-6248-4467-A06C-7BF62FB89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3405-C02B-476B-99EC-92E0C1860ED7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4DE5-7A43-4A32-89DE-0FD1E03E4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D002F-F4FE-41A4-A7E5-DA7E75B8C601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1ED24-6775-4F43-BB09-A678B8280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9567A1-AB8B-4D82-BF3A-9257A898B5FF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07E790-84AA-4657-AB17-1A42ADD9C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29" r:id="rId10"/>
    <p:sldLayoutId id="21474837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848872" cy="93610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НАЙБ</a:t>
            </a:r>
            <a:r>
              <a:rPr lang="uk-UA" sz="60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ІЛЬШІ БІБЛІОТЕКИ СВІТУ</a:t>
            </a:r>
            <a:r>
              <a:rPr lang="en-US" sz="60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60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60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60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Матеріали </a:t>
            </a:r>
            <a:b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підготувала Ємець Н.М.</a:t>
            </a:r>
            <a:b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зав. бібліотекою </a:t>
            </a:r>
            <a:b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Переяслав-Хмельницької гімназії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endParaRPr lang="ru-RU" sz="24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100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Королівська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бібліотека</a:t>
            </a:r>
            <a:r>
              <a:rPr lang="ru-RU" b="1" dirty="0" smtClean="0"/>
              <a:t> </a:t>
            </a:r>
            <a:r>
              <a:rPr lang="ru-RU" b="1" dirty="0" err="1" smtClean="0"/>
              <a:t>Данії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9450" y="620713"/>
            <a:ext cx="3384550" cy="5761037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300" dirty="0" err="1" smtClean="0"/>
              <a:t>Бібліотека</a:t>
            </a:r>
            <a:r>
              <a:rPr lang="ru-RU" sz="4300" dirty="0" smtClean="0"/>
              <a:t> </a:t>
            </a:r>
            <a:r>
              <a:rPr lang="ru-RU" sz="4300" dirty="0" err="1" smtClean="0"/>
              <a:t>заснована</a:t>
            </a:r>
            <a:r>
              <a:rPr lang="ru-RU" sz="4300" dirty="0" smtClean="0"/>
              <a:t> </a:t>
            </a:r>
            <a:r>
              <a:rPr lang="ru-RU" sz="4300" dirty="0" err="1" smtClean="0"/>
              <a:t>близько</a:t>
            </a:r>
            <a:r>
              <a:rPr lang="ru-RU" sz="4300" dirty="0" smtClean="0"/>
              <a:t> 1648 року королем </a:t>
            </a:r>
            <a:r>
              <a:rPr lang="ru-RU" sz="4300" dirty="0" err="1" smtClean="0"/>
              <a:t>Фредеріком</a:t>
            </a:r>
            <a:r>
              <a:rPr lang="ru-RU" sz="4300" dirty="0" smtClean="0"/>
              <a:t> </a:t>
            </a:r>
            <a:r>
              <a:rPr lang="en-US" sz="4300" dirty="0" smtClean="0"/>
              <a:t>III </a:t>
            </a:r>
            <a:r>
              <a:rPr lang="ru-RU" sz="4300" dirty="0" smtClean="0"/>
              <a:t>на </a:t>
            </a:r>
            <a:r>
              <a:rPr lang="ru-RU" sz="4300" dirty="0" err="1" smtClean="0"/>
              <a:t>базі</a:t>
            </a:r>
            <a:r>
              <a:rPr lang="ru-RU" sz="4300" dirty="0" smtClean="0"/>
              <a:t> </a:t>
            </a:r>
            <a:r>
              <a:rPr lang="ru-RU" sz="4300" dirty="0" err="1" smtClean="0"/>
              <a:t>великої</a:t>
            </a:r>
            <a:r>
              <a:rPr lang="ru-RU" sz="4300" dirty="0" smtClean="0"/>
              <a:t> </a:t>
            </a:r>
            <a:r>
              <a:rPr lang="ru-RU" sz="4300" dirty="0" err="1" smtClean="0"/>
              <a:t>колекції</a:t>
            </a:r>
            <a:r>
              <a:rPr lang="ru-RU" sz="4300" dirty="0" smtClean="0"/>
              <a:t> </a:t>
            </a:r>
            <a:r>
              <a:rPr lang="ru-RU" sz="4300" dirty="0" err="1" smtClean="0"/>
              <a:t>європейських</a:t>
            </a:r>
            <a:r>
              <a:rPr lang="ru-RU" sz="4300" dirty="0" smtClean="0"/>
              <a:t> </a:t>
            </a:r>
            <a:r>
              <a:rPr lang="ru-RU" sz="4300" dirty="0" err="1" smtClean="0"/>
              <a:t>творів</a:t>
            </a:r>
            <a:r>
              <a:rPr lang="ru-RU" sz="4300" dirty="0" smtClean="0"/>
              <a:t>. </a:t>
            </a:r>
            <a:r>
              <a:rPr lang="ru-RU" sz="4300" dirty="0" err="1" smtClean="0"/>
              <a:t>Публічний</a:t>
            </a:r>
            <a:r>
              <a:rPr lang="ru-RU" sz="4300" dirty="0" smtClean="0"/>
              <a:t> доступ </a:t>
            </a:r>
            <a:r>
              <a:rPr lang="ru-RU" sz="4300" dirty="0" err="1" smtClean="0"/>
              <a:t>відкритий</a:t>
            </a:r>
            <a:r>
              <a:rPr lang="ru-RU" sz="4300" dirty="0" smtClean="0"/>
              <a:t> в 1793 </a:t>
            </a:r>
            <a:r>
              <a:rPr lang="ru-RU" sz="4300" dirty="0" err="1" smtClean="0"/>
              <a:t>році</a:t>
            </a:r>
            <a:r>
              <a:rPr lang="ru-RU" sz="4300" dirty="0" smtClean="0"/>
              <a:t>. 1989 року </a:t>
            </a:r>
            <a:r>
              <a:rPr lang="ru-RU" sz="4300" dirty="0" err="1" smtClean="0"/>
              <a:t>фонди</a:t>
            </a:r>
            <a:r>
              <a:rPr lang="ru-RU" sz="4300" dirty="0" smtClean="0"/>
              <a:t> </a:t>
            </a:r>
            <a:r>
              <a:rPr lang="ru-RU" sz="4300" dirty="0" err="1" smtClean="0"/>
              <a:t>бібліотеки</a:t>
            </a:r>
            <a:r>
              <a:rPr lang="ru-RU" sz="4300" dirty="0" smtClean="0"/>
              <a:t> </a:t>
            </a:r>
            <a:r>
              <a:rPr lang="ru-RU" sz="4300" dirty="0" err="1" smtClean="0"/>
              <a:t>об'єднані</a:t>
            </a:r>
            <a:r>
              <a:rPr lang="ru-RU" sz="4300" dirty="0" smtClean="0"/>
              <a:t> </a:t>
            </a:r>
            <a:r>
              <a:rPr lang="ru-RU" sz="4300" dirty="0" err="1" smtClean="0"/>
              <a:t>з</a:t>
            </a:r>
            <a:r>
              <a:rPr lang="ru-RU" sz="4300" dirty="0" smtClean="0"/>
              <a:t> фондами </a:t>
            </a:r>
            <a:r>
              <a:rPr lang="ru-RU" sz="4300" dirty="0" err="1" smtClean="0"/>
              <a:t>бібліотеки</a:t>
            </a:r>
            <a:r>
              <a:rPr lang="ru-RU" sz="4300" dirty="0" smtClean="0"/>
              <a:t> </a:t>
            </a:r>
            <a:r>
              <a:rPr lang="ru-RU" sz="4300" dirty="0" err="1" smtClean="0"/>
              <a:t>Копенгагенсь</a:t>
            </a:r>
            <a:r>
              <a:rPr lang="ru-RU" sz="4300" i="1" dirty="0" err="1" smtClean="0"/>
              <a:t>ког</a:t>
            </a:r>
            <a:r>
              <a:rPr lang="ru-RU" sz="4300" dirty="0" err="1" smtClean="0"/>
              <a:t>о</a:t>
            </a:r>
            <a:r>
              <a:rPr lang="ru-RU" sz="4300" dirty="0" smtClean="0"/>
              <a:t> </a:t>
            </a:r>
            <a:r>
              <a:rPr lang="ru-RU" sz="4300" dirty="0" err="1" smtClean="0"/>
              <a:t>університету</a:t>
            </a:r>
            <a:r>
              <a:rPr lang="ru-RU" sz="4300" dirty="0" smtClean="0"/>
              <a:t> а 2005 року </a:t>
            </a:r>
            <a:r>
              <a:rPr lang="ru-RU" sz="4300" dirty="0" err="1" smtClean="0"/>
              <a:t>з</a:t>
            </a:r>
            <a:r>
              <a:rPr lang="ru-RU" sz="4300" dirty="0" smtClean="0"/>
              <a:t> фондами </a:t>
            </a:r>
            <a:r>
              <a:rPr lang="ru-RU" sz="4300" dirty="0" err="1" smtClean="0"/>
              <a:t>Данської</a:t>
            </a:r>
            <a:r>
              <a:rPr lang="ru-RU" sz="4300" dirty="0" smtClean="0"/>
              <a:t> </a:t>
            </a:r>
            <a:r>
              <a:rPr lang="ru-RU" sz="4300" dirty="0" err="1" smtClean="0"/>
              <a:t>національної</a:t>
            </a:r>
            <a:r>
              <a:rPr lang="ru-RU" sz="4300" dirty="0" smtClean="0"/>
              <a:t> </a:t>
            </a:r>
            <a:r>
              <a:rPr lang="ru-RU" sz="4300" dirty="0" err="1" smtClean="0"/>
              <a:t>бібліотеки</a:t>
            </a:r>
            <a:r>
              <a:rPr lang="ru-RU" sz="4300" dirty="0" smtClean="0"/>
              <a:t> </a:t>
            </a:r>
            <a:r>
              <a:rPr lang="ru-RU" sz="4300" dirty="0" err="1" smtClean="0"/>
              <a:t>природознавства</a:t>
            </a:r>
            <a:r>
              <a:rPr lang="ru-RU" sz="4300" dirty="0" smtClean="0"/>
              <a:t> </a:t>
            </a:r>
            <a:r>
              <a:rPr lang="ru-RU" sz="4300" dirty="0" err="1" smtClean="0"/>
              <a:t>і</a:t>
            </a:r>
            <a:r>
              <a:rPr lang="ru-RU" sz="4300" dirty="0" smtClean="0"/>
              <a:t> </a:t>
            </a:r>
            <a:r>
              <a:rPr lang="ru-RU" sz="4300" dirty="0" err="1" smtClean="0"/>
              <a:t>медицини</a:t>
            </a:r>
            <a:r>
              <a:rPr lang="ru-RU" sz="4300" dirty="0" smtClean="0"/>
              <a:t> (дан. </a:t>
            </a:r>
            <a:r>
              <a:rPr lang="en-US" sz="4300" i="1" dirty="0" err="1" smtClean="0"/>
              <a:t>Danmarks</a:t>
            </a:r>
            <a:r>
              <a:rPr lang="en-US" sz="4300" i="1" dirty="0" smtClean="0"/>
              <a:t> </a:t>
            </a:r>
            <a:r>
              <a:rPr lang="en-US" sz="4300" i="1" dirty="0" err="1" smtClean="0"/>
              <a:t>Natur</a:t>
            </a:r>
            <a:r>
              <a:rPr lang="en-US" sz="4300" i="1" dirty="0" smtClean="0"/>
              <a:t>- </a:t>
            </a:r>
            <a:r>
              <a:rPr lang="en-US" sz="4300" i="1" dirty="0" err="1" smtClean="0"/>
              <a:t>og</a:t>
            </a:r>
            <a:r>
              <a:rPr lang="en-US" sz="4300" i="1" dirty="0" smtClean="0"/>
              <a:t> </a:t>
            </a:r>
            <a:r>
              <a:rPr lang="en-US" sz="4300" i="1" dirty="0" err="1" smtClean="0"/>
              <a:t>Lægevidenskabelige</a:t>
            </a:r>
            <a:r>
              <a:rPr lang="en-US" sz="4300" i="1" dirty="0" smtClean="0"/>
              <a:t> </a:t>
            </a:r>
            <a:r>
              <a:rPr lang="en-US" sz="4300" i="1" dirty="0" err="1" smtClean="0"/>
              <a:t>Bibliotek</a:t>
            </a:r>
            <a:r>
              <a:rPr lang="en-US" sz="4300" dirty="0" smtClean="0"/>
              <a:t>). </a:t>
            </a:r>
            <a:r>
              <a:rPr lang="ru-RU" sz="4300" dirty="0" smtClean="0"/>
              <a:t>З1 </a:t>
            </a:r>
            <a:r>
              <a:rPr lang="ru-RU" sz="4300" dirty="0" err="1" smtClean="0"/>
              <a:t>січня</a:t>
            </a:r>
            <a:r>
              <a:rPr lang="ru-RU" sz="4300" dirty="0" smtClean="0"/>
              <a:t> 2006 року </a:t>
            </a:r>
            <a:r>
              <a:rPr lang="ru-RU" sz="4300" dirty="0" err="1" smtClean="0"/>
              <a:t>офіційно</a:t>
            </a:r>
            <a:r>
              <a:rPr lang="ru-RU" sz="4300" dirty="0" smtClean="0"/>
              <a:t> </a:t>
            </a:r>
            <a:r>
              <a:rPr lang="ru-RU" sz="4300" dirty="0" err="1" smtClean="0"/>
              <a:t>називається</a:t>
            </a:r>
            <a:r>
              <a:rPr lang="ru-RU" sz="4300" dirty="0" smtClean="0"/>
              <a:t> «</a:t>
            </a:r>
            <a:r>
              <a:rPr lang="ru-RU" sz="4300" dirty="0" err="1" smtClean="0"/>
              <a:t>Королівська</a:t>
            </a:r>
            <a:r>
              <a:rPr lang="ru-RU" sz="4300" dirty="0" smtClean="0"/>
              <a:t> </a:t>
            </a:r>
            <a:r>
              <a:rPr lang="ru-RU" sz="4300" dirty="0" err="1" smtClean="0"/>
              <a:t>бібліотека</a:t>
            </a:r>
            <a:r>
              <a:rPr lang="ru-RU" sz="4300" dirty="0" smtClean="0"/>
              <a:t>, </a:t>
            </a:r>
            <a:r>
              <a:rPr lang="ru-RU" sz="4300" dirty="0" err="1" smtClean="0"/>
              <a:t>Національна</a:t>
            </a:r>
            <a:r>
              <a:rPr lang="ru-RU" sz="4300" dirty="0" smtClean="0"/>
              <a:t> </a:t>
            </a:r>
            <a:r>
              <a:rPr lang="ru-RU" sz="4300" dirty="0" err="1" smtClean="0"/>
              <a:t>бібліотека</a:t>
            </a:r>
            <a:r>
              <a:rPr lang="ru-RU" sz="4300" dirty="0" smtClean="0"/>
              <a:t> </a:t>
            </a:r>
            <a:r>
              <a:rPr lang="ru-RU" sz="4300" dirty="0" err="1" smtClean="0"/>
              <a:t>і</a:t>
            </a:r>
            <a:r>
              <a:rPr lang="ru-RU" sz="4300" dirty="0" smtClean="0"/>
              <a:t> </a:t>
            </a:r>
            <a:r>
              <a:rPr lang="ru-RU" sz="4300" dirty="0" err="1" smtClean="0"/>
              <a:t>бібліотека</a:t>
            </a:r>
            <a:r>
              <a:rPr lang="ru-RU" sz="4300" dirty="0" smtClean="0"/>
              <a:t> </a:t>
            </a:r>
            <a:r>
              <a:rPr lang="ru-RU" sz="4300" dirty="0" err="1" smtClean="0"/>
              <a:t>Копенгагенського</a:t>
            </a:r>
            <a:r>
              <a:rPr lang="ru-RU" sz="4300" dirty="0" smtClean="0"/>
              <a:t> </a:t>
            </a:r>
            <a:r>
              <a:rPr lang="ru-RU" sz="4300" dirty="0" err="1" smtClean="0"/>
              <a:t>університету</a:t>
            </a:r>
            <a:r>
              <a:rPr lang="ru-RU" sz="4300" dirty="0" smtClean="0"/>
              <a:t>»</a:t>
            </a:r>
            <a:endParaRPr lang="en-US" sz="43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300" dirty="0" err="1" smtClean="0"/>
              <a:t>Сьогодні</a:t>
            </a:r>
            <a:r>
              <a:rPr lang="ru-RU" sz="4300" dirty="0" smtClean="0"/>
              <a:t> </a:t>
            </a:r>
            <a:r>
              <a:rPr lang="ru-RU" sz="4300" dirty="0" err="1" smtClean="0"/>
              <a:t>бібліотеці</a:t>
            </a:r>
            <a:r>
              <a:rPr lang="ru-RU" sz="4300" dirty="0" smtClean="0"/>
              <a:t> належать </a:t>
            </a:r>
            <a:r>
              <a:rPr lang="ru-RU" sz="4300" dirty="0" err="1" smtClean="0"/>
              <a:t>чотири</a:t>
            </a:r>
            <a:r>
              <a:rPr lang="ru-RU" sz="4300" dirty="0" smtClean="0"/>
              <a:t> </a:t>
            </a:r>
            <a:r>
              <a:rPr lang="ru-RU" sz="4300" dirty="0" err="1" smtClean="0"/>
              <a:t>будівлі:три</a:t>
            </a:r>
            <a:r>
              <a:rPr lang="ru-RU" sz="4300" dirty="0" smtClean="0"/>
              <a:t> </a:t>
            </a:r>
            <a:r>
              <a:rPr lang="ru-RU" sz="4300" dirty="0" err="1" smtClean="0"/>
              <a:t>будівлі</a:t>
            </a:r>
            <a:r>
              <a:rPr lang="ru-RU" sz="4300" dirty="0" smtClean="0"/>
              <a:t> </a:t>
            </a:r>
            <a:r>
              <a:rPr lang="ru-RU" sz="4300" dirty="0" err="1" smtClean="0"/>
              <a:t>Копенгагенського</a:t>
            </a:r>
            <a:r>
              <a:rPr lang="ru-RU" sz="4300" dirty="0" smtClean="0"/>
              <a:t> </a:t>
            </a:r>
            <a:r>
              <a:rPr lang="ru-RU" sz="4300" dirty="0" err="1" smtClean="0"/>
              <a:t>університету</a:t>
            </a:r>
            <a:r>
              <a:rPr lang="ru-RU" sz="4300" dirty="0" smtClean="0"/>
              <a:t> та </a:t>
            </a:r>
            <a:r>
              <a:rPr lang="ru-RU" sz="4300" dirty="0" err="1" smtClean="0"/>
              <a:t>головний</a:t>
            </a:r>
            <a:r>
              <a:rPr lang="ru-RU" sz="4300" dirty="0" smtClean="0"/>
              <a:t> </a:t>
            </a:r>
            <a:r>
              <a:rPr lang="ru-RU" sz="4300" dirty="0" err="1" smtClean="0"/>
              <a:t>будинок</a:t>
            </a:r>
            <a:r>
              <a:rPr lang="ru-RU" sz="4300" dirty="0" smtClean="0"/>
              <a:t> на </a:t>
            </a:r>
            <a:r>
              <a:rPr lang="ru-RU" sz="4300" dirty="0" err="1" smtClean="0"/>
              <a:t>острові</a:t>
            </a:r>
            <a:r>
              <a:rPr lang="ru-RU" sz="4300" dirty="0" smtClean="0"/>
              <a:t> </a:t>
            </a:r>
            <a:r>
              <a:rPr lang="ru-RU" sz="4300" dirty="0" err="1" smtClean="0"/>
              <a:t>Слотсхольмен</a:t>
            </a:r>
            <a:r>
              <a:rPr lang="ru-RU" sz="4300" dirty="0" smtClean="0"/>
              <a:t>. </a:t>
            </a:r>
            <a:r>
              <a:rPr lang="ru-RU" sz="4300" dirty="0" err="1" smtClean="0"/>
              <a:t>Стару</a:t>
            </a:r>
            <a:r>
              <a:rPr lang="ru-RU" sz="4300" dirty="0" smtClean="0"/>
              <a:t> </a:t>
            </a:r>
            <a:r>
              <a:rPr lang="ru-RU" sz="4300" dirty="0" err="1" smtClean="0"/>
              <a:t>будівлю</a:t>
            </a:r>
            <a:r>
              <a:rPr lang="ru-RU" sz="4300" dirty="0" smtClean="0"/>
              <a:t> на </a:t>
            </a:r>
            <a:r>
              <a:rPr lang="ru-RU" sz="4300" dirty="0" err="1" smtClean="0"/>
              <a:t>острові</a:t>
            </a:r>
            <a:r>
              <a:rPr lang="ru-RU" sz="4300" dirty="0" smtClean="0"/>
              <a:t> </a:t>
            </a:r>
            <a:r>
              <a:rPr lang="ru-RU" sz="4300" dirty="0" err="1" smtClean="0"/>
              <a:t>Слотсхольмен</a:t>
            </a:r>
            <a:r>
              <a:rPr lang="ru-RU" sz="4300" dirty="0" smtClean="0"/>
              <a:t> </a:t>
            </a:r>
            <a:r>
              <a:rPr lang="ru-RU" sz="4300" dirty="0" err="1" smtClean="0"/>
              <a:t>побудовано</a:t>
            </a:r>
            <a:r>
              <a:rPr lang="ru-RU" sz="4300" dirty="0" smtClean="0"/>
              <a:t> 1906 року. Вона </a:t>
            </a:r>
            <a:r>
              <a:rPr lang="ru-RU" sz="4300" dirty="0" err="1" smtClean="0"/>
              <a:t>є</a:t>
            </a:r>
            <a:r>
              <a:rPr lang="ru-RU" sz="4300" dirty="0" smtClean="0"/>
              <a:t> </a:t>
            </a:r>
            <a:r>
              <a:rPr lang="ru-RU" sz="4300" dirty="0" err="1" smtClean="0"/>
              <a:t>копією</a:t>
            </a:r>
            <a:r>
              <a:rPr lang="ru-RU" sz="4300" dirty="0" smtClean="0"/>
              <a:t> капели в </a:t>
            </a:r>
            <a:r>
              <a:rPr lang="ru-RU" sz="4300" dirty="0" err="1" smtClean="0"/>
              <a:t>резиденції</a:t>
            </a:r>
            <a:r>
              <a:rPr lang="ru-RU" sz="4300" dirty="0" smtClean="0"/>
              <a:t> Карла Великого (м. </a:t>
            </a:r>
            <a:r>
              <a:rPr lang="ru-RU" sz="4300" dirty="0" err="1" smtClean="0"/>
              <a:t>Ахен</a:t>
            </a:r>
            <a:r>
              <a:rPr lang="ru-RU" sz="4300" dirty="0" smtClean="0"/>
              <a:t>). 1999 року </a:t>
            </a:r>
            <a:r>
              <a:rPr lang="ru-RU" sz="4300" dirty="0" err="1" smtClean="0"/>
              <a:t>споруджено</a:t>
            </a:r>
            <a:r>
              <a:rPr lang="ru-RU" sz="4300" dirty="0" smtClean="0"/>
              <a:t> </a:t>
            </a:r>
            <a:r>
              <a:rPr lang="ru-RU" sz="4300" dirty="0" err="1" smtClean="0"/>
              <a:t>нову</a:t>
            </a:r>
            <a:r>
              <a:rPr lang="ru-RU" sz="4300" dirty="0" smtClean="0"/>
              <a:t> </a:t>
            </a:r>
            <a:r>
              <a:rPr lang="ru-RU" sz="4300" dirty="0" err="1" smtClean="0"/>
              <a:t>будівлю</a:t>
            </a:r>
            <a:r>
              <a:rPr lang="ru-RU" sz="4300" dirty="0" smtClean="0"/>
              <a:t>, </a:t>
            </a:r>
            <a:r>
              <a:rPr lang="ru-RU" sz="4300" dirty="0" err="1" smtClean="0"/>
              <a:t>суміжну</a:t>
            </a:r>
            <a:r>
              <a:rPr lang="ru-RU" sz="4300" dirty="0" smtClean="0"/>
              <a:t> </a:t>
            </a:r>
            <a:r>
              <a:rPr lang="ru-RU" sz="4300" dirty="0" err="1" smtClean="0"/>
              <a:t>зі</a:t>
            </a:r>
            <a:r>
              <a:rPr lang="ru-RU" sz="4300" dirty="0" smtClean="0"/>
              <a:t> старою, </a:t>
            </a:r>
            <a:r>
              <a:rPr lang="ru-RU" sz="4300" dirty="0" err="1" smtClean="0"/>
              <a:t>під</a:t>
            </a:r>
            <a:r>
              <a:rPr lang="ru-RU" sz="4300" dirty="0" smtClean="0"/>
              <a:t> </a:t>
            </a:r>
            <a:r>
              <a:rPr lang="ru-RU" sz="4300" dirty="0" err="1" smtClean="0"/>
              <a:t>назвою</a:t>
            </a:r>
            <a:r>
              <a:rPr lang="ru-RU" sz="4300" dirty="0" smtClean="0"/>
              <a:t> " </a:t>
            </a:r>
            <a:r>
              <a:rPr lang="ru-RU" sz="4300" dirty="0" err="1" smtClean="0"/>
              <a:t>Чорний</a:t>
            </a:r>
            <a:r>
              <a:rPr lang="ru-RU" sz="4300" dirty="0" smtClean="0"/>
              <a:t> </a:t>
            </a:r>
            <a:r>
              <a:rPr lang="ru-RU" sz="4300" dirty="0" err="1" smtClean="0"/>
              <a:t>діамант</a:t>
            </a:r>
            <a:r>
              <a:rPr lang="ru-RU" sz="4300" dirty="0" smtClean="0"/>
              <a:t>  </a:t>
            </a:r>
            <a:r>
              <a:rPr lang="ru-RU" sz="4300" dirty="0" err="1" smtClean="0"/>
              <a:t>Назву</a:t>
            </a:r>
            <a:r>
              <a:rPr lang="ru-RU" sz="4300" dirty="0" smtClean="0"/>
              <a:t> </a:t>
            </a:r>
            <a:r>
              <a:rPr lang="ru-RU" sz="4300" dirty="0" err="1" smtClean="0"/>
              <a:t>будівля</a:t>
            </a:r>
            <a:r>
              <a:rPr lang="ru-RU" sz="4300" dirty="0" smtClean="0"/>
              <a:t> </a:t>
            </a:r>
            <a:r>
              <a:rPr lang="ru-RU" sz="4300" dirty="0" err="1" smtClean="0"/>
              <a:t>отримала</a:t>
            </a:r>
            <a:r>
              <a:rPr lang="ru-RU" sz="4300" dirty="0" smtClean="0"/>
              <a:t> </a:t>
            </a:r>
            <a:r>
              <a:rPr lang="ru-RU" sz="4300" dirty="0" err="1" smtClean="0"/>
              <a:t>від</a:t>
            </a:r>
            <a:r>
              <a:rPr lang="ru-RU" sz="4300" dirty="0" smtClean="0"/>
              <a:t> </a:t>
            </a:r>
            <a:r>
              <a:rPr lang="ru-RU" sz="4300" dirty="0" err="1" smtClean="0"/>
              <a:t>свого</a:t>
            </a:r>
            <a:r>
              <a:rPr lang="ru-RU" sz="4300" dirty="0" smtClean="0"/>
              <a:t> </a:t>
            </a:r>
            <a:r>
              <a:rPr lang="ru-RU" sz="4300" dirty="0" err="1" smtClean="0"/>
              <a:t>зовнішнього</a:t>
            </a:r>
            <a:r>
              <a:rPr lang="ru-RU" sz="4300" dirty="0" smtClean="0"/>
              <a:t> </a:t>
            </a:r>
            <a:r>
              <a:rPr lang="ru-RU" sz="4300" dirty="0" err="1" smtClean="0"/>
              <a:t>вигляду</a:t>
            </a:r>
            <a:r>
              <a:rPr lang="ru-RU" sz="4300" dirty="0" smtClean="0"/>
              <a:t> (</a:t>
            </a:r>
            <a:r>
              <a:rPr lang="ru-RU" sz="4300" dirty="0" err="1" smtClean="0"/>
              <a:t>збудована</a:t>
            </a:r>
            <a:r>
              <a:rPr lang="ru-RU" sz="4300" dirty="0" smtClean="0"/>
              <a:t> </a:t>
            </a:r>
            <a:r>
              <a:rPr lang="ru-RU" sz="4300" dirty="0" err="1" smtClean="0"/>
              <a:t>з</a:t>
            </a:r>
            <a:r>
              <a:rPr lang="ru-RU" sz="4300" dirty="0" smtClean="0"/>
              <a:t> </a:t>
            </a:r>
            <a:r>
              <a:rPr lang="ru-RU" sz="4300" dirty="0" err="1" smtClean="0"/>
              <a:t>чорного</a:t>
            </a:r>
            <a:r>
              <a:rPr lang="ru-RU" sz="4300" dirty="0" smtClean="0"/>
              <a:t> </a:t>
            </a:r>
            <a:r>
              <a:rPr lang="ru-RU" sz="4300" dirty="0" err="1" smtClean="0"/>
              <a:t>мармурру</a:t>
            </a:r>
            <a:r>
              <a:rPr lang="ru-RU" sz="4300" dirty="0" smtClean="0"/>
              <a:t> </a:t>
            </a:r>
            <a:r>
              <a:rPr lang="ru-RU" sz="4300" dirty="0" err="1" smtClean="0"/>
              <a:t>і</a:t>
            </a:r>
            <a:r>
              <a:rPr lang="ru-RU" sz="4300" dirty="0" smtClean="0"/>
              <a:t> </a:t>
            </a:r>
            <a:r>
              <a:rPr lang="ru-RU" sz="4300" dirty="0" err="1" smtClean="0"/>
              <a:t>скла</a:t>
            </a:r>
            <a:r>
              <a:rPr lang="ru-RU" sz="4300" dirty="0" smtClean="0"/>
              <a:t>). У </a:t>
            </a:r>
            <a:r>
              <a:rPr lang="ru-RU" sz="4300" dirty="0" err="1" smtClean="0"/>
              <a:t>будівлі</a:t>
            </a:r>
            <a:r>
              <a:rPr lang="ru-RU" sz="4300" dirty="0" smtClean="0"/>
              <a:t> </a:t>
            </a:r>
            <a:r>
              <a:rPr lang="ru-RU" sz="4300" dirty="0" err="1" smtClean="0"/>
              <a:t>також</a:t>
            </a:r>
            <a:r>
              <a:rPr lang="ru-RU" sz="4300" dirty="0" smtClean="0"/>
              <a:t> </a:t>
            </a:r>
            <a:r>
              <a:rPr lang="ru-RU" sz="4300" dirty="0" err="1" smtClean="0"/>
              <a:t>розташовується</a:t>
            </a:r>
            <a:r>
              <a:rPr lang="ru-RU" sz="4300" dirty="0" smtClean="0"/>
              <a:t> </a:t>
            </a:r>
            <a:r>
              <a:rPr lang="ru-RU" sz="4300" dirty="0" err="1" smtClean="0"/>
              <a:t>концертний</a:t>
            </a:r>
            <a:r>
              <a:rPr lang="ru-RU" sz="4300" dirty="0" smtClean="0"/>
              <a:t> зал.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587851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48264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Національна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бібліотека</a:t>
            </a:r>
            <a:r>
              <a:rPr lang="ru-RU" b="1" dirty="0" smtClean="0"/>
              <a:t> Китаю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ja-JP" altLang="en-US" dirty="0" smtClean="0"/>
              <a:t>中国 国家</a:t>
            </a:r>
            <a:r>
              <a:rPr lang="uk-UA" altLang="ja-JP" dirty="0" smtClean="0"/>
              <a:t>)</a:t>
            </a:r>
            <a:r>
              <a:rPr lang="ja-JP" altLang="en-US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125538"/>
            <a:ext cx="5616575" cy="532765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051050" y="333375"/>
            <a:ext cx="7092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Національну бібліотеку в Китаї було засновано в 1909 році за погодженням з троном і урядом останньої китайської династії Цин.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867400" y="949325"/>
            <a:ext cx="32766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Загальна площа бібліотеки займає 170 000 квадратних метрів, займаючи п'яте місце серед світових бібліотек. До кінця 2003 року бібліотека мала багату колекцію 24,110,000 томів . У колекції налічувалося 270 000 томів рідкісних книг, 1 600 000 томів стародавніх книг.</a:t>
            </a:r>
          </a:p>
          <a:p>
            <a:r>
              <a:rPr lang="ru-RU">
                <a:latin typeface="Franklin Gothic Book" pitchFamily="34" charset="0"/>
              </a:rPr>
              <a:t>При загальній площі більше 80,5 тисячі квадратних метрів у новому корпусі можуть обслуговуватися одночасно близько 8 тисяч читачів. Тепер разом з новим корпусом загальна площа бібліотеки склала 250 тисяч квадратних метрів. Її випереджають тільки Національні бібліотеки Франції та США. </a:t>
            </a:r>
            <a:endParaRPr lang="en-US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44656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Національна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бібліотека</a:t>
            </a:r>
            <a:r>
              <a:rPr lang="ru-RU" b="1" dirty="0" smtClean="0"/>
              <a:t> </a:t>
            </a:r>
            <a:r>
              <a:rPr lang="ru-RU" b="1" dirty="0" err="1" smtClean="0"/>
              <a:t>Німеччини</a:t>
            </a:r>
            <a:r>
              <a:rPr lang="ru-RU" dirty="0" smtClean="0"/>
              <a:t> </a:t>
            </a:r>
            <a:r>
              <a:rPr lang="en-US" i="1" dirty="0" smtClean="0"/>
              <a:t>Deutsche National</a:t>
            </a:r>
            <a:r>
              <a:rPr lang="uk-UA" i="1" dirty="0" smtClean="0"/>
              <a:t> </a:t>
            </a:r>
            <a:r>
              <a:rPr lang="en-US" i="1" dirty="0" err="1" smtClean="0"/>
              <a:t>bibliothek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538" y="1052513"/>
            <a:ext cx="4564062" cy="5545137"/>
          </a:xfrm>
        </p:spPr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Національна</a:t>
            </a:r>
            <a:r>
              <a:rPr lang="ru-RU" dirty="0" smtClean="0"/>
              <a:t> </a:t>
            </a:r>
            <a:r>
              <a:rPr lang="ru-RU" dirty="0" err="1" smtClean="0"/>
              <a:t>бібліографія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збирається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публікується</a:t>
            </a:r>
            <a:r>
              <a:rPr lang="ru-RU" dirty="0" smtClean="0"/>
              <a:t> </a:t>
            </a:r>
            <a:r>
              <a:rPr lang="ru-RU" dirty="0" err="1" smtClean="0"/>
              <a:t>Національною</a:t>
            </a:r>
            <a:r>
              <a:rPr lang="ru-RU" dirty="0" smtClean="0"/>
              <a:t> </a:t>
            </a:r>
            <a:r>
              <a:rPr lang="ru-RU" dirty="0" err="1" smtClean="0"/>
              <a:t>бібліотекою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, </a:t>
            </a:r>
            <a:r>
              <a:rPr lang="ru-RU" dirty="0" err="1" smtClean="0"/>
              <a:t>включає</a:t>
            </a:r>
            <a:r>
              <a:rPr lang="ru-RU" dirty="0" smtClean="0"/>
              <a:t>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публікації</a:t>
            </a:r>
            <a:r>
              <a:rPr lang="ru-RU" dirty="0" smtClean="0"/>
              <a:t>, </a:t>
            </a:r>
            <a:r>
              <a:rPr lang="ru-RU" dirty="0" err="1" smtClean="0"/>
              <a:t>видані</a:t>
            </a:r>
            <a:r>
              <a:rPr lang="ru-RU" dirty="0" smtClean="0"/>
              <a:t> у </a:t>
            </a:r>
            <a:r>
              <a:rPr lang="ru-RU" dirty="0" err="1" smtClean="0"/>
              <a:t>Німеччині</a:t>
            </a:r>
            <a:r>
              <a:rPr lang="ru-RU" dirty="0" smtClean="0"/>
              <a:t>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німецькомовні</a:t>
            </a:r>
            <a:r>
              <a:rPr lang="ru-RU" dirty="0" smtClean="0"/>
              <a:t> </a:t>
            </a:r>
            <a:r>
              <a:rPr lang="ru-RU" dirty="0" err="1" smtClean="0"/>
              <a:t>публікації</a:t>
            </a:r>
            <a:r>
              <a:rPr lang="ru-RU" dirty="0" smtClean="0"/>
              <a:t>, </a:t>
            </a:r>
            <a:r>
              <a:rPr lang="ru-RU" dirty="0" err="1" smtClean="0"/>
              <a:t>видані</a:t>
            </a:r>
            <a:r>
              <a:rPr lang="ru-RU" dirty="0" smtClean="0"/>
              <a:t> поза межами </a:t>
            </a:r>
            <a:r>
              <a:rPr lang="ru-RU" dirty="0" err="1" smtClean="0"/>
              <a:t>Німеччини</a:t>
            </a:r>
            <a:r>
              <a:rPr lang="ru-RU" dirty="0" smtClean="0"/>
              <a:t>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переклади</a:t>
            </a:r>
            <a:r>
              <a:rPr lang="ru-RU" dirty="0" smtClean="0"/>
              <a:t> </a:t>
            </a:r>
            <a:r>
              <a:rPr lang="ru-RU" dirty="0" err="1" smtClean="0"/>
              <a:t>німецькомовних</a:t>
            </a:r>
            <a:r>
              <a:rPr lang="ru-RU" dirty="0" smtClean="0"/>
              <a:t> </a:t>
            </a:r>
            <a:r>
              <a:rPr lang="ru-RU" dirty="0" err="1" smtClean="0"/>
              <a:t>публікацій</a:t>
            </a:r>
            <a:r>
              <a:rPr lang="ru-RU" dirty="0" smtClean="0"/>
              <a:t>, </a:t>
            </a:r>
            <a:r>
              <a:rPr lang="ru-RU" dirty="0" err="1" smtClean="0"/>
              <a:t>видані</a:t>
            </a:r>
            <a:r>
              <a:rPr lang="ru-RU" dirty="0" smtClean="0"/>
              <a:t> поза межами </a:t>
            </a:r>
            <a:r>
              <a:rPr lang="ru-RU" dirty="0" err="1" smtClean="0"/>
              <a:t>Німеччини</a:t>
            </a:r>
            <a:r>
              <a:rPr lang="ru-RU" dirty="0" smtClean="0"/>
              <a:t>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іншомовні</a:t>
            </a:r>
            <a:r>
              <a:rPr lang="ru-RU" dirty="0" smtClean="0"/>
              <a:t> </a:t>
            </a:r>
            <a:r>
              <a:rPr lang="ru-RU" dirty="0" err="1" smtClean="0"/>
              <a:t>публікації</a:t>
            </a:r>
            <a:r>
              <a:rPr lang="ru-RU" dirty="0" smtClean="0"/>
              <a:t> про </a:t>
            </a:r>
            <a:r>
              <a:rPr lang="ru-RU" dirty="0" err="1" smtClean="0"/>
              <a:t>Німеччину</a:t>
            </a:r>
            <a:r>
              <a:rPr lang="ru-RU" dirty="0" smtClean="0"/>
              <a:t>, </a:t>
            </a:r>
            <a:r>
              <a:rPr lang="ru-RU" dirty="0" err="1" smtClean="0"/>
              <a:t>видані</a:t>
            </a:r>
            <a:r>
              <a:rPr lang="ru-RU" dirty="0" smtClean="0"/>
              <a:t> поза </a:t>
            </a:r>
            <a:r>
              <a:rPr lang="ru-RU" dirty="0" err="1" smtClean="0"/>
              <a:t>її</a:t>
            </a:r>
            <a:r>
              <a:rPr lang="ru-RU" dirty="0" smtClean="0"/>
              <a:t> межами (</a:t>
            </a:r>
            <a:r>
              <a:rPr lang="ru-RU" i="1" dirty="0" err="1" smtClean="0"/>
              <a:t>германіка</a:t>
            </a:r>
            <a:r>
              <a:rPr lang="ru-RU" dirty="0" smtClean="0"/>
              <a:t>);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друковані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написані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опубліковані</a:t>
            </a:r>
            <a:r>
              <a:rPr lang="ru-RU" dirty="0" smtClean="0"/>
              <a:t> </a:t>
            </a:r>
            <a:r>
              <a:rPr lang="ru-RU" dirty="0" err="1" smtClean="0"/>
              <a:t>німецькомовними</a:t>
            </a:r>
            <a:r>
              <a:rPr lang="ru-RU" dirty="0" smtClean="0"/>
              <a:t> </a:t>
            </a:r>
            <a:r>
              <a:rPr lang="ru-RU" dirty="0" err="1" smtClean="0"/>
              <a:t>емігрантами</a:t>
            </a:r>
            <a:r>
              <a:rPr lang="ru-RU" dirty="0" smtClean="0"/>
              <a:t> у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1933 по 1945 </a:t>
            </a:r>
            <a:r>
              <a:rPr lang="ru-RU" dirty="0" err="1" smtClean="0"/>
              <a:t>рр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бібліотеки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</a:t>
            </a:r>
            <a:r>
              <a:rPr lang="ru-RU" dirty="0" err="1" smtClean="0"/>
              <a:t>німецькомовної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та </a:t>
            </a:r>
            <a:r>
              <a:rPr lang="ru-RU" dirty="0" err="1" smtClean="0"/>
              <a:t>літератури</a:t>
            </a:r>
            <a:r>
              <a:rPr lang="ru-RU" dirty="0" smtClean="0"/>
              <a:t> про </a:t>
            </a:r>
            <a:r>
              <a:rPr lang="ru-RU" dirty="0" err="1" smtClean="0"/>
              <a:t>Німеччину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бібліотека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універсальною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не </a:t>
            </a:r>
            <a:r>
              <a:rPr lang="ru-RU" dirty="0" err="1" smtClean="0"/>
              <a:t>діє</a:t>
            </a:r>
            <a:r>
              <a:rPr lang="ru-RU" dirty="0" smtClean="0"/>
              <a:t> принцип: </a:t>
            </a:r>
            <a:r>
              <a:rPr lang="ru-RU" dirty="0" err="1" smtClean="0"/>
              <a:t>збирати</a:t>
            </a:r>
            <a:r>
              <a:rPr lang="ru-RU" dirty="0" smtClean="0"/>
              <a:t> </a:t>
            </a:r>
            <a:r>
              <a:rPr lang="ru-RU" dirty="0" err="1" smtClean="0"/>
              <a:t>літературу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</a:t>
            </a:r>
            <a:r>
              <a:rPr lang="ru-RU" dirty="0" err="1" smtClean="0"/>
              <a:t>усіма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та про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наукові</a:t>
            </a:r>
            <a:r>
              <a:rPr lang="ru-RU" dirty="0" smtClean="0"/>
              <a:t> напрямки,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264696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Бібліотека</a:t>
            </a:r>
            <a:r>
              <a:rPr lang="ru-RU" b="1" dirty="0" smtClean="0"/>
              <a:t> та </a:t>
            </a:r>
            <a:r>
              <a:rPr lang="ru-RU" b="1" dirty="0" err="1" smtClean="0"/>
              <a:t>Архів</a:t>
            </a:r>
            <a:r>
              <a:rPr lang="ru-RU" b="1" dirty="0" smtClean="0"/>
              <a:t> </a:t>
            </a:r>
            <a:r>
              <a:rPr lang="ru-RU" b="1" dirty="0" err="1" smtClean="0"/>
              <a:t>Канади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Library and Archives Canada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5600" y="1196975"/>
            <a:ext cx="3556000" cy="5472113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Департамент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створений</a:t>
            </a:r>
            <a:r>
              <a:rPr lang="ru-RU" dirty="0" smtClean="0"/>
              <a:t> парламентом </a:t>
            </a:r>
            <a:r>
              <a:rPr lang="ru-RU" dirty="0" err="1" smtClean="0"/>
              <a:t>Канади</a:t>
            </a:r>
            <a:r>
              <a:rPr lang="ru-RU" dirty="0" smtClean="0"/>
              <a:t> в 2004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об'єднав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архів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r>
              <a:rPr lang="ru-RU" dirty="0" smtClean="0"/>
              <a:t> (</a:t>
            </a:r>
            <a:r>
              <a:rPr lang="ru-RU" dirty="0" err="1" smtClean="0"/>
              <a:t>створений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1872 </a:t>
            </a:r>
            <a:r>
              <a:rPr lang="ru-RU" dirty="0" err="1" smtClean="0"/>
              <a:t>році</a:t>
            </a:r>
            <a:r>
              <a:rPr lang="ru-RU" dirty="0" smtClean="0"/>
              <a:t> як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архів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r>
              <a:rPr lang="ru-RU" dirty="0" smtClean="0"/>
              <a:t>, </a:t>
            </a:r>
            <a:r>
              <a:rPr lang="ru-RU" dirty="0" err="1" smtClean="0"/>
              <a:t>перейменований</a:t>
            </a:r>
            <a:r>
              <a:rPr lang="ru-RU" dirty="0" smtClean="0"/>
              <a:t> в 1987)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Національну</a:t>
            </a:r>
            <a:r>
              <a:rPr lang="ru-RU" dirty="0" smtClean="0"/>
              <a:t> </a:t>
            </a:r>
            <a:r>
              <a:rPr lang="ru-RU" dirty="0" err="1" smtClean="0"/>
              <a:t>бібліотеку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r>
              <a:rPr lang="ru-RU" dirty="0" smtClean="0"/>
              <a:t> (створена в 1953). В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регулюється</a:t>
            </a:r>
            <a:r>
              <a:rPr lang="ru-RU" dirty="0" smtClean="0"/>
              <a:t> Актом про </a:t>
            </a:r>
            <a:r>
              <a:rPr lang="ru-RU" dirty="0" err="1" smtClean="0"/>
              <a:t>Бібліотеку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Архіві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5040313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Національна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бібліотека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імені</a:t>
            </a:r>
            <a:r>
              <a:rPr lang="ru-RU" b="1" dirty="0" smtClean="0"/>
              <a:t> В. І. </a:t>
            </a:r>
            <a:r>
              <a:rPr lang="ru-RU" b="1" dirty="0" err="1" smtClean="0"/>
              <a:t>Вернадського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268413"/>
            <a:ext cx="3887788" cy="4968875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56100" y="692150"/>
            <a:ext cx="4572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Національна бібліотека України імені В.І. Вернадського (НБУВ) — найбільша за обсягом фонду та площею приміщень бібліотека України, головний науково-інформаційний центр держави, науково-дослідний інститут Відділення історії, філософії та права НАН України. Входить до числа десяти найбільших національних бібліотек світу , є базовим членом Європейської бібліотеки. Заснована  1918 року як </a:t>
            </a:r>
            <a:r>
              <a:rPr lang="ru-RU" i="1">
                <a:latin typeface="Franklin Gothic Book" pitchFamily="34" charset="0"/>
              </a:rPr>
              <a:t>Національна бібліотека Української держави</a:t>
            </a:r>
            <a:r>
              <a:rPr lang="ru-RU">
                <a:latin typeface="Franklin Gothic Book" pitchFamily="34" charset="0"/>
              </a:rPr>
              <a:t>. Обслуговування читачів розпочато у Бібліотеці з серпня 1920 року, коли було відкрито перший читальний зал.</a:t>
            </a:r>
          </a:p>
          <a:p>
            <a:r>
              <a:rPr lang="ru-RU">
                <a:latin typeface="Franklin Gothic Book" pitchFamily="34" charset="0"/>
              </a:rPr>
              <a:t>До 1965 р. — </a:t>
            </a:r>
            <a:r>
              <a:rPr lang="ru-RU" i="1">
                <a:latin typeface="Franklin Gothic Book" pitchFamily="34" charset="0"/>
              </a:rPr>
              <a:t>Державна Публічна Бібліотека АН УРСР</a:t>
            </a:r>
            <a:r>
              <a:rPr lang="ru-RU">
                <a:latin typeface="Franklin Gothic Book" pitchFamily="34" charset="0"/>
              </a:rPr>
              <a:t>.</a:t>
            </a:r>
          </a:p>
          <a:p>
            <a:r>
              <a:rPr lang="ru-RU">
                <a:latin typeface="Franklin Gothic Book" pitchFamily="34" charset="0"/>
              </a:rPr>
              <a:t>24 травня 1964 у відділі Бібліотеки, де зберігалися видання і матеріали періоду української державності (1917—1920), спалахнула пожежа, що тривала кілька днів. Кола українських дисидентів приписували цю дію шовіністові Погружальському.</a:t>
            </a:r>
          </a:p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latin typeface="AR BERKLEY" pitchFamily="2" charset="0"/>
              </a:rPr>
              <a:t>Бібліотека</a:t>
            </a:r>
            <a:r>
              <a:rPr lang="en-US" b="1" dirty="0" smtClean="0">
                <a:latin typeface="AR BERKLEY" pitchFamily="2" charset="0"/>
              </a:rPr>
              <a:t> </a:t>
            </a:r>
            <a:r>
              <a:rPr lang="en-US" b="1" dirty="0" err="1" smtClean="0">
                <a:latin typeface="AR BERKLEY" pitchFamily="2" charset="0"/>
              </a:rPr>
              <a:t>Конгресу</a:t>
            </a:r>
            <a:r>
              <a:rPr lang="en-US" b="1" dirty="0" smtClean="0">
                <a:latin typeface="AR BERKLEY" pitchFamily="2" charset="0"/>
              </a:rPr>
              <a:t> США </a:t>
            </a:r>
            <a:r>
              <a:rPr lang="en-US" dirty="0" smtClean="0">
                <a:latin typeface="AR BERKLEY" pitchFamily="2" charset="0"/>
              </a:rPr>
              <a:t>(Library of Congress)</a:t>
            </a:r>
            <a:endParaRPr lang="ru-RU" dirty="0"/>
          </a:p>
        </p:txBody>
      </p:sp>
      <p:pic>
        <p:nvPicPr>
          <p:cNvPr id="1026" name="Picture 2" descr="F:\бібл\library-congress-pictur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557338"/>
            <a:ext cx="4691063" cy="4775200"/>
          </a:xfr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364163" y="1700213"/>
            <a:ext cx="3251200" cy="452596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3200" dirty="0" err="1">
                <a:latin typeface="+mn-lt"/>
              </a:rPr>
              <a:t>Засновано</a:t>
            </a:r>
            <a:r>
              <a:rPr lang="ru-RU" sz="3200" dirty="0">
                <a:latin typeface="+mn-lt"/>
              </a:rPr>
              <a:t> у 1800 </a:t>
            </a:r>
            <a:r>
              <a:rPr lang="ru-RU" sz="3200" dirty="0" err="1">
                <a:latin typeface="+mn-lt"/>
              </a:rPr>
              <a:t>році</a:t>
            </a:r>
            <a:r>
              <a:rPr lang="ru-RU" sz="3200" dirty="0">
                <a:latin typeface="+mn-lt"/>
              </a:rPr>
              <a:t> в </a:t>
            </a:r>
            <a:r>
              <a:rPr lang="ru-RU" sz="3200" dirty="0" err="1">
                <a:latin typeface="+mn-lt"/>
              </a:rPr>
              <a:t>Вашингтоні</a:t>
            </a:r>
            <a:r>
              <a:rPr lang="ru-RU" sz="3200" dirty="0">
                <a:latin typeface="+mn-lt"/>
              </a:rPr>
              <a:t>. </a:t>
            </a:r>
            <a:r>
              <a:rPr lang="ru-RU" sz="3200" dirty="0" err="1">
                <a:latin typeface="+mn-lt"/>
              </a:rPr>
              <a:t>Містить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близько</a:t>
            </a:r>
            <a:r>
              <a:rPr lang="ru-RU" sz="3200" dirty="0">
                <a:latin typeface="+mn-lt"/>
              </a:rPr>
              <a:t> 32 млн. </a:t>
            </a:r>
            <a:r>
              <a:rPr lang="ru-RU" sz="3200" dirty="0" err="1">
                <a:latin typeface="+mn-lt"/>
              </a:rPr>
              <a:t>книжок</a:t>
            </a:r>
            <a:r>
              <a:rPr lang="ru-RU" sz="3200" dirty="0">
                <a:latin typeface="+mn-lt"/>
              </a:rPr>
              <a:t> в </a:t>
            </a:r>
            <a:r>
              <a:rPr lang="ru-RU" sz="3200" dirty="0" err="1">
                <a:latin typeface="+mn-lt"/>
              </a:rPr>
              <a:t>каталозі</a:t>
            </a:r>
            <a:r>
              <a:rPr lang="ru-RU" sz="3200" dirty="0">
                <a:latin typeface="+mn-lt"/>
              </a:rPr>
              <a:t> та 61 млн. </a:t>
            </a:r>
            <a:r>
              <a:rPr lang="ru-RU" sz="3200" dirty="0" err="1">
                <a:latin typeface="+mn-lt"/>
              </a:rPr>
              <a:t>манускриптів</a:t>
            </a:r>
            <a:r>
              <a:rPr lang="ru-RU" sz="3200" dirty="0">
                <a:latin typeface="+mn-lt"/>
              </a:rPr>
              <a:t>. Тут </a:t>
            </a:r>
            <a:r>
              <a:rPr lang="ru-RU" sz="3200" dirty="0" err="1">
                <a:latin typeface="+mn-lt"/>
              </a:rPr>
              <a:t>зберігається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Біблія</a:t>
            </a:r>
            <a:r>
              <a:rPr lang="ru-RU" sz="3200" dirty="0">
                <a:latin typeface="+mn-lt"/>
              </a:rPr>
              <a:t> Гуттенберга та </a:t>
            </a:r>
            <a:r>
              <a:rPr lang="ru-RU" sz="3200" dirty="0" err="1">
                <a:latin typeface="+mn-lt"/>
              </a:rPr>
              <a:t>Декларація</a:t>
            </a:r>
            <a:r>
              <a:rPr lang="ru-RU" sz="3200" dirty="0">
                <a:latin typeface="+mn-lt"/>
              </a:rPr>
              <a:t> про </a:t>
            </a:r>
            <a:r>
              <a:rPr lang="ru-RU" sz="3200" dirty="0" err="1">
                <a:latin typeface="+mn-lt"/>
              </a:rPr>
              <a:t>Незалежність</a:t>
            </a:r>
            <a:r>
              <a:rPr lang="ru-RU" sz="3200" dirty="0">
                <a:latin typeface="+mn-lt"/>
              </a:rPr>
              <a:t>. Є </a:t>
            </a:r>
            <a:r>
              <a:rPr lang="ru-RU" sz="3200" dirty="0" err="1">
                <a:latin typeface="+mn-lt"/>
              </a:rPr>
              <a:t>найбільшим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сховищем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рідкісних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видань</a:t>
            </a:r>
            <a:r>
              <a:rPr lang="ru-RU" sz="3200" dirty="0">
                <a:latin typeface="+mn-lt"/>
              </a:rPr>
              <a:t> в </a:t>
            </a:r>
            <a:r>
              <a:rPr lang="ru-RU" sz="3200" dirty="0" err="1">
                <a:latin typeface="+mn-lt"/>
              </a:rPr>
              <a:t>Північній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Америці</a:t>
            </a:r>
            <a:r>
              <a:rPr lang="ru-RU" sz="3200" dirty="0">
                <a:latin typeface="+mn-lt"/>
              </a:rPr>
              <a:t>. Тут </a:t>
            </a:r>
            <a:r>
              <a:rPr lang="ru-RU" sz="3200" dirty="0" err="1">
                <a:latin typeface="+mn-lt"/>
              </a:rPr>
              <a:t>зберігається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безліч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репродукцій</a:t>
            </a:r>
            <a:r>
              <a:rPr lang="ru-RU" sz="3200" dirty="0">
                <a:latin typeface="+mn-lt"/>
              </a:rPr>
              <a:t>, </a:t>
            </a:r>
            <a:r>
              <a:rPr lang="ru-RU" sz="3200" dirty="0" err="1">
                <a:latin typeface="+mn-lt"/>
              </a:rPr>
              <a:t>документів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Конгресу</a:t>
            </a:r>
            <a:r>
              <a:rPr lang="ru-RU" sz="3200" dirty="0">
                <a:latin typeface="+mn-lt"/>
              </a:rPr>
              <a:t>, </a:t>
            </a:r>
            <a:r>
              <a:rPr lang="ru-RU" sz="3200" dirty="0" err="1">
                <a:latin typeface="+mn-lt"/>
              </a:rPr>
              <a:t>періодичних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видань</a:t>
            </a:r>
            <a:r>
              <a:rPr lang="ru-RU" sz="3200" dirty="0">
                <a:latin typeface="+mn-lt"/>
              </a:rPr>
              <a:t>. Доступ </a:t>
            </a:r>
            <a:r>
              <a:rPr lang="ru-RU" sz="3200" dirty="0" err="1">
                <a:latin typeface="+mn-lt"/>
              </a:rPr>
              <a:t>мають</a:t>
            </a:r>
            <a:r>
              <a:rPr lang="ru-RU" sz="3200" dirty="0">
                <a:latin typeface="+mn-lt"/>
              </a:rPr>
              <a:t> члени </a:t>
            </a:r>
            <a:r>
              <a:rPr lang="ru-RU" sz="3200" dirty="0" err="1">
                <a:latin typeface="+mn-lt"/>
              </a:rPr>
              <a:t>Конгресу</a:t>
            </a:r>
            <a:r>
              <a:rPr lang="ru-RU" sz="3200" dirty="0">
                <a:latin typeface="+mn-lt"/>
              </a:rPr>
              <a:t>.</a:t>
            </a:r>
            <a:endParaRPr lang="ru-RU" sz="3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Британська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Бібліотека</a:t>
            </a:r>
            <a:r>
              <a:rPr lang="ru-RU" dirty="0" smtClean="0"/>
              <a:t>               (</a:t>
            </a:r>
            <a:r>
              <a:rPr lang="en-US" dirty="0" smtClean="0"/>
              <a:t>British Library)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45100" y="1484313"/>
            <a:ext cx="3898900" cy="4525962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Національну</a:t>
            </a:r>
            <a:r>
              <a:rPr lang="ru-RU" dirty="0" smtClean="0"/>
              <a:t> </a:t>
            </a:r>
            <a:r>
              <a:rPr lang="ru-RU" dirty="0" err="1" smtClean="0"/>
              <a:t>бібліотеку</a:t>
            </a:r>
            <a:r>
              <a:rPr lang="ru-RU" dirty="0" smtClean="0"/>
              <a:t> </a:t>
            </a:r>
            <a:r>
              <a:rPr lang="ru-RU" dirty="0" err="1" smtClean="0"/>
              <a:t>Британського</a:t>
            </a:r>
            <a:r>
              <a:rPr lang="ru-RU" dirty="0" smtClean="0"/>
              <a:t> </a:t>
            </a:r>
            <a:r>
              <a:rPr lang="ru-RU" dirty="0" err="1" smtClean="0"/>
              <a:t>королівства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засновано</a:t>
            </a:r>
            <a:r>
              <a:rPr lang="ru-RU" dirty="0" smtClean="0"/>
              <a:t> у 1973 </a:t>
            </a:r>
            <a:r>
              <a:rPr lang="ru-RU" dirty="0" err="1" smtClean="0"/>
              <a:t>році</a:t>
            </a:r>
            <a:r>
              <a:rPr lang="ru-RU" dirty="0" smtClean="0"/>
              <a:t>. У </a:t>
            </a:r>
            <a:r>
              <a:rPr lang="ru-RU" dirty="0" err="1" smtClean="0"/>
              <a:t>сховищах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150 млн.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видань</a:t>
            </a:r>
            <a:r>
              <a:rPr lang="ru-RU" dirty="0" smtClean="0"/>
              <a:t> </a:t>
            </a:r>
            <a:r>
              <a:rPr lang="ru-RU" dirty="0" err="1" smtClean="0"/>
              <a:t>всіма</a:t>
            </a:r>
            <a:r>
              <a:rPr lang="ru-RU" dirty="0" smtClean="0"/>
              <a:t> </a:t>
            </a:r>
            <a:r>
              <a:rPr lang="ru-RU" dirty="0" err="1" smtClean="0"/>
              <a:t>відомими</a:t>
            </a:r>
            <a:r>
              <a:rPr lang="ru-RU" dirty="0" smtClean="0"/>
              <a:t> </a:t>
            </a:r>
            <a:r>
              <a:rPr lang="ru-RU" dirty="0" err="1" smtClean="0"/>
              <a:t>писемними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 та у </a:t>
            </a:r>
            <a:r>
              <a:rPr lang="ru-RU" dirty="0" err="1" smtClean="0"/>
              <a:t>всіх</a:t>
            </a:r>
            <a:r>
              <a:rPr lang="ru-RU" dirty="0" smtClean="0"/>
              <a:t> форматах: книжки, </a:t>
            </a:r>
            <a:r>
              <a:rPr lang="ru-RU" dirty="0" err="1" smtClean="0"/>
              <a:t>журнали</a:t>
            </a:r>
            <a:r>
              <a:rPr lang="ru-RU" dirty="0" smtClean="0"/>
              <a:t>, </a:t>
            </a:r>
            <a:r>
              <a:rPr lang="ru-RU" dirty="0" err="1" smtClean="0"/>
              <a:t>газети</a:t>
            </a:r>
            <a:r>
              <a:rPr lang="ru-RU" dirty="0" smtClean="0"/>
              <a:t>, </a:t>
            </a:r>
            <a:r>
              <a:rPr lang="ru-RU" dirty="0" err="1" smtClean="0"/>
              <a:t>документи</a:t>
            </a:r>
            <a:r>
              <a:rPr lang="ru-RU" dirty="0" smtClean="0"/>
              <a:t>, </a:t>
            </a:r>
            <a:r>
              <a:rPr lang="ru-RU" dirty="0" err="1" smtClean="0"/>
              <a:t>аудіо</a:t>
            </a:r>
            <a:r>
              <a:rPr lang="ru-RU" dirty="0" smtClean="0"/>
              <a:t>/</a:t>
            </a:r>
            <a:r>
              <a:rPr lang="ru-RU" dirty="0" err="1" smtClean="0"/>
              <a:t>відео</a:t>
            </a:r>
            <a:r>
              <a:rPr lang="ru-RU" dirty="0" smtClean="0"/>
              <a:t> записи, </a:t>
            </a:r>
            <a:r>
              <a:rPr lang="ru-RU" dirty="0" err="1" smtClean="0"/>
              <a:t>карти</a:t>
            </a:r>
            <a:r>
              <a:rPr lang="ru-RU" dirty="0" smtClean="0"/>
              <a:t>, марки, </a:t>
            </a:r>
            <a:r>
              <a:rPr lang="ru-RU" dirty="0" err="1" smtClean="0"/>
              <a:t>живопис</a:t>
            </a:r>
            <a:r>
              <a:rPr lang="ru-RU" dirty="0" smtClean="0"/>
              <a:t>. У </a:t>
            </a:r>
            <a:r>
              <a:rPr lang="ru-RU" dirty="0" err="1" smtClean="0"/>
              <a:t>колекції</a:t>
            </a:r>
            <a:r>
              <a:rPr lang="ru-RU" dirty="0" smtClean="0"/>
              <a:t> </a:t>
            </a:r>
            <a:r>
              <a:rPr lang="ru-RU" dirty="0" err="1" smtClean="0"/>
              <a:t>бібліотеки</a:t>
            </a:r>
            <a:r>
              <a:rPr lang="ru-RU" dirty="0" smtClean="0"/>
              <a:t> 25 млн. </a:t>
            </a:r>
            <a:r>
              <a:rPr lang="ru-RU" dirty="0" err="1" smtClean="0"/>
              <a:t>примірників</a:t>
            </a:r>
            <a:r>
              <a:rPr lang="ru-RU" dirty="0" smtClean="0"/>
              <a:t> </a:t>
            </a:r>
            <a:r>
              <a:rPr lang="ru-RU" dirty="0" err="1" smtClean="0"/>
              <a:t>книжок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унікальні</a:t>
            </a:r>
            <a:r>
              <a:rPr lang="ru-RU" dirty="0" smtClean="0"/>
              <a:t> </a:t>
            </a:r>
            <a:r>
              <a:rPr lang="ru-RU" dirty="0" err="1" smtClean="0"/>
              <a:t>манускрипти</a:t>
            </a:r>
            <a:r>
              <a:rPr lang="ru-RU" dirty="0" smtClean="0"/>
              <a:t> </a:t>
            </a:r>
            <a:r>
              <a:rPr lang="ru-RU" dirty="0" err="1" smtClean="0"/>
              <a:t>датовані</a:t>
            </a:r>
            <a:r>
              <a:rPr lang="ru-RU" dirty="0" smtClean="0"/>
              <a:t> 300 </a:t>
            </a:r>
            <a:r>
              <a:rPr lang="ru-RU" dirty="0" err="1" smtClean="0"/>
              <a:t>рік</a:t>
            </a:r>
            <a:r>
              <a:rPr lang="ru-RU" dirty="0" smtClean="0"/>
              <a:t> до н.е. Кожного року до фонду </a:t>
            </a:r>
            <a:r>
              <a:rPr lang="ru-RU" dirty="0" err="1" smtClean="0"/>
              <a:t>бібліотеки</a:t>
            </a:r>
            <a:r>
              <a:rPr lang="ru-RU" dirty="0" smtClean="0"/>
              <a:t> </a:t>
            </a:r>
            <a:r>
              <a:rPr lang="ru-RU" dirty="0" err="1" smtClean="0"/>
              <a:t>додається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3 млн. </a:t>
            </a:r>
            <a:r>
              <a:rPr lang="ru-RU" dirty="0" err="1" smtClean="0"/>
              <a:t>примірників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47625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Національна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бібліотека</a:t>
            </a:r>
            <a:r>
              <a:rPr lang="ru-RU" b="1" dirty="0" smtClean="0"/>
              <a:t> </a:t>
            </a:r>
            <a:r>
              <a:rPr lang="ru-RU" b="1" dirty="0" err="1" smtClean="0"/>
              <a:t>Франції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en-US" dirty="0" err="1" smtClean="0"/>
              <a:t>Bibliothèque</a:t>
            </a:r>
            <a:r>
              <a:rPr lang="en-US" dirty="0" smtClean="0"/>
              <a:t> </a:t>
            </a:r>
            <a:r>
              <a:rPr lang="en-US" dirty="0" err="1" smtClean="0"/>
              <a:t>nationale</a:t>
            </a:r>
            <a:r>
              <a:rPr lang="en-US" dirty="0" smtClean="0"/>
              <a:t> de France)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1500" y="1412875"/>
            <a:ext cx="3136900" cy="489585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Заснована</a:t>
            </a:r>
            <a:r>
              <a:rPr lang="ru-RU" dirty="0" smtClean="0"/>
              <a:t> у 1368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Парижі</a:t>
            </a:r>
            <a:r>
              <a:rPr lang="ru-RU" dirty="0" smtClean="0"/>
              <a:t> королем Карлом </a:t>
            </a:r>
            <a:r>
              <a:rPr lang="en-US" dirty="0" smtClean="0"/>
              <a:t>V. </a:t>
            </a:r>
            <a:r>
              <a:rPr lang="ru-RU" dirty="0" smtClean="0"/>
              <a:t>У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нараховується</a:t>
            </a:r>
            <a:r>
              <a:rPr lang="ru-RU" dirty="0" smtClean="0"/>
              <a:t> 13 млн. </a:t>
            </a:r>
            <a:r>
              <a:rPr lang="ru-RU" dirty="0" err="1" smtClean="0"/>
              <a:t>книжок</a:t>
            </a:r>
            <a:r>
              <a:rPr lang="ru-RU" dirty="0" smtClean="0"/>
              <a:t> та </a:t>
            </a:r>
            <a:r>
              <a:rPr lang="ru-RU" dirty="0" err="1" smtClean="0"/>
              <a:t>публікацій</a:t>
            </a:r>
            <a:r>
              <a:rPr lang="ru-RU" dirty="0" smtClean="0"/>
              <a:t>. </a:t>
            </a:r>
            <a:r>
              <a:rPr lang="ru-RU" dirty="0" err="1" smtClean="0"/>
              <a:t>Окрім</a:t>
            </a:r>
            <a:r>
              <a:rPr lang="ru-RU" dirty="0" smtClean="0"/>
              <a:t> того </a:t>
            </a:r>
            <a:r>
              <a:rPr lang="ru-RU" dirty="0" err="1" smtClean="0"/>
              <a:t>бібліотека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5 тис. </a:t>
            </a:r>
            <a:r>
              <a:rPr lang="ru-RU" dirty="0" err="1" smtClean="0"/>
              <a:t>унікальних</a:t>
            </a:r>
            <a:r>
              <a:rPr lang="ru-RU" dirty="0" smtClean="0"/>
              <a:t> </a:t>
            </a:r>
            <a:r>
              <a:rPr lang="ru-RU" dirty="0" err="1" smtClean="0"/>
              <a:t>давньогрецьких</a:t>
            </a:r>
            <a:r>
              <a:rPr lang="ru-RU" dirty="0" smtClean="0"/>
              <a:t> </a:t>
            </a:r>
            <a:r>
              <a:rPr lang="ru-RU" dirty="0" err="1" smtClean="0"/>
              <a:t>манускриптів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бібліотечні</a:t>
            </a:r>
            <a:r>
              <a:rPr lang="ru-RU" dirty="0" smtClean="0"/>
              <a:t> </a:t>
            </a:r>
            <a:r>
              <a:rPr lang="ru-RU" dirty="0" err="1" smtClean="0"/>
              <a:t>фонди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доступними</a:t>
            </a:r>
            <a:r>
              <a:rPr lang="ru-RU" dirty="0" smtClean="0"/>
              <a:t> через </a:t>
            </a:r>
            <a:r>
              <a:rPr lang="ru-RU" dirty="0" err="1" smtClean="0"/>
              <a:t>офіційний</a:t>
            </a:r>
            <a:r>
              <a:rPr lang="ru-RU" dirty="0" smtClean="0"/>
              <a:t> сайт </a:t>
            </a:r>
            <a:r>
              <a:rPr lang="ru-RU" dirty="0" err="1" smtClean="0"/>
              <a:t>бібліотеки</a:t>
            </a:r>
            <a:r>
              <a:rPr lang="ru-RU" dirty="0" smtClean="0"/>
              <a:t> </a:t>
            </a:r>
            <a:r>
              <a:rPr lang="ru-RU" dirty="0" err="1" smtClean="0"/>
              <a:t>інтерактивно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84313"/>
            <a:ext cx="4724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Публічна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бібліотека</a:t>
            </a:r>
            <a:r>
              <a:rPr lang="ru-RU" b="1" dirty="0" smtClean="0"/>
              <a:t> </a:t>
            </a:r>
            <a:r>
              <a:rPr lang="ru-RU" b="1" dirty="0" err="1" smtClean="0"/>
              <a:t>міста</a:t>
            </a:r>
            <a:r>
              <a:rPr lang="ru-RU" b="1" dirty="0" smtClean="0"/>
              <a:t> Нью-Йорк</a:t>
            </a:r>
            <a:r>
              <a:rPr lang="ru-RU" dirty="0" smtClean="0"/>
              <a:t>   (</a:t>
            </a:r>
            <a:r>
              <a:rPr lang="en-US" dirty="0" smtClean="0"/>
              <a:t>New York Public Library)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063" y="1628775"/>
            <a:ext cx="3563937" cy="4895850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Бібліотеку</a:t>
            </a:r>
            <a:r>
              <a:rPr lang="ru-RU" dirty="0" smtClean="0"/>
              <a:t> </a:t>
            </a:r>
            <a:r>
              <a:rPr lang="ru-RU" dirty="0" err="1" smtClean="0"/>
              <a:t>засновано</a:t>
            </a:r>
            <a:r>
              <a:rPr lang="ru-RU" dirty="0" smtClean="0"/>
              <a:t> у 1895 </a:t>
            </a:r>
            <a:r>
              <a:rPr lang="ru-RU" dirty="0" err="1" smtClean="0"/>
              <a:t>році</a:t>
            </a:r>
            <a:r>
              <a:rPr lang="ru-RU" dirty="0" smtClean="0"/>
              <a:t> в Нью-Йорку. Є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публічних</a:t>
            </a:r>
            <a:r>
              <a:rPr lang="ru-RU" dirty="0" smtClean="0"/>
              <a:t> </a:t>
            </a:r>
            <a:r>
              <a:rPr lang="ru-RU" dirty="0" err="1" smtClean="0"/>
              <a:t>бібліотек</a:t>
            </a:r>
            <a:r>
              <a:rPr lang="ru-RU" dirty="0" smtClean="0"/>
              <a:t> США. На 2007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у </a:t>
            </a:r>
            <a:r>
              <a:rPr lang="ru-RU" dirty="0" err="1" smtClean="0"/>
              <a:t>наукових</a:t>
            </a:r>
            <a:r>
              <a:rPr lang="ru-RU" dirty="0" smtClean="0"/>
              <a:t> фондах </a:t>
            </a:r>
            <a:r>
              <a:rPr lang="ru-RU" dirty="0" err="1" smtClean="0"/>
              <a:t>бібліотеки</a:t>
            </a:r>
            <a:r>
              <a:rPr lang="ru-RU" dirty="0" smtClean="0"/>
              <a:t> </a:t>
            </a:r>
            <a:r>
              <a:rPr lang="ru-RU" dirty="0" err="1" smtClean="0"/>
              <a:t>зберігалось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44 млн. </a:t>
            </a:r>
            <a:r>
              <a:rPr lang="ru-RU" dirty="0" err="1" smtClean="0"/>
              <a:t>примірників</a:t>
            </a:r>
            <a:r>
              <a:rPr lang="ru-RU" dirty="0" smtClean="0"/>
              <a:t> книг, </a:t>
            </a:r>
            <a:r>
              <a:rPr lang="ru-RU" dirty="0" err="1" smtClean="0"/>
              <a:t>аудіо</a:t>
            </a:r>
            <a:r>
              <a:rPr lang="ru-RU" dirty="0" smtClean="0"/>
              <a:t>/</a:t>
            </a:r>
            <a:r>
              <a:rPr lang="ru-RU" dirty="0" err="1" smtClean="0"/>
              <a:t>відеозаписів</a:t>
            </a:r>
            <a:r>
              <a:rPr lang="ru-RU" dirty="0" smtClean="0"/>
              <a:t>, </a:t>
            </a:r>
            <a:r>
              <a:rPr lang="ru-RU" dirty="0" err="1" smtClean="0"/>
              <a:t>преси</a:t>
            </a:r>
            <a:r>
              <a:rPr lang="ru-RU" dirty="0" smtClean="0"/>
              <a:t>. З них 16 млн. книг. </a:t>
            </a:r>
            <a:r>
              <a:rPr lang="ru-RU" dirty="0" err="1" smtClean="0"/>
              <a:t>Загалом</a:t>
            </a:r>
            <a:r>
              <a:rPr lang="ru-RU" dirty="0" smtClean="0"/>
              <a:t> у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бібліотечних</a:t>
            </a:r>
            <a:r>
              <a:rPr lang="ru-RU" dirty="0" smtClean="0"/>
              <a:t> </a:t>
            </a:r>
            <a:r>
              <a:rPr lang="ru-RU" dirty="0" err="1" smtClean="0"/>
              <a:t>фондів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 50 млн. </a:t>
            </a:r>
            <a:r>
              <a:rPr lang="ru-RU" dirty="0" err="1" smtClean="0"/>
              <a:t>екземплярів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, </a:t>
            </a:r>
            <a:r>
              <a:rPr lang="ru-RU" dirty="0" err="1" smtClean="0"/>
              <a:t>документів</a:t>
            </a:r>
            <a:r>
              <a:rPr lang="ru-RU" dirty="0" smtClean="0"/>
              <a:t>, </a:t>
            </a:r>
            <a:r>
              <a:rPr lang="ru-RU" dirty="0" err="1" smtClean="0"/>
              <a:t>репродукцій</a:t>
            </a:r>
            <a:r>
              <a:rPr lang="ru-RU" dirty="0" smtClean="0"/>
              <a:t>, </a:t>
            </a:r>
            <a:r>
              <a:rPr lang="ru-RU" dirty="0" err="1" smtClean="0"/>
              <a:t>відео</a:t>
            </a:r>
            <a:r>
              <a:rPr lang="ru-RU" dirty="0" smtClean="0"/>
              <a:t>/</a:t>
            </a:r>
            <a:r>
              <a:rPr lang="ru-RU" dirty="0" err="1" smtClean="0"/>
              <a:t>аудіо</a:t>
            </a:r>
            <a:r>
              <a:rPr lang="ru-RU" dirty="0" smtClean="0"/>
              <a:t> </a:t>
            </a:r>
            <a:r>
              <a:rPr lang="ru-RU" dirty="0" err="1" smtClean="0"/>
              <a:t>записів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84313"/>
            <a:ext cx="52768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2289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Бібліотека</a:t>
            </a:r>
            <a:r>
              <a:rPr lang="ru-RU" b="1" dirty="0" smtClean="0"/>
              <a:t> </a:t>
            </a:r>
            <a:r>
              <a:rPr lang="ru-RU" b="1" dirty="0" err="1" smtClean="0"/>
              <a:t>Гарвардського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університету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Harvard University Library)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25" y="1268413"/>
            <a:ext cx="3024188" cy="5256212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Бібліотеку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засновано</a:t>
            </a:r>
            <a:r>
              <a:rPr lang="ru-RU" dirty="0" smtClean="0"/>
              <a:t> 1632 року Джоном Гарвардом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нараховувалось</a:t>
            </a:r>
            <a:r>
              <a:rPr lang="ru-RU" dirty="0" smtClean="0"/>
              <a:t> 400 </a:t>
            </a:r>
            <a:r>
              <a:rPr lang="ru-RU" dirty="0" err="1" smtClean="0"/>
              <a:t>книжок</a:t>
            </a:r>
            <a:r>
              <a:rPr lang="ru-RU" dirty="0" smtClean="0"/>
              <a:t>. Зараз вона </a:t>
            </a:r>
            <a:r>
              <a:rPr lang="ru-RU" dirty="0" err="1" smtClean="0"/>
              <a:t>об’єднує</a:t>
            </a:r>
            <a:r>
              <a:rPr lang="ru-RU" dirty="0" smtClean="0"/>
              <a:t> 90 </a:t>
            </a:r>
            <a:r>
              <a:rPr lang="ru-RU" dirty="0" err="1" smtClean="0"/>
              <a:t>академічних</a:t>
            </a:r>
            <a:r>
              <a:rPr lang="ru-RU" dirty="0" smtClean="0"/>
              <a:t> </a:t>
            </a:r>
            <a:r>
              <a:rPr lang="ru-RU" dirty="0" err="1" smtClean="0"/>
              <a:t>бібліотек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15 млн. </a:t>
            </a:r>
            <a:r>
              <a:rPr lang="ru-RU" dirty="0" err="1" smtClean="0"/>
              <a:t>примірниками</a:t>
            </a:r>
            <a:r>
              <a:rPr lang="ru-RU" dirty="0" smtClean="0"/>
              <a:t>, 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академічною</a:t>
            </a:r>
            <a:r>
              <a:rPr lang="ru-RU" dirty="0" smtClean="0"/>
              <a:t> </a:t>
            </a:r>
            <a:r>
              <a:rPr lang="ru-RU" dirty="0" err="1" smtClean="0"/>
              <a:t>бібліотекою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1438"/>
            <a:ext cx="541020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Російська</a:t>
            </a:r>
            <a:r>
              <a:rPr lang="ru-RU" b="1" dirty="0" smtClean="0"/>
              <a:t> </a:t>
            </a:r>
            <a:r>
              <a:rPr lang="ru-RU" b="1" dirty="0" err="1" smtClean="0"/>
              <a:t>державна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5963" y="908050"/>
            <a:ext cx="3348037" cy="4392613"/>
          </a:xfrm>
        </p:spPr>
        <p:txBody>
          <a:bodyPr/>
          <a:lstStyle/>
          <a:p>
            <a:r>
              <a:rPr lang="ru-RU" sz="2000" smtClean="0"/>
              <a:t>Заснована в 1862 при Румянцевському музеї як перша державна публічна бібліотека в Москві. В її фондах налічувалося тоді 100 тис. книг і рукописів. В дореволюційний період серед читачів бібліотеки були видатні вчені і письменники Росії. В 1893 і 1897 в її читальному залі працював В.І. Ленін.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52513"/>
            <a:ext cx="55387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5445125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За роки Радянської влади вона стала найбільшою бібліотекою Росії, державним сховищем творів друку народів СРСР і науково-дослідною установою. В 1917 в фондах бібліотеки був 1 млн., а на початку 1959 — понад 20 млн. одиниць збереження. Щороку надходить понад 800 тис. книг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65175"/>
            <a:ext cx="583247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Російська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національна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7400" y="620713"/>
            <a:ext cx="3276600" cy="5589587"/>
          </a:xfrm>
        </p:spPr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Заснована</a:t>
            </a:r>
            <a:r>
              <a:rPr lang="ru-RU" dirty="0" smtClean="0"/>
              <a:t> в 1795 </a:t>
            </a:r>
            <a:r>
              <a:rPr lang="ru-RU" dirty="0" err="1" smtClean="0"/>
              <a:t>році</a:t>
            </a:r>
            <a:r>
              <a:rPr lang="ru-RU" dirty="0" smtClean="0"/>
              <a:t> за наказом </a:t>
            </a:r>
            <a:r>
              <a:rPr lang="ru-RU" dirty="0" err="1" smtClean="0"/>
              <a:t>імператриці</a:t>
            </a:r>
            <a:r>
              <a:rPr lang="ru-RU" dirty="0" smtClean="0"/>
              <a:t> </a:t>
            </a:r>
            <a:r>
              <a:rPr lang="ru-RU" dirty="0" err="1" smtClean="0"/>
              <a:t>Катерини</a:t>
            </a:r>
            <a:r>
              <a:rPr lang="ru-RU" dirty="0" smtClean="0"/>
              <a:t> ІІ та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 — </a:t>
            </a:r>
            <a:r>
              <a:rPr lang="ru-RU" dirty="0" err="1" smtClean="0"/>
              <a:t>Імператорська</a:t>
            </a:r>
            <a:r>
              <a:rPr lang="ru-RU" dirty="0" smtClean="0"/>
              <a:t> </a:t>
            </a:r>
            <a:r>
              <a:rPr lang="ru-RU" dirty="0" err="1" smtClean="0"/>
              <a:t>бібліотека</a:t>
            </a:r>
            <a:r>
              <a:rPr lang="ru-RU" dirty="0" smtClean="0"/>
              <a:t>. </a:t>
            </a:r>
            <a:r>
              <a:rPr lang="ru-RU" dirty="0" err="1" smtClean="0"/>
              <a:t>Заснуванню</a:t>
            </a:r>
            <a:r>
              <a:rPr lang="ru-RU" dirty="0" smtClean="0"/>
              <a:t> </a:t>
            </a:r>
            <a:r>
              <a:rPr lang="ru-RU" dirty="0" err="1" smtClean="0"/>
              <a:t>бібліотеки</a:t>
            </a:r>
            <a:r>
              <a:rPr lang="ru-RU" dirty="0" smtClean="0"/>
              <a:t> передувало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причин та </a:t>
            </a:r>
            <a:r>
              <a:rPr lang="ru-RU" dirty="0" err="1" smtClean="0"/>
              <a:t>подій</a:t>
            </a:r>
            <a:r>
              <a:rPr lang="ru-RU" dirty="0" smtClean="0"/>
              <a:t> 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прихильність</a:t>
            </a:r>
            <a:r>
              <a:rPr lang="ru-RU" dirty="0" smtClean="0"/>
              <a:t> до </a:t>
            </a:r>
            <a:r>
              <a:rPr lang="ru-RU" dirty="0" err="1" smtClean="0"/>
              <a:t>читання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імператриці</a:t>
            </a:r>
            <a:r>
              <a:rPr lang="ru-RU" dirty="0" smtClean="0"/>
              <a:t>,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мода на </a:t>
            </a:r>
            <a:r>
              <a:rPr lang="ru-RU" dirty="0" err="1" smtClean="0"/>
              <a:t>просвітництво</a:t>
            </a:r>
            <a:r>
              <a:rPr lang="ru-RU" dirty="0" smtClean="0"/>
              <a:t> в </a:t>
            </a:r>
            <a:r>
              <a:rPr lang="ru-RU" dirty="0" err="1" smtClean="0"/>
              <a:t>кінці</a:t>
            </a:r>
            <a:r>
              <a:rPr lang="ru-RU" dirty="0" smtClean="0"/>
              <a:t> 18 </a:t>
            </a:r>
            <a:r>
              <a:rPr lang="ru-RU" dirty="0" err="1" smtClean="0"/>
              <a:t>століття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наявність</a:t>
            </a:r>
            <a:r>
              <a:rPr lang="ru-RU" dirty="0" smtClean="0"/>
              <a:t> в </a:t>
            </a:r>
            <a:r>
              <a:rPr lang="ru-RU" dirty="0" err="1" smtClean="0"/>
              <a:t>Петербурзі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великих, </a:t>
            </a:r>
            <a:r>
              <a:rPr lang="ru-RU" dirty="0" err="1" smtClean="0"/>
              <a:t>приватних</a:t>
            </a:r>
            <a:r>
              <a:rPr lang="ru-RU" dirty="0" smtClean="0"/>
              <a:t> </a:t>
            </a:r>
            <a:r>
              <a:rPr lang="ru-RU" dirty="0" err="1" smtClean="0"/>
              <a:t>бібліотек</a:t>
            </a:r>
            <a:r>
              <a:rPr lang="ru-RU" dirty="0" smtClean="0"/>
              <a:t> при </a:t>
            </a:r>
            <a:r>
              <a:rPr lang="ru-RU" dirty="0" err="1" smtClean="0"/>
              <a:t>відсутністі</a:t>
            </a:r>
            <a:r>
              <a:rPr lang="ru-RU" dirty="0" smtClean="0"/>
              <a:t> </a:t>
            </a:r>
            <a:r>
              <a:rPr lang="ru-RU" dirty="0" err="1" smtClean="0"/>
              <a:t>значної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бібліотеки</a:t>
            </a:r>
            <a:r>
              <a:rPr lang="ru-RU" dirty="0" smtClean="0"/>
              <a:t>,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вивезення</a:t>
            </a:r>
            <a:r>
              <a:rPr lang="ru-RU" dirty="0" smtClean="0"/>
              <a:t> у 1795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захопленої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</a:t>
            </a:r>
            <a:r>
              <a:rPr lang="ru-RU" dirty="0" err="1" smtClean="0"/>
              <a:t>Варшави</a:t>
            </a:r>
            <a:r>
              <a:rPr lang="ru-RU" dirty="0" smtClean="0"/>
              <a:t> у </a:t>
            </a:r>
            <a:r>
              <a:rPr lang="ru-RU" dirty="0" err="1" smtClean="0"/>
              <a:t>якості</a:t>
            </a:r>
            <a:r>
              <a:rPr lang="ru-RU" dirty="0" smtClean="0"/>
              <a:t> трофею </a:t>
            </a:r>
            <a:r>
              <a:rPr lang="ru-RU" dirty="0" err="1" smtClean="0"/>
              <a:t>бібліотеки</a:t>
            </a:r>
            <a:r>
              <a:rPr lang="ru-RU" dirty="0" smtClean="0"/>
              <a:t> </a:t>
            </a:r>
            <a:r>
              <a:rPr lang="ru-RU" dirty="0" err="1" smtClean="0"/>
              <a:t>Залуських</a:t>
            </a:r>
            <a:r>
              <a:rPr lang="ru-RU" dirty="0" smtClean="0"/>
              <a:t> (</a:t>
            </a:r>
            <a:r>
              <a:rPr lang="ru-RU" dirty="0" err="1" smtClean="0"/>
              <a:t>майже</a:t>
            </a:r>
            <a:r>
              <a:rPr lang="ru-RU" dirty="0" smtClean="0"/>
              <a:t> 300.000 </a:t>
            </a:r>
            <a:r>
              <a:rPr lang="ru-RU" dirty="0" err="1" smtClean="0"/>
              <a:t>томів</a:t>
            </a:r>
            <a:r>
              <a:rPr lang="ru-RU" dirty="0" smtClean="0"/>
              <a:t> та 10.000 </a:t>
            </a:r>
            <a:r>
              <a:rPr lang="ru-RU" dirty="0" err="1" smtClean="0"/>
              <a:t>рукописів</a:t>
            </a:r>
            <a:r>
              <a:rPr lang="ru-RU" dirty="0" smtClean="0"/>
              <a:t>).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5300663"/>
            <a:ext cx="9144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Franklin Gothic Book" pitchFamily="34" charset="0"/>
              </a:rPr>
              <a:t>Щоденно в 26 читальних залах працює 4500—5000 читачів. В фондах бібліотеки </a:t>
            </a:r>
          </a:p>
          <a:p>
            <a:r>
              <a:rPr lang="ru-RU" sz="1200">
                <a:latin typeface="Franklin Gothic Book" pitchFamily="34" charset="0"/>
              </a:rPr>
              <a:t>Зберігаються друковані видання 85 мовами народів СРСР. Широко представлена </a:t>
            </a:r>
          </a:p>
          <a:p>
            <a:r>
              <a:rPr lang="ru-RU" sz="1200">
                <a:latin typeface="Franklin Gothic Book" pitchFamily="34" charset="0"/>
              </a:rPr>
              <a:t>література укр. Мовою (близько 100 000 примірників), в тому числі 75 різних видань </a:t>
            </a:r>
          </a:p>
          <a:p>
            <a:r>
              <a:rPr lang="ru-RU" sz="1200">
                <a:latin typeface="Franklin Gothic Book" pitchFamily="34" charset="0"/>
              </a:rPr>
              <a:t>«Кобзаря» Т. Г. Шевченка. В фондах відділу рідкісної книги зберігається особиста бібліотека </a:t>
            </a:r>
          </a:p>
          <a:p>
            <a:r>
              <a:rPr lang="ru-RU" sz="1200">
                <a:latin typeface="Franklin Gothic Book" pitchFamily="34" charset="0"/>
              </a:rPr>
              <a:t>Вольтера (коло 7000 томів). Із відомих тепер у світі 40 тис. інкунабул 4000 представлені в фондах бібліотеки. Широко відоме зібрання рукописів бібліотеки (понад 300 000), серед них: перша датована пам'ятка вітчизняного письменства— «Остромирове євангеліє» (1056—57), найдавніший список літопису Нестора (1377).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Національна</a:t>
            </a:r>
            <a:r>
              <a:rPr lang="ru-RU" b="1" dirty="0" smtClean="0"/>
              <a:t> </a:t>
            </a:r>
            <a:r>
              <a:rPr lang="ru-RU" b="1" dirty="0" err="1" smtClean="0"/>
              <a:t>парламентська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бібліотека</a:t>
            </a:r>
            <a:r>
              <a:rPr lang="ru-RU" b="1" dirty="0" smtClean="0"/>
              <a:t> </a:t>
            </a:r>
            <a:r>
              <a:rPr lang="ru-RU" b="1" dirty="0" err="1" smtClean="0"/>
              <a:t>Японії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25" y="1052513"/>
            <a:ext cx="3203575" cy="5578475"/>
          </a:xfrm>
        </p:spPr>
        <p:txBody>
          <a:bodyPr/>
          <a:lstStyle/>
          <a:p>
            <a:r>
              <a:rPr lang="ru-RU" sz="1600" b="1" smtClean="0"/>
              <a:t>Національна парламентська бібліотека Японії</a:t>
            </a:r>
            <a:r>
              <a:rPr lang="ru-RU" sz="1600" smtClean="0"/>
              <a:t> — центральна державна бібліотека Японії. Розташована в кварталі Наґата району Тійода метрополії Токіо. Заснована 1948 року згідно з законом Японії про Національну парламентську бібліотеку на базі Імперської бібліотеки Японії в Уено. Призначена для використання депутатами японського Парламенту, а також громадянами Японії й інших країн. Єдина японська бібліотека, яка згідно з законом зберігає усі японські друковані видання, аудіо та відеозаписи, опубліковані після Другої світової війни. Фонд б</a:t>
            </a:r>
            <a:r>
              <a:rPr lang="uk-UA" sz="1600" smtClean="0"/>
              <a:t>ібліотеки налічує</a:t>
            </a:r>
            <a:r>
              <a:rPr lang="ru-RU" sz="1600" smtClean="0"/>
              <a:t> 22 869 278 одиниць друку.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568483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1588</TotalTime>
  <Words>887</Words>
  <Application>Microsoft Office PowerPoint</Application>
  <PresentationFormat>Экран (4:3)</PresentationFormat>
  <Paragraphs>49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Franklin Gothic Book</vt:lpstr>
      <vt:lpstr>Arial</vt:lpstr>
      <vt:lpstr>Franklin Gothic Medium</vt:lpstr>
      <vt:lpstr>Wingdings 2</vt:lpstr>
      <vt:lpstr>Calibri</vt:lpstr>
      <vt:lpstr>Bookman Old Style</vt:lpstr>
      <vt:lpstr>AR BERKLEY</vt:lpstr>
      <vt:lpstr>Трек</vt:lpstr>
      <vt:lpstr>НАЙБІЛЬШІ БІБЛІОТЕКИ СВІТУ  Матеріали  підготувала Ємець Н.М. зав. бібліотекою  Переяслав-Хмельницької гімназії        </vt:lpstr>
      <vt:lpstr>Бібліотека Конгресу США (Library of Congress)</vt:lpstr>
      <vt:lpstr>Британська Бібліотека               (British Library)</vt:lpstr>
      <vt:lpstr>Національна бібліотека Франції (Bibliothèque nationale de France)</vt:lpstr>
      <vt:lpstr>Публічна бібліотека міста Нью-Йорк   (New York Public Library)</vt:lpstr>
      <vt:lpstr>  Бібліотека Гарвардського університету (Harvard University Library) </vt:lpstr>
      <vt:lpstr>Російська державна бібліотека </vt:lpstr>
      <vt:lpstr>Російська національна бібліотека </vt:lpstr>
      <vt:lpstr>Національна парламентська бібліотека Японії </vt:lpstr>
      <vt:lpstr>Королівська бібліотека Данії </vt:lpstr>
      <vt:lpstr>Національна бібліотека Китаю (中国 国家) </vt:lpstr>
      <vt:lpstr>Національна бібліотека Німеччини Deutsche National bibliothek</vt:lpstr>
      <vt:lpstr>Бібліотека та Архів Канади Library and Archives Canada</vt:lpstr>
      <vt:lpstr>Національна бібліотека України імені В. І. Вернадського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НАЙБІЛЬШІ БІБЛІОТЕКИ СВІТУ</dc:title>
  <dc:creator>привет  марина</dc:creator>
  <cp:lastModifiedBy>Користувач</cp:lastModifiedBy>
  <cp:revision>105</cp:revision>
  <dcterms:created xsi:type="dcterms:W3CDTF">2011-05-11T13:36:50Z</dcterms:created>
  <dcterms:modified xsi:type="dcterms:W3CDTF">2016-11-14T07:00:21Z</dcterms:modified>
</cp:coreProperties>
</file>